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9"/>
  </p:notesMasterIdLst>
  <p:sldIdLst>
    <p:sldId id="801" r:id="rId2"/>
    <p:sldId id="1530" r:id="rId3"/>
    <p:sldId id="1532" r:id="rId4"/>
    <p:sldId id="1479" r:id="rId5"/>
    <p:sldId id="863" r:id="rId6"/>
    <p:sldId id="862" r:id="rId7"/>
    <p:sldId id="1361" r:id="rId8"/>
    <p:sldId id="864" r:id="rId9"/>
    <p:sldId id="504" r:id="rId10"/>
    <p:sldId id="1582" r:id="rId11"/>
    <p:sldId id="1366" r:id="rId12"/>
    <p:sldId id="1367" r:id="rId13"/>
    <p:sldId id="1368" r:id="rId14"/>
    <p:sldId id="1369" r:id="rId15"/>
    <p:sldId id="1370" r:id="rId16"/>
    <p:sldId id="1371" r:id="rId17"/>
    <p:sldId id="1372" r:id="rId18"/>
    <p:sldId id="1373" r:id="rId19"/>
    <p:sldId id="1374" r:id="rId20"/>
    <p:sldId id="1375" r:id="rId21"/>
    <p:sldId id="1376" r:id="rId22"/>
    <p:sldId id="1360" r:id="rId23"/>
    <p:sldId id="1161" r:id="rId24"/>
    <p:sldId id="264" r:id="rId25"/>
    <p:sldId id="265" r:id="rId26"/>
    <p:sldId id="1533" r:id="rId27"/>
    <p:sldId id="1534" r:id="rId28"/>
    <p:sldId id="1583" r:id="rId29"/>
    <p:sldId id="1382" r:id="rId30"/>
    <p:sldId id="962" r:id="rId31"/>
    <p:sldId id="1429" r:id="rId32"/>
    <p:sldId id="963" r:id="rId33"/>
    <p:sldId id="1418" r:id="rId34"/>
    <p:sldId id="1579" r:id="rId35"/>
    <p:sldId id="502" r:id="rId36"/>
    <p:sldId id="1545" r:id="rId37"/>
    <p:sldId id="492" r:id="rId38"/>
    <p:sldId id="501" r:id="rId39"/>
    <p:sldId id="503" r:id="rId40"/>
    <p:sldId id="463" r:id="rId41"/>
    <p:sldId id="261" r:id="rId42"/>
    <p:sldId id="1546" r:id="rId43"/>
    <p:sldId id="465" r:id="rId44"/>
    <p:sldId id="1547" r:id="rId45"/>
    <p:sldId id="483" r:id="rId46"/>
    <p:sldId id="1549" r:id="rId47"/>
    <p:sldId id="1550" r:id="rId48"/>
    <p:sldId id="268" r:id="rId49"/>
    <p:sldId id="490" r:id="rId50"/>
    <p:sldId id="491" r:id="rId51"/>
    <p:sldId id="1587" r:id="rId52"/>
    <p:sldId id="493" r:id="rId53"/>
    <p:sldId id="494" r:id="rId54"/>
    <p:sldId id="495" r:id="rId55"/>
    <p:sldId id="496" r:id="rId56"/>
    <p:sldId id="1544" r:id="rId57"/>
    <p:sldId id="1536" r:id="rId58"/>
    <p:sldId id="1548" r:id="rId59"/>
    <p:sldId id="984" r:id="rId60"/>
    <p:sldId id="1472" r:id="rId61"/>
    <p:sldId id="1570" r:id="rId62"/>
    <p:sldId id="1571" r:id="rId63"/>
    <p:sldId id="1454" r:id="rId64"/>
    <p:sldId id="1455" r:id="rId65"/>
    <p:sldId id="1456" r:id="rId66"/>
    <p:sldId id="1457" r:id="rId67"/>
    <p:sldId id="1458" r:id="rId68"/>
    <p:sldId id="1459" r:id="rId69"/>
    <p:sldId id="1584" r:id="rId70"/>
    <p:sldId id="1460" r:id="rId71"/>
    <p:sldId id="1461" r:id="rId72"/>
    <p:sldId id="1462" r:id="rId73"/>
    <p:sldId id="1463" r:id="rId74"/>
    <p:sldId id="1464" r:id="rId75"/>
    <p:sldId id="1465" r:id="rId76"/>
    <p:sldId id="1519" r:id="rId77"/>
    <p:sldId id="1518" r:id="rId78"/>
    <p:sldId id="1440" r:id="rId79"/>
    <p:sldId id="1585" r:id="rId80"/>
    <p:sldId id="1523" r:id="rId81"/>
    <p:sldId id="1524" r:id="rId82"/>
    <p:sldId id="1552" r:id="rId83"/>
    <p:sldId id="1551" r:id="rId84"/>
    <p:sldId id="1553" r:id="rId85"/>
    <p:sldId id="1554" r:id="rId86"/>
    <p:sldId id="1555" r:id="rId87"/>
    <p:sldId id="1521" r:id="rId88"/>
    <p:sldId id="1586" r:id="rId89"/>
    <p:sldId id="1572" r:id="rId90"/>
    <p:sldId id="1562" r:id="rId91"/>
    <p:sldId id="1563" r:id="rId92"/>
    <p:sldId id="1566" r:id="rId93"/>
    <p:sldId id="1567" r:id="rId94"/>
    <p:sldId id="1568" r:id="rId95"/>
    <p:sldId id="1569" r:id="rId96"/>
    <p:sldId id="1573" r:id="rId97"/>
    <p:sldId id="1574" r:id="rId98"/>
    <p:sldId id="1575" r:id="rId99"/>
    <p:sldId id="1576" r:id="rId100"/>
    <p:sldId id="1577" r:id="rId101"/>
    <p:sldId id="1578" r:id="rId102"/>
    <p:sldId id="1438" r:id="rId103"/>
    <p:sldId id="1439" r:id="rId104"/>
    <p:sldId id="1445" r:id="rId105"/>
    <p:sldId id="1432" r:id="rId106"/>
    <p:sldId id="1473" r:id="rId107"/>
    <p:sldId id="1434" r:id="rId108"/>
    <p:sldId id="1411" r:id="rId109"/>
    <p:sldId id="1412" r:id="rId110"/>
    <p:sldId id="1413" r:id="rId111"/>
    <p:sldId id="1414" r:id="rId112"/>
    <p:sldId id="1415" r:id="rId113"/>
    <p:sldId id="1416" r:id="rId114"/>
    <p:sldId id="1435" r:id="rId115"/>
    <p:sldId id="1436" r:id="rId116"/>
    <p:sldId id="806" r:id="rId117"/>
    <p:sldId id="805" r:id="rId1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itg"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99"/>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27" autoAdjust="0"/>
    <p:restoredTop sz="90903" autoAdjust="0"/>
  </p:normalViewPr>
  <p:slideViewPr>
    <p:cSldViewPr>
      <p:cViewPr varScale="1">
        <p:scale>
          <a:sx n="74" d="100"/>
          <a:sy n="74" d="100"/>
        </p:scale>
        <p:origin x="1454" y="3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5" Type="http://schemas.openxmlformats.org/officeDocument/2006/relationships/image" Target="../media/image34.wmf"/><Relationship Id="rId4" Type="http://schemas.openxmlformats.org/officeDocument/2006/relationships/image" Target="../media/image3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emf"/><Relationship Id="rId4" Type="http://schemas.openxmlformats.org/officeDocument/2006/relationships/image" Target="../media/image44.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17T07:35:38.895"/>
    </inkml:context>
    <inkml:brush xml:id="br0">
      <inkml:brushProperty name="width" value="0.05" units="cm"/>
      <inkml:brushProperty name="height" value="0.05" units="cm"/>
      <inkml:brushProperty name="color" value="#FF0066"/>
      <inkml:brushProperty name="ignorePressure" value="1"/>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8-17T07:35:43.661"/>
    </inkml:context>
    <inkml:brush xml:id="br0">
      <inkml:brushProperty name="width" value="0.05" units="cm"/>
      <inkml:brushProperty name="height" value="0.05" units="cm"/>
      <inkml:brushProperty name="color" value="#FF0066"/>
    </inkml:brush>
  </inkml:definitions>
  <inkml:trace contextRef="#ctx0" brushRef="#br0">128 127 1024 0 0,'-128'-126'0'0'0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DD0B79-4F54-4C3A-9EC1-2CF37FF1D58D}" type="datetimeFigureOut">
              <a:rPr lang="en-US" smtClean="0"/>
              <a:t>10/20/2019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996A62-2ED8-4D44-B314-2969E43DBACD}" type="slidenum">
              <a:rPr lang="en-US" smtClean="0"/>
              <a:t>‹#›</a:t>
            </a:fld>
            <a:endParaRPr lang="en-US"/>
          </a:p>
        </p:txBody>
      </p:sp>
    </p:spTree>
    <p:extLst>
      <p:ext uri="{BB962C8B-B14F-4D97-AF65-F5344CB8AC3E}">
        <p14:creationId xmlns:p14="http://schemas.microsoft.com/office/powerpoint/2010/main" val="4221093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zh.wikipedia.org/wiki/%E4%BF%A1%E4%BB%B0"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1</a:t>
            </a:fld>
            <a:endParaRPr lang="en-US"/>
          </a:p>
        </p:txBody>
      </p:sp>
    </p:spTree>
    <p:extLst>
      <p:ext uri="{BB962C8B-B14F-4D97-AF65-F5344CB8AC3E}">
        <p14:creationId xmlns:p14="http://schemas.microsoft.com/office/powerpoint/2010/main" val="4186466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77B54D-1C53-2F4F-AF16-7192BF56E499}" type="slidenum">
              <a:rPr lang="en-GB" altLang="x-none"/>
              <a:pPr/>
              <a:t>13</a:t>
            </a:fld>
            <a:endParaRPr lang="en-GB" altLang="x-none"/>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r>
              <a:rPr lang="zh-CN" altLang="en-US" dirty="0"/>
              <a:t>荷兰人，后印象派画家，从小家境富裕，</a:t>
            </a:r>
            <a:r>
              <a:rPr lang="en-US" altLang="zh-CN" dirty="0"/>
              <a:t>27</a:t>
            </a:r>
            <a:r>
              <a:rPr lang="zh-CN" altLang="en-US" dirty="0"/>
              <a:t>岁开始作画，十年间发布了很多画作，后存在很严重的精神问题，</a:t>
            </a:r>
            <a:r>
              <a:rPr lang="en-US" altLang="zh-CN" dirty="0"/>
              <a:t>37</a:t>
            </a:r>
            <a:r>
              <a:rPr lang="zh-CN" altLang="en-US" dirty="0"/>
              <a:t>岁自杀。</a:t>
            </a:r>
            <a:endParaRPr lang="en-GB" altLang="x-none" dirty="0"/>
          </a:p>
        </p:txBody>
      </p:sp>
    </p:spTree>
    <p:extLst>
      <p:ext uri="{BB962C8B-B14F-4D97-AF65-F5344CB8AC3E}">
        <p14:creationId xmlns:p14="http://schemas.microsoft.com/office/powerpoint/2010/main" val="583558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夏加尔，出生于俄国，立体主义、超现实风格，犹太人，幼年家里贫穷，</a:t>
            </a:r>
            <a:r>
              <a:rPr lang="zh-CN" altLang="en-US" sz="1200" b="0" i="0" kern="1200" dirty="0">
                <a:solidFill>
                  <a:schemeClr val="tx1"/>
                </a:solidFill>
                <a:effectLst/>
                <a:latin typeface="+mn-lt"/>
                <a:ea typeface="+mn-ea"/>
                <a:cs typeface="+mn-cs"/>
              </a:rPr>
              <a:t>严格禁止绘制图像的</a:t>
            </a:r>
            <a:r>
              <a:rPr lang="zh-CN" altLang="en-US" sz="1200" b="0" i="0" u="none" strike="noStrike" kern="1200" dirty="0">
                <a:solidFill>
                  <a:schemeClr val="tx1"/>
                </a:solidFill>
                <a:effectLst/>
                <a:latin typeface="+mn-lt"/>
                <a:ea typeface="+mn-ea"/>
                <a:cs typeface="+mn-cs"/>
                <a:hlinkClick r:id="rId3" tooltip="信仰"/>
              </a:rPr>
              <a:t>信仰</a:t>
            </a:r>
            <a:r>
              <a:rPr lang="zh-CN" altLang="en-US" sz="1200" b="0" i="0" kern="1200" dirty="0">
                <a:solidFill>
                  <a:schemeClr val="tx1"/>
                </a:solidFill>
                <a:effectLst/>
                <a:latin typeface="+mn-lt"/>
                <a:ea typeface="+mn-ea"/>
                <a:cs typeface="+mn-cs"/>
              </a:rPr>
              <a:t>传统，</a:t>
            </a:r>
            <a:r>
              <a:rPr lang="zh-CN" altLang="en-US" dirty="0"/>
              <a:t>自学成才，幼时的经历积攒了很多素材，长寿</a:t>
            </a:r>
          </a:p>
        </p:txBody>
      </p:sp>
      <p:sp>
        <p:nvSpPr>
          <p:cNvPr id="4" name="灯片编号占位符 3"/>
          <p:cNvSpPr>
            <a:spLocks noGrp="1"/>
          </p:cNvSpPr>
          <p:nvPr>
            <p:ph type="sldNum" sz="quarter" idx="5"/>
          </p:nvPr>
        </p:nvSpPr>
        <p:spPr/>
        <p:txBody>
          <a:bodyPr/>
          <a:lstStyle/>
          <a:p>
            <a:fld id="{D3996A62-2ED8-4D44-B314-2969E43DBACD}" type="slidenum">
              <a:rPr lang="en-US" smtClean="0"/>
              <a:t>14</a:t>
            </a:fld>
            <a:endParaRPr lang="en-US"/>
          </a:p>
        </p:txBody>
      </p:sp>
    </p:spTree>
    <p:extLst>
      <p:ext uri="{BB962C8B-B14F-4D97-AF65-F5344CB8AC3E}">
        <p14:creationId xmlns:p14="http://schemas.microsoft.com/office/powerpoint/2010/main" val="2657357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77B54D-1C53-2F4F-AF16-7192BF56E499}" type="slidenum">
              <a:rPr lang="en-GB" altLang="x-none"/>
              <a:pPr/>
              <a:t>15</a:t>
            </a:fld>
            <a:endParaRPr lang="en-GB" altLang="x-none"/>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r>
              <a:rPr lang="en-GB" altLang="x-none"/>
              <a:t>Canal with Women Washing, 1888</a:t>
            </a:r>
          </a:p>
        </p:txBody>
      </p:sp>
    </p:spTree>
    <p:extLst>
      <p:ext uri="{BB962C8B-B14F-4D97-AF65-F5344CB8AC3E}">
        <p14:creationId xmlns:p14="http://schemas.microsoft.com/office/powerpoint/2010/main" val="562524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77B54D-1C53-2F4F-AF16-7192BF56E499}" type="slidenum">
              <a:rPr lang="en-GB" altLang="x-none"/>
              <a:pPr/>
              <a:t>16</a:t>
            </a:fld>
            <a:endParaRPr lang="en-GB" altLang="x-none"/>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r>
              <a:rPr lang="en-GB" altLang="x-none"/>
              <a:t>Canal with Women Washing, 1888</a:t>
            </a:r>
          </a:p>
        </p:txBody>
      </p:sp>
    </p:spTree>
    <p:extLst>
      <p:ext uri="{BB962C8B-B14F-4D97-AF65-F5344CB8AC3E}">
        <p14:creationId xmlns:p14="http://schemas.microsoft.com/office/powerpoint/2010/main" val="655617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77B54D-1C53-2F4F-AF16-7192BF56E499}" type="slidenum">
              <a:rPr lang="en-GB" altLang="x-none"/>
              <a:pPr/>
              <a:t>17</a:t>
            </a:fld>
            <a:endParaRPr lang="en-GB" altLang="x-none"/>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r>
              <a:rPr lang="en-GB" altLang="x-none"/>
              <a:t>Canal with Women Washing, 1888</a:t>
            </a:r>
          </a:p>
        </p:txBody>
      </p:sp>
    </p:spTree>
    <p:extLst>
      <p:ext uri="{BB962C8B-B14F-4D97-AF65-F5344CB8AC3E}">
        <p14:creationId xmlns:p14="http://schemas.microsoft.com/office/powerpoint/2010/main" val="1552794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77B54D-1C53-2F4F-AF16-7192BF56E499}" type="slidenum">
              <a:rPr lang="en-GB" altLang="x-none"/>
              <a:pPr/>
              <a:t>18</a:t>
            </a:fld>
            <a:endParaRPr lang="en-GB" altLang="x-none"/>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r>
              <a:rPr lang="en-GB" altLang="x-none"/>
              <a:t>Canal with Women Washing, 1888</a:t>
            </a:r>
          </a:p>
        </p:txBody>
      </p:sp>
    </p:spTree>
    <p:extLst>
      <p:ext uri="{BB962C8B-B14F-4D97-AF65-F5344CB8AC3E}">
        <p14:creationId xmlns:p14="http://schemas.microsoft.com/office/powerpoint/2010/main" val="781518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77B54D-1C53-2F4F-AF16-7192BF56E499}" type="slidenum">
              <a:rPr lang="en-GB" altLang="x-none"/>
              <a:pPr/>
              <a:t>19</a:t>
            </a:fld>
            <a:endParaRPr lang="en-GB" altLang="x-none"/>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r>
              <a:rPr lang="en-GB" altLang="x-none"/>
              <a:t>Canal with Women Washing, 1888</a:t>
            </a:r>
          </a:p>
        </p:txBody>
      </p:sp>
    </p:spTree>
    <p:extLst>
      <p:ext uri="{BB962C8B-B14F-4D97-AF65-F5344CB8AC3E}">
        <p14:creationId xmlns:p14="http://schemas.microsoft.com/office/powerpoint/2010/main" val="171072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77B54D-1C53-2F4F-AF16-7192BF56E499}" type="slidenum">
              <a:rPr lang="en-GB" altLang="x-none"/>
              <a:pPr/>
              <a:t>20</a:t>
            </a:fld>
            <a:endParaRPr lang="en-GB" altLang="x-none"/>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r>
              <a:rPr lang="en-GB" altLang="x-none"/>
              <a:t>Canal with Women Washing, 1888</a:t>
            </a:r>
          </a:p>
        </p:txBody>
      </p:sp>
    </p:spTree>
    <p:extLst>
      <p:ext uri="{BB962C8B-B14F-4D97-AF65-F5344CB8AC3E}">
        <p14:creationId xmlns:p14="http://schemas.microsoft.com/office/powerpoint/2010/main" val="498346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x-none" dirty="0">
                <a:solidFill>
                  <a:srgbClr val="FF0000"/>
                </a:solidFill>
              </a:rPr>
              <a:t>Generalize</a:t>
            </a:r>
            <a:r>
              <a:rPr lang="zh-CN" altLang="en-US" dirty="0">
                <a:solidFill>
                  <a:srgbClr val="FF0000"/>
                </a:solidFill>
              </a:rPr>
              <a:t>泛化：专家系统不能泛化，只能符合规则的才能算数</a:t>
            </a:r>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21</a:t>
            </a:fld>
            <a:endParaRPr lang="en-US"/>
          </a:p>
        </p:txBody>
      </p:sp>
    </p:spTree>
    <p:extLst>
      <p:ext uri="{BB962C8B-B14F-4D97-AF65-F5344CB8AC3E}">
        <p14:creationId xmlns:p14="http://schemas.microsoft.com/office/powerpoint/2010/main" val="732414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分子层面怎么实现？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FF0000"/>
                </a:solidFill>
                <a:latin typeface="Arial" charset="0"/>
                <a:ea typeface="Arial" charset="0"/>
                <a:cs typeface="Arial" charset="0"/>
              </a:rPr>
              <a:t>Activation</a:t>
            </a:r>
            <a:r>
              <a:rPr lang="zh-CN" altLang="en-US" sz="1200" dirty="0">
                <a:solidFill>
                  <a:srgbClr val="FF0000"/>
                </a:solidFill>
                <a:latin typeface="Arial" charset="0"/>
                <a:ea typeface="Arial" charset="0"/>
                <a:cs typeface="Arial" charset="0"/>
              </a:rPr>
              <a:t>是一个重要的概念，相当于不是一直累加，有一个门槛，</a:t>
            </a:r>
            <a:endParaRPr lang="en-US" altLang="zh-CN" sz="1200" dirty="0">
              <a:solidFill>
                <a:srgbClr val="FF0000"/>
              </a:solidFill>
              <a:latin typeface="Arial" charset="0"/>
              <a:ea typeface="Arial" charset="0"/>
              <a:cs typeface="Arial" charset="0"/>
            </a:endParaRPr>
          </a:p>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22</a:t>
            </a:fld>
            <a:endParaRPr lang="en-US"/>
          </a:p>
        </p:txBody>
      </p:sp>
    </p:spTree>
    <p:extLst>
      <p:ext uri="{BB962C8B-B14F-4D97-AF65-F5344CB8AC3E}">
        <p14:creationId xmlns:p14="http://schemas.microsoft.com/office/powerpoint/2010/main" val="3630904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3</a:t>
            </a:fld>
            <a:endParaRPr lang="en-US"/>
          </a:p>
        </p:txBody>
      </p:sp>
    </p:spTree>
    <p:extLst>
      <p:ext uri="{BB962C8B-B14F-4D97-AF65-F5344CB8AC3E}">
        <p14:creationId xmlns:p14="http://schemas.microsoft.com/office/powerpoint/2010/main" val="42520708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706333EE-A2C9-2843-BBA2-345905E79AC1}" type="slidenum">
              <a:rPr lang="en-US" altLang="x-none" sz="1200"/>
              <a:pPr/>
              <a:t>23</a:t>
            </a:fld>
            <a:endParaRPr lang="en-US" altLang="x-none" sz="1200"/>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zh-CN" altLang="en-US" dirty="0">
                <a:latin typeface="Times New Roman" charset="0"/>
                <a:ea typeface="ＭＳ Ｐゴシック" charset="-128"/>
              </a:rPr>
              <a:t>树突，轴突，突触</a:t>
            </a:r>
            <a:endParaRPr lang="x-none" altLang="x-none" dirty="0">
              <a:latin typeface="Times New Roman" charset="0"/>
              <a:ea typeface="ＭＳ Ｐゴシック" charset="-128"/>
            </a:endParaRPr>
          </a:p>
        </p:txBody>
      </p:sp>
    </p:spTree>
    <p:extLst>
      <p:ext uri="{BB962C8B-B14F-4D97-AF65-F5344CB8AC3E}">
        <p14:creationId xmlns:p14="http://schemas.microsoft.com/office/powerpoint/2010/main" val="802199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x-none"/>
              <a:t>NN 1</a:t>
            </a:r>
          </a:p>
        </p:txBody>
      </p:sp>
      <p:sp>
        <p:nvSpPr>
          <p:cNvPr id="5" name="Rectangle 3"/>
          <p:cNvSpPr>
            <a:spLocks noGrp="1" noChangeArrowheads="1"/>
          </p:cNvSpPr>
          <p:nvPr>
            <p:ph type="dt" idx="1"/>
          </p:nvPr>
        </p:nvSpPr>
        <p:spPr>
          <a:ln/>
        </p:spPr>
        <p:txBody>
          <a:bodyPr/>
          <a:lstStyle/>
          <a:p>
            <a:r>
              <a:rPr lang="en-US" altLang="x-none"/>
              <a:t>10-00</a:t>
            </a:r>
          </a:p>
        </p:txBody>
      </p:sp>
      <p:sp>
        <p:nvSpPr>
          <p:cNvPr id="6" name="Rectangle 6"/>
          <p:cNvSpPr>
            <a:spLocks noGrp="1" noChangeArrowheads="1"/>
          </p:cNvSpPr>
          <p:nvPr>
            <p:ph type="ftr" sz="quarter" idx="4"/>
          </p:nvPr>
        </p:nvSpPr>
        <p:spPr>
          <a:ln/>
        </p:spPr>
        <p:txBody>
          <a:bodyPr/>
          <a:lstStyle/>
          <a:p>
            <a:r>
              <a:rPr lang="en-US" altLang="x-none"/>
              <a:t>Elene Marchiori</a:t>
            </a:r>
          </a:p>
        </p:txBody>
      </p:sp>
      <p:sp>
        <p:nvSpPr>
          <p:cNvPr id="7" name="Rectangle 7"/>
          <p:cNvSpPr>
            <a:spLocks noGrp="1" noChangeArrowheads="1"/>
          </p:cNvSpPr>
          <p:nvPr>
            <p:ph type="sldNum" sz="quarter" idx="5"/>
          </p:nvPr>
        </p:nvSpPr>
        <p:spPr>
          <a:ln/>
        </p:spPr>
        <p:txBody>
          <a:bodyPr/>
          <a:lstStyle/>
          <a:p>
            <a:fld id="{2F3B03E4-52F1-434F-86CC-B649CD2FF148}" type="slidenum">
              <a:rPr lang="en-US" altLang="x-none"/>
              <a:pPr/>
              <a:t>29</a:t>
            </a:fld>
            <a:endParaRPr lang="en-US" altLang="x-none"/>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p:txBody>
          <a:bodyPr/>
          <a:lstStyle/>
          <a:p>
            <a:r>
              <a:rPr lang="zh-CN" altLang="en-US" dirty="0"/>
              <a:t>进一步描述神经元就变成一种数学模型，输入信号，突触进来，</a:t>
            </a:r>
            <a:endParaRPr lang="en-US" altLang="zh-CN" dirty="0"/>
          </a:p>
          <a:p>
            <a:r>
              <a:rPr lang="zh-CN" altLang="en-US" dirty="0"/>
              <a:t>需要加入一个权值，归到一个水平线，</a:t>
            </a:r>
            <a:endParaRPr lang="en-US" altLang="zh-CN" dirty="0"/>
          </a:p>
          <a:p>
            <a:r>
              <a:rPr lang="zh-CN" altLang="en-US" dirty="0"/>
              <a:t>激活函数决定是不是要传到下面，</a:t>
            </a:r>
            <a:endParaRPr lang="x-none" altLang="x-none" dirty="0"/>
          </a:p>
        </p:txBody>
      </p:sp>
    </p:spTree>
    <p:extLst>
      <p:ext uri="{BB962C8B-B14F-4D97-AF65-F5344CB8AC3E}">
        <p14:creationId xmlns:p14="http://schemas.microsoft.com/office/powerpoint/2010/main" val="777815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30</a:t>
            </a:fld>
            <a:endParaRPr lang="en-US"/>
          </a:p>
        </p:txBody>
      </p:sp>
    </p:spTree>
    <p:extLst>
      <p:ext uri="{BB962C8B-B14F-4D97-AF65-F5344CB8AC3E}">
        <p14:creationId xmlns:p14="http://schemas.microsoft.com/office/powerpoint/2010/main" val="3634927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x-none"/>
              <a:t>NN 1</a:t>
            </a:r>
          </a:p>
        </p:txBody>
      </p:sp>
      <p:sp>
        <p:nvSpPr>
          <p:cNvPr id="5" name="Rectangle 3"/>
          <p:cNvSpPr>
            <a:spLocks noGrp="1" noChangeArrowheads="1"/>
          </p:cNvSpPr>
          <p:nvPr>
            <p:ph type="dt" idx="1"/>
          </p:nvPr>
        </p:nvSpPr>
        <p:spPr>
          <a:ln/>
        </p:spPr>
        <p:txBody>
          <a:bodyPr/>
          <a:lstStyle/>
          <a:p>
            <a:r>
              <a:rPr lang="en-US" altLang="x-none"/>
              <a:t>10-00</a:t>
            </a:r>
          </a:p>
        </p:txBody>
      </p:sp>
      <p:sp>
        <p:nvSpPr>
          <p:cNvPr id="6" name="Rectangle 6"/>
          <p:cNvSpPr>
            <a:spLocks noGrp="1" noChangeArrowheads="1"/>
          </p:cNvSpPr>
          <p:nvPr>
            <p:ph type="ftr" sz="quarter" idx="4"/>
          </p:nvPr>
        </p:nvSpPr>
        <p:spPr>
          <a:ln/>
        </p:spPr>
        <p:txBody>
          <a:bodyPr/>
          <a:lstStyle/>
          <a:p>
            <a:r>
              <a:rPr lang="en-US" altLang="x-none"/>
              <a:t>Elene Marchiori</a:t>
            </a:r>
          </a:p>
        </p:txBody>
      </p:sp>
      <p:sp>
        <p:nvSpPr>
          <p:cNvPr id="7" name="Rectangle 7"/>
          <p:cNvSpPr>
            <a:spLocks noGrp="1" noChangeArrowheads="1"/>
          </p:cNvSpPr>
          <p:nvPr>
            <p:ph type="sldNum" sz="quarter" idx="5"/>
          </p:nvPr>
        </p:nvSpPr>
        <p:spPr>
          <a:ln/>
        </p:spPr>
        <p:txBody>
          <a:bodyPr/>
          <a:lstStyle/>
          <a:p>
            <a:fld id="{9BA41002-81BD-7144-B0AF-4381724D16FC}" type="slidenum">
              <a:rPr lang="en-US" altLang="x-none"/>
              <a:pPr/>
              <a:t>31</a:t>
            </a:fld>
            <a:endParaRPr lang="en-US" altLang="x-none"/>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lang="zh-CN" altLang="en-US" dirty="0"/>
              <a:t>需要平移，数据的起点是不一样的，太大的值需要减小一点</a:t>
            </a:r>
            <a:endParaRPr lang="x-none" altLang="x-none" dirty="0"/>
          </a:p>
        </p:txBody>
      </p:sp>
    </p:spTree>
    <p:extLst>
      <p:ext uri="{BB962C8B-B14F-4D97-AF65-F5344CB8AC3E}">
        <p14:creationId xmlns:p14="http://schemas.microsoft.com/office/powerpoint/2010/main" val="1239514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32</a:t>
            </a:fld>
            <a:endParaRPr lang="en-US"/>
          </a:p>
        </p:txBody>
      </p:sp>
    </p:spTree>
    <p:extLst>
      <p:ext uri="{BB962C8B-B14F-4D97-AF65-F5344CB8AC3E}">
        <p14:creationId xmlns:p14="http://schemas.microsoft.com/office/powerpoint/2010/main" val="26310157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33</a:t>
            </a:fld>
            <a:endParaRPr lang="en-US"/>
          </a:p>
        </p:txBody>
      </p:sp>
    </p:spTree>
    <p:extLst>
      <p:ext uri="{BB962C8B-B14F-4D97-AF65-F5344CB8AC3E}">
        <p14:creationId xmlns:p14="http://schemas.microsoft.com/office/powerpoint/2010/main" val="1812158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36</a:t>
            </a:fld>
            <a:endParaRPr lang="en-US" altLang="zh-CN"/>
          </a:p>
        </p:txBody>
      </p:sp>
    </p:spTree>
    <p:extLst>
      <p:ext uri="{BB962C8B-B14F-4D97-AF65-F5344CB8AC3E}">
        <p14:creationId xmlns:p14="http://schemas.microsoft.com/office/powerpoint/2010/main" val="3061703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神经网络的通用近似性质也被证明对于其它类型的激活函数，比如ReLU，也都是适用的。</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45</a:t>
            </a:fld>
            <a:endParaRPr lang="en-US" altLang="zh-CN"/>
          </a:p>
        </p:txBody>
      </p:sp>
    </p:spTree>
    <p:extLst>
      <p:ext uri="{BB962C8B-B14F-4D97-AF65-F5344CB8AC3E}">
        <p14:creationId xmlns:p14="http://schemas.microsoft.com/office/powerpoint/2010/main" val="41970233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AD1D063E-5C04-435D-B464-127799987CA3}"/>
              </a:ext>
            </a:extLst>
          </p:cNvPr>
          <p:cNvSpPr>
            <a:spLocks noGrp="1" noRot="1" noChangeAspect="1" noChangeArrowheads="1" noTextEdit="1"/>
          </p:cNvSpPr>
          <p:nvPr>
            <p:ph type="sldImg"/>
          </p:nvPr>
        </p:nvSpPr>
        <p:spPr>
          <a:xfrm>
            <a:off x="1150938" y="692150"/>
            <a:ext cx="4556125" cy="3416300"/>
          </a:xfrm>
          <a:ln cap="flat"/>
        </p:spPr>
      </p:sp>
      <p:sp>
        <p:nvSpPr>
          <p:cNvPr id="21506" name="Rectangle 3">
            <a:extLst>
              <a:ext uri="{FF2B5EF4-FFF2-40B4-BE49-F238E27FC236}">
                <a16:creationId xmlns:a16="http://schemas.microsoft.com/office/drawing/2014/main" id="{7F0C7357-1727-4B7C-A63B-462E0B39F055}"/>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zh-CN">
              <a:latin typeface="Arial" panose="020B0604020202020204" pitchFamily="34" charset="0"/>
            </a:endParaRPr>
          </a:p>
        </p:txBody>
      </p:sp>
    </p:spTree>
    <p:extLst>
      <p:ext uri="{BB962C8B-B14F-4D97-AF65-F5344CB8AC3E}">
        <p14:creationId xmlns:p14="http://schemas.microsoft.com/office/powerpoint/2010/main" val="31136782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57</a:t>
            </a:fld>
            <a:endParaRPr lang="en-US"/>
          </a:p>
        </p:txBody>
      </p:sp>
    </p:spTree>
    <p:extLst>
      <p:ext uri="{BB962C8B-B14F-4D97-AF65-F5344CB8AC3E}">
        <p14:creationId xmlns:p14="http://schemas.microsoft.com/office/powerpoint/2010/main" val="4087043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认知科学是对人类心智的多学科的科学研究，涉及哲学、心理学、人工智能、神经科学、语言学、人类学和教育学等，是一个蓬勃发展的新兴研究领域</a:t>
            </a:r>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4</a:t>
            </a:fld>
            <a:endParaRPr lang="en-US"/>
          </a:p>
        </p:txBody>
      </p:sp>
    </p:spTree>
    <p:extLst>
      <p:ext uri="{BB962C8B-B14F-4D97-AF65-F5344CB8AC3E}">
        <p14:creationId xmlns:p14="http://schemas.microsoft.com/office/powerpoint/2010/main" val="35965331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59</a:t>
            </a:fld>
            <a:endParaRPr lang="en-US"/>
          </a:p>
        </p:txBody>
      </p:sp>
    </p:spTree>
    <p:extLst>
      <p:ext uri="{BB962C8B-B14F-4D97-AF65-F5344CB8AC3E}">
        <p14:creationId xmlns:p14="http://schemas.microsoft.com/office/powerpoint/2010/main" val="14005638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Test</a:t>
            </a:r>
            <a:r>
              <a:rPr lang="zh-CN" altLang="en-US" dirty="0"/>
              <a:t>和</a:t>
            </a:r>
            <a:r>
              <a:rPr lang="en-US" altLang="zh-CN" dirty="0"/>
              <a:t>training</a:t>
            </a:r>
            <a:r>
              <a:rPr lang="zh-CN" altLang="en-US" dirty="0"/>
              <a:t>需要不同的数据来源，而且</a:t>
            </a:r>
            <a:r>
              <a:rPr lang="en-US" altLang="zh-CN" dirty="0"/>
              <a:t>test</a:t>
            </a:r>
            <a:r>
              <a:rPr lang="zh-CN" altLang="en-US" dirty="0"/>
              <a:t>只能用一次；举例 对感觉暗恋自己的人表白；</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60</a:t>
            </a:fld>
            <a:endParaRPr lang="en-US"/>
          </a:p>
        </p:txBody>
      </p:sp>
    </p:spTree>
    <p:extLst>
      <p:ext uri="{BB962C8B-B14F-4D97-AF65-F5344CB8AC3E}">
        <p14:creationId xmlns:p14="http://schemas.microsoft.com/office/powerpoint/2010/main" val="1327465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61</a:t>
            </a:fld>
            <a:endParaRPr lang="en-US"/>
          </a:p>
        </p:txBody>
      </p:sp>
    </p:spTree>
    <p:extLst>
      <p:ext uri="{BB962C8B-B14F-4D97-AF65-F5344CB8AC3E}">
        <p14:creationId xmlns:p14="http://schemas.microsoft.com/office/powerpoint/2010/main" val="3676367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62</a:t>
            </a:fld>
            <a:endParaRPr lang="en-US"/>
          </a:p>
        </p:txBody>
      </p:sp>
    </p:spTree>
    <p:extLst>
      <p:ext uri="{BB962C8B-B14F-4D97-AF65-F5344CB8AC3E}">
        <p14:creationId xmlns:p14="http://schemas.microsoft.com/office/powerpoint/2010/main" val="7577306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63</a:t>
            </a:fld>
            <a:endParaRPr lang="en-US"/>
          </a:p>
        </p:txBody>
      </p:sp>
    </p:spTree>
    <p:extLst>
      <p:ext uri="{BB962C8B-B14F-4D97-AF65-F5344CB8AC3E}">
        <p14:creationId xmlns:p14="http://schemas.microsoft.com/office/powerpoint/2010/main" val="18647634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64</a:t>
            </a:fld>
            <a:endParaRPr lang="en-US"/>
          </a:p>
        </p:txBody>
      </p:sp>
    </p:spTree>
    <p:extLst>
      <p:ext uri="{BB962C8B-B14F-4D97-AF65-F5344CB8AC3E}">
        <p14:creationId xmlns:p14="http://schemas.microsoft.com/office/powerpoint/2010/main" val="41917246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65</a:t>
            </a:fld>
            <a:endParaRPr lang="en-US"/>
          </a:p>
        </p:txBody>
      </p:sp>
    </p:spTree>
    <p:extLst>
      <p:ext uri="{BB962C8B-B14F-4D97-AF65-F5344CB8AC3E}">
        <p14:creationId xmlns:p14="http://schemas.microsoft.com/office/powerpoint/2010/main" val="3560805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66</a:t>
            </a:fld>
            <a:endParaRPr lang="en-US"/>
          </a:p>
        </p:txBody>
      </p:sp>
    </p:spTree>
    <p:extLst>
      <p:ext uri="{BB962C8B-B14F-4D97-AF65-F5344CB8AC3E}">
        <p14:creationId xmlns:p14="http://schemas.microsoft.com/office/powerpoint/2010/main" val="23472229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67</a:t>
            </a:fld>
            <a:endParaRPr lang="en-US"/>
          </a:p>
        </p:txBody>
      </p:sp>
    </p:spTree>
    <p:extLst>
      <p:ext uri="{BB962C8B-B14F-4D97-AF65-F5344CB8AC3E}">
        <p14:creationId xmlns:p14="http://schemas.microsoft.com/office/powerpoint/2010/main" val="2900745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68</a:t>
            </a:fld>
            <a:endParaRPr lang="en-US"/>
          </a:p>
        </p:txBody>
      </p:sp>
    </p:spTree>
    <p:extLst>
      <p:ext uri="{BB962C8B-B14F-4D97-AF65-F5344CB8AC3E}">
        <p14:creationId xmlns:p14="http://schemas.microsoft.com/office/powerpoint/2010/main" val="186307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A5D4033-DEE1-6040-A66D-FED6CBB2336D}" type="slidenum">
              <a:rPr lang="en-US" altLang="x-none">
                <a:solidFill>
                  <a:srgbClr val="000000"/>
                </a:solidFill>
                <a:latin typeface="Calibri" charset="0"/>
              </a:rPr>
              <a:pPr eaLnBrk="1" hangingPunct="1"/>
              <a:t>5</a:t>
            </a:fld>
            <a:endParaRPr lang="en-US" altLang="x-none">
              <a:solidFill>
                <a:srgbClr val="000000"/>
              </a:solidFill>
              <a:latin typeface="Calibri" charset="0"/>
            </a:endParaRPr>
          </a:p>
        </p:txBody>
      </p:sp>
    </p:spTree>
    <p:extLst>
      <p:ext uri="{BB962C8B-B14F-4D97-AF65-F5344CB8AC3E}">
        <p14:creationId xmlns:p14="http://schemas.microsoft.com/office/powerpoint/2010/main" val="16716523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69</a:t>
            </a:fld>
            <a:endParaRPr lang="en-US"/>
          </a:p>
        </p:txBody>
      </p:sp>
    </p:spTree>
    <p:extLst>
      <p:ext uri="{BB962C8B-B14F-4D97-AF65-F5344CB8AC3E}">
        <p14:creationId xmlns:p14="http://schemas.microsoft.com/office/powerpoint/2010/main" val="6794365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70</a:t>
            </a:fld>
            <a:endParaRPr lang="en-US"/>
          </a:p>
        </p:txBody>
      </p:sp>
    </p:spTree>
    <p:extLst>
      <p:ext uri="{BB962C8B-B14F-4D97-AF65-F5344CB8AC3E}">
        <p14:creationId xmlns:p14="http://schemas.microsoft.com/office/powerpoint/2010/main" val="30886753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71</a:t>
            </a:fld>
            <a:endParaRPr lang="en-US"/>
          </a:p>
        </p:txBody>
      </p:sp>
    </p:spTree>
    <p:extLst>
      <p:ext uri="{BB962C8B-B14F-4D97-AF65-F5344CB8AC3E}">
        <p14:creationId xmlns:p14="http://schemas.microsoft.com/office/powerpoint/2010/main" val="26808145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72</a:t>
            </a:fld>
            <a:endParaRPr lang="en-US"/>
          </a:p>
        </p:txBody>
      </p:sp>
    </p:spTree>
    <p:extLst>
      <p:ext uri="{BB962C8B-B14F-4D97-AF65-F5344CB8AC3E}">
        <p14:creationId xmlns:p14="http://schemas.microsoft.com/office/powerpoint/2010/main" val="21563206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73</a:t>
            </a:fld>
            <a:endParaRPr lang="en-US"/>
          </a:p>
        </p:txBody>
      </p:sp>
    </p:spTree>
    <p:extLst>
      <p:ext uri="{BB962C8B-B14F-4D97-AF65-F5344CB8AC3E}">
        <p14:creationId xmlns:p14="http://schemas.microsoft.com/office/powerpoint/2010/main" val="34458886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74</a:t>
            </a:fld>
            <a:endParaRPr lang="en-US"/>
          </a:p>
        </p:txBody>
      </p:sp>
    </p:spTree>
    <p:extLst>
      <p:ext uri="{BB962C8B-B14F-4D97-AF65-F5344CB8AC3E}">
        <p14:creationId xmlns:p14="http://schemas.microsoft.com/office/powerpoint/2010/main" val="23578172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75</a:t>
            </a:fld>
            <a:endParaRPr lang="en-US"/>
          </a:p>
        </p:txBody>
      </p:sp>
    </p:spTree>
    <p:extLst>
      <p:ext uri="{BB962C8B-B14F-4D97-AF65-F5344CB8AC3E}">
        <p14:creationId xmlns:p14="http://schemas.microsoft.com/office/powerpoint/2010/main" val="25996125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4CAF4E63-225F-9947-8D6E-1F486DA7E9E3}" type="slidenum">
              <a:rPr lang="en-US" altLang="x-none" sz="1200"/>
              <a:pPr/>
              <a:t>76</a:t>
            </a:fld>
            <a:endParaRPr lang="en-US" altLang="x-none" sz="1200"/>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401601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目标函数；</a:t>
            </a:r>
          </a:p>
        </p:txBody>
      </p:sp>
      <p:sp>
        <p:nvSpPr>
          <p:cNvPr id="4" name="灯片编号占位符 3"/>
          <p:cNvSpPr>
            <a:spLocks noGrp="1"/>
          </p:cNvSpPr>
          <p:nvPr>
            <p:ph type="sldNum" sz="quarter" idx="5"/>
          </p:nvPr>
        </p:nvSpPr>
        <p:spPr/>
        <p:txBody>
          <a:bodyPr/>
          <a:lstStyle/>
          <a:p>
            <a:fld id="{D3996A62-2ED8-4D44-B314-2969E43DBACD}" type="slidenum">
              <a:rPr lang="en-US" smtClean="0"/>
              <a:t>78</a:t>
            </a:fld>
            <a:endParaRPr lang="en-US"/>
          </a:p>
        </p:txBody>
      </p:sp>
    </p:spTree>
    <p:extLst>
      <p:ext uri="{BB962C8B-B14F-4D97-AF65-F5344CB8AC3E}">
        <p14:creationId xmlns:p14="http://schemas.microsoft.com/office/powerpoint/2010/main" val="41305861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87</a:t>
            </a:fld>
            <a:endParaRPr lang="en-US"/>
          </a:p>
        </p:txBody>
      </p:sp>
    </p:spTree>
    <p:extLst>
      <p:ext uri="{BB962C8B-B14F-4D97-AF65-F5344CB8AC3E}">
        <p14:creationId xmlns:p14="http://schemas.microsoft.com/office/powerpoint/2010/main" val="3016084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23C1DBEA-201B-AF42-A8ED-8FCBF134A828}" type="slidenum">
              <a:rPr lang="en-US" altLang="x-none">
                <a:solidFill>
                  <a:srgbClr val="000000"/>
                </a:solidFill>
                <a:latin typeface="Calibri" charset="0"/>
              </a:rPr>
              <a:pPr eaLnBrk="1" hangingPunct="1"/>
              <a:t>6</a:t>
            </a:fld>
            <a:endParaRPr lang="en-US" altLang="x-none">
              <a:solidFill>
                <a:srgbClr val="000000"/>
              </a:solidFill>
              <a:latin typeface="Calibri" charset="0"/>
            </a:endParaRPr>
          </a:p>
        </p:txBody>
      </p:sp>
    </p:spTree>
    <p:extLst>
      <p:ext uri="{BB962C8B-B14F-4D97-AF65-F5344CB8AC3E}">
        <p14:creationId xmlns:p14="http://schemas.microsoft.com/office/powerpoint/2010/main" val="9921405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4CAF4E63-225F-9947-8D6E-1F486DA7E9E3}" type="slidenum">
              <a:rPr lang="en-US" altLang="x-none" sz="1200"/>
              <a:pPr/>
              <a:t>88</a:t>
            </a:fld>
            <a:endParaRPr lang="en-US" altLang="x-none" sz="1200"/>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42922676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89</a:t>
            </a:fld>
            <a:endParaRPr lang="en-US"/>
          </a:p>
        </p:txBody>
      </p:sp>
    </p:spTree>
    <p:extLst>
      <p:ext uri="{BB962C8B-B14F-4D97-AF65-F5344CB8AC3E}">
        <p14:creationId xmlns:p14="http://schemas.microsoft.com/office/powerpoint/2010/main" val="40038891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90</a:t>
            </a:fld>
            <a:endParaRPr lang="en-US"/>
          </a:p>
        </p:txBody>
      </p:sp>
    </p:spTree>
    <p:extLst>
      <p:ext uri="{BB962C8B-B14F-4D97-AF65-F5344CB8AC3E}">
        <p14:creationId xmlns:p14="http://schemas.microsoft.com/office/powerpoint/2010/main" val="15236828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91</a:t>
            </a:fld>
            <a:endParaRPr lang="en-US"/>
          </a:p>
        </p:txBody>
      </p:sp>
    </p:spTree>
    <p:extLst>
      <p:ext uri="{BB962C8B-B14F-4D97-AF65-F5344CB8AC3E}">
        <p14:creationId xmlns:p14="http://schemas.microsoft.com/office/powerpoint/2010/main" val="13764251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92</a:t>
            </a:fld>
            <a:endParaRPr lang="en-US"/>
          </a:p>
        </p:txBody>
      </p:sp>
    </p:spTree>
    <p:extLst>
      <p:ext uri="{BB962C8B-B14F-4D97-AF65-F5344CB8AC3E}">
        <p14:creationId xmlns:p14="http://schemas.microsoft.com/office/powerpoint/2010/main" val="17976202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93</a:t>
            </a:fld>
            <a:endParaRPr lang="en-US"/>
          </a:p>
        </p:txBody>
      </p:sp>
    </p:spTree>
    <p:extLst>
      <p:ext uri="{BB962C8B-B14F-4D97-AF65-F5344CB8AC3E}">
        <p14:creationId xmlns:p14="http://schemas.microsoft.com/office/powerpoint/2010/main" val="37274963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94</a:t>
            </a:fld>
            <a:endParaRPr lang="en-US"/>
          </a:p>
        </p:txBody>
      </p:sp>
    </p:spTree>
    <p:extLst>
      <p:ext uri="{BB962C8B-B14F-4D97-AF65-F5344CB8AC3E}">
        <p14:creationId xmlns:p14="http://schemas.microsoft.com/office/powerpoint/2010/main" val="24506033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95</a:t>
            </a:fld>
            <a:endParaRPr lang="en-US"/>
          </a:p>
        </p:txBody>
      </p:sp>
    </p:spTree>
    <p:extLst>
      <p:ext uri="{BB962C8B-B14F-4D97-AF65-F5344CB8AC3E}">
        <p14:creationId xmlns:p14="http://schemas.microsoft.com/office/powerpoint/2010/main" val="11374749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96</a:t>
            </a:fld>
            <a:endParaRPr lang="en-US"/>
          </a:p>
        </p:txBody>
      </p:sp>
    </p:spTree>
    <p:extLst>
      <p:ext uri="{BB962C8B-B14F-4D97-AF65-F5344CB8AC3E}">
        <p14:creationId xmlns:p14="http://schemas.microsoft.com/office/powerpoint/2010/main" val="42715940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97</a:t>
            </a:fld>
            <a:endParaRPr lang="en-US"/>
          </a:p>
        </p:txBody>
      </p:sp>
    </p:spTree>
    <p:extLst>
      <p:ext uri="{BB962C8B-B14F-4D97-AF65-F5344CB8AC3E}">
        <p14:creationId xmlns:p14="http://schemas.microsoft.com/office/powerpoint/2010/main" val="1942078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7</a:t>
            </a:fld>
            <a:endParaRPr lang="en-US"/>
          </a:p>
        </p:txBody>
      </p:sp>
    </p:spTree>
    <p:extLst>
      <p:ext uri="{BB962C8B-B14F-4D97-AF65-F5344CB8AC3E}">
        <p14:creationId xmlns:p14="http://schemas.microsoft.com/office/powerpoint/2010/main" val="29896724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98</a:t>
            </a:fld>
            <a:endParaRPr lang="en-US"/>
          </a:p>
        </p:txBody>
      </p:sp>
    </p:spTree>
    <p:extLst>
      <p:ext uri="{BB962C8B-B14F-4D97-AF65-F5344CB8AC3E}">
        <p14:creationId xmlns:p14="http://schemas.microsoft.com/office/powerpoint/2010/main" val="42156971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99</a:t>
            </a:fld>
            <a:endParaRPr lang="en-US"/>
          </a:p>
        </p:txBody>
      </p:sp>
    </p:spTree>
    <p:extLst>
      <p:ext uri="{BB962C8B-B14F-4D97-AF65-F5344CB8AC3E}">
        <p14:creationId xmlns:p14="http://schemas.microsoft.com/office/powerpoint/2010/main" val="9006848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100</a:t>
            </a:fld>
            <a:endParaRPr lang="en-US"/>
          </a:p>
        </p:txBody>
      </p:sp>
    </p:spTree>
    <p:extLst>
      <p:ext uri="{BB962C8B-B14F-4D97-AF65-F5344CB8AC3E}">
        <p14:creationId xmlns:p14="http://schemas.microsoft.com/office/powerpoint/2010/main" val="42855601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101</a:t>
            </a:fld>
            <a:endParaRPr lang="en-US"/>
          </a:p>
        </p:txBody>
      </p:sp>
    </p:spTree>
    <p:extLst>
      <p:ext uri="{BB962C8B-B14F-4D97-AF65-F5344CB8AC3E}">
        <p14:creationId xmlns:p14="http://schemas.microsoft.com/office/powerpoint/2010/main" val="13063935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102</a:t>
            </a:fld>
            <a:endParaRPr lang="en-US"/>
          </a:p>
        </p:txBody>
      </p:sp>
    </p:spTree>
    <p:extLst>
      <p:ext uri="{BB962C8B-B14F-4D97-AF65-F5344CB8AC3E}">
        <p14:creationId xmlns:p14="http://schemas.microsoft.com/office/powerpoint/2010/main" val="20302499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103</a:t>
            </a:fld>
            <a:endParaRPr lang="en-US"/>
          </a:p>
        </p:txBody>
      </p:sp>
    </p:spTree>
    <p:extLst>
      <p:ext uri="{BB962C8B-B14F-4D97-AF65-F5344CB8AC3E}">
        <p14:creationId xmlns:p14="http://schemas.microsoft.com/office/powerpoint/2010/main" val="8143444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104</a:t>
            </a:fld>
            <a:endParaRPr lang="en-US"/>
          </a:p>
        </p:txBody>
      </p:sp>
    </p:spTree>
    <p:extLst>
      <p:ext uri="{BB962C8B-B14F-4D97-AF65-F5344CB8AC3E}">
        <p14:creationId xmlns:p14="http://schemas.microsoft.com/office/powerpoint/2010/main" val="38773697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EE087E9-A7A4-F14D-8010-A640AAE0AA92}" type="slidenum">
              <a:rPr lang="en-US" altLang="x-none">
                <a:solidFill>
                  <a:srgbClr val="000000"/>
                </a:solidFill>
                <a:latin typeface="Calibri" charset="0"/>
              </a:rPr>
              <a:pPr eaLnBrk="1" hangingPunct="1"/>
              <a:t>105</a:t>
            </a:fld>
            <a:endParaRPr lang="en-US" altLang="x-none">
              <a:solidFill>
                <a:srgbClr val="000000"/>
              </a:solidFill>
              <a:latin typeface="Calibri" charset="0"/>
            </a:endParaRPr>
          </a:p>
        </p:txBody>
      </p:sp>
    </p:spTree>
    <p:extLst>
      <p:ext uri="{BB962C8B-B14F-4D97-AF65-F5344CB8AC3E}">
        <p14:creationId xmlns:p14="http://schemas.microsoft.com/office/powerpoint/2010/main" val="10138692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tLang="en-US"/>
          </a:p>
        </p:txBody>
      </p:sp>
      <p:sp>
        <p:nvSpPr>
          <p:cNvPr id="38916" name="Slide Number Placeholder 3"/>
          <p:cNvSpPr>
            <a:spLocks noGrp="1"/>
          </p:cNvSpPr>
          <p:nvPr>
            <p:ph type="sldNum" sz="quarter" idx="5"/>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1D5515E-57A7-844E-A79F-F4D9EE0F0B90}" type="slidenum">
              <a:rPr lang="en-US" altLang="x-none">
                <a:solidFill>
                  <a:srgbClr val="000000"/>
                </a:solidFill>
                <a:latin typeface="Calibri" charset="0"/>
              </a:rPr>
              <a:pPr eaLnBrk="1" hangingPunct="1"/>
              <a:t>106</a:t>
            </a:fld>
            <a:endParaRPr lang="en-US" altLang="x-none">
              <a:solidFill>
                <a:srgbClr val="000000"/>
              </a:solidFill>
              <a:latin typeface="Calibri" charset="0"/>
            </a:endParaRPr>
          </a:p>
        </p:txBody>
      </p:sp>
    </p:spTree>
    <p:extLst>
      <p:ext uri="{BB962C8B-B14F-4D97-AF65-F5344CB8AC3E}">
        <p14:creationId xmlns:p14="http://schemas.microsoft.com/office/powerpoint/2010/main" val="21073990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107</a:t>
            </a:fld>
            <a:endParaRPr lang="en-US"/>
          </a:p>
        </p:txBody>
      </p:sp>
    </p:spTree>
    <p:extLst>
      <p:ext uri="{BB962C8B-B14F-4D97-AF65-F5344CB8AC3E}">
        <p14:creationId xmlns:p14="http://schemas.microsoft.com/office/powerpoint/2010/main" val="793909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69F8C60-A52A-204E-AF45-7756A3B1A6EB}" type="slidenum">
              <a:rPr lang="en-US" altLang="x-none">
                <a:solidFill>
                  <a:srgbClr val="000000"/>
                </a:solidFill>
                <a:latin typeface="Calibri" charset="0"/>
              </a:rPr>
              <a:pPr eaLnBrk="1" hangingPunct="1"/>
              <a:t>8</a:t>
            </a:fld>
            <a:endParaRPr lang="en-US" altLang="x-none">
              <a:solidFill>
                <a:srgbClr val="000000"/>
              </a:solidFill>
              <a:latin typeface="Calibri" charset="0"/>
            </a:endParaRPr>
          </a:p>
        </p:txBody>
      </p:sp>
    </p:spTree>
    <p:extLst>
      <p:ext uri="{BB962C8B-B14F-4D97-AF65-F5344CB8AC3E}">
        <p14:creationId xmlns:p14="http://schemas.microsoft.com/office/powerpoint/2010/main" val="42680542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108</a:t>
            </a:fld>
            <a:endParaRPr lang="en-US"/>
          </a:p>
        </p:txBody>
      </p:sp>
    </p:spTree>
    <p:extLst>
      <p:ext uri="{BB962C8B-B14F-4D97-AF65-F5344CB8AC3E}">
        <p14:creationId xmlns:p14="http://schemas.microsoft.com/office/powerpoint/2010/main" val="21153311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109</a:t>
            </a:fld>
            <a:endParaRPr lang="en-US"/>
          </a:p>
        </p:txBody>
      </p:sp>
    </p:spTree>
    <p:extLst>
      <p:ext uri="{BB962C8B-B14F-4D97-AF65-F5344CB8AC3E}">
        <p14:creationId xmlns:p14="http://schemas.microsoft.com/office/powerpoint/2010/main" val="19718751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110</a:t>
            </a:fld>
            <a:endParaRPr lang="en-US"/>
          </a:p>
        </p:txBody>
      </p:sp>
    </p:spTree>
    <p:extLst>
      <p:ext uri="{BB962C8B-B14F-4D97-AF65-F5344CB8AC3E}">
        <p14:creationId xmlns:p14="http://schemas.microsoft.com/office/powerpoint/2010/main" val="23286347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111</a:t>
            </a:fld>
            <a:endParaRPr lang="en-US"/>
          </a:p>
        </p:txBody>
      </p:sp>
    </p:spTree>
    <p:extLst>
      <p:ext uri="{BB962C8B-B14F-4D97-AF65-F5344CB8AC3E}">
        <p14:creationId xmlns:p14="http://schemas.microsoft.com/office/powerpoint/2010/main" val="32185199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112</a:t>
            </a:fld>
            <a:endParaRPr lang="en-US"/>
          </a:p>
        </p:txBody>
      </p:sp>
    </p:spTree>
    <p:extLst>
      <p:ext uri="{BB962C8B-B14F-4D97-AF65-F5344CB8AC3E}">
        <p14:creationId xmlns:p14="http://schemas.microsoft.com/office/powerpoint/2010/main" val="21730578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113</a:t>
            </a:fld>
            <a:endParaRPr lang="en-US"/>
          </a:p>
        </p:txBody>
      </p:sp>
    </p:spTree>
    <p:extLst>
      <p:ext uri="{BB962C8B-B14F-4D97-AF65-F5344CB8AC3E}">
        <p14:creationId xmlns:p14="http://schemas.microsoft.com/office/powerpoint/2010/main" val="25476936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114</a:t>
            </a:fld>
            <a:endParaRPr lang="en-US"/>
          </a:p>
        </p:txBody>
      </p:sp>
    </p:spTree>
    <p:extLst>
      <p:ext uri="{BB962C8B-B14F-4D97-AF65-F5344CB8AC3E}">
        <p14:creationId xmlns:p14="http://schemas.microsoft.com/office/powerpoint/2010/main" val="123033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115</a:t>
            </a:fld>
            <a:endParaRPr lang="en-US"/>
          </a:p>
        </p:txBody>
      </p:sp>
    </p:spTree>
    <p:extLst>
      <p:ext uri="{BB962C8B-B14F-4D97-AF65-F5344CB8AC3E}">
        <p14:creationId xmlns:p14="http://schemas.microsoft.com/office/powerpoint/2010/main" val="13368553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116</a:t>
            </a:fld>
            <a:endParaRPr lang="en-US"/>
          </a:p>
        </p:txBody>
      </p:sp>
    </p:spTree>
    <p:extLst>
      <p:ext uri="{BB962C8B-B14F-4D97-AF65-F5344CB8AC3E}">
        <p14:creationId xmlns:p14="http://schemas.microsoft.com/office/powerpoint/2010/main" val="27222903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117</a:t>
            </a:fld>
            <a:endParaRPr lang="en-US"/>
          </a:p>
        </p:txBody>
      </p:sp>
    </p:spTree>
    <p:extLst>
      <p:ext uri="{BB962C8B-B14F-4D97-AF65-F5344CB8AC3E}">
        <p14:creationId xmlns:p14="http://schemas.microsoft.com/office/powerpoint/2010/main" val="4244295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从认知水平看动物是如何有智能的</a:t>
            </a:r>
          </a:p>
        </p:txBody>
      </p:sp>
      <p:sp>
        <p:nvSpPr>
          <p:cNvPr id="4" name="灯片编号占位符 3"/>
          <p:cNvSpPr>
            <a:spLocks noGrp="1"/>
          </p:cNvSpPr>
          <p:nvPr>
            <p:ph type="sldNum" sz="quarter" idx="5"/>
          </p:nvPr>
        </p:nvSpPr>
        <p:spPr/>
        <p:txBody>
          <a:bodyPr/>
          <a:lstStyle/>
          <a:p>
            <a:fld id="{D3996A62-2ED8-4D44-B314-2969E43DBACD}" type="slidenum">
              <a:rPr lang="en-US" smtClean="0"/>
              <a:t>11</a:t>
            </a:fld>
            <a:endParaRPr lang="en-US"/>
          </a:p>
        </p:txBody>
      </p:sp>
    </p:spTree>
    <p:extLst>
      <p:ext uri="{BB962C8B-B14F-4D97-AF65-F5344CB8AC3E}">
        <p14:creationId xmlns:p14="http://schemas.microsoft.com/office/powerpoint/2010/main" val="3053814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EEB141-6E8A-AE41-AB94-19DA179693F8}" type="slidenum">
              <a:rPr lang="en-GB" altLang="x-none"/>
              <a:pPr/>
              <a:t>12</a:t>
            </a:fld>
            <a:endParaRPr lang="en-GB" altLang="x-none"/>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endParaRPr lang="x-none" altLang="x-none"/>
          </a:p>
        </p:txBody>
      </p:sp>
    </p:spTree>
    <p:extLst>
      <p:ext uri="{BB962C8B-B14F-4D97-AF65-F5344CB8AC3E}">
        <p14:creationId xmlns:p14="http://schemas.microsoft.com/office/powerpoint/2010/main" val="1431420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1D8BD707-D9CF-40AE-B4C6-C98DA3205C09}" type="datetimeFigureOut">
              <a:rPr lang="en-US" smtClean="0"/>
              <a:pPr/>
              <a:t>10/20/2019</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IN"/>
          </a:p>
        </p:txBody>
      </p:sp>
      <p:sp>
        <p:nvSpPr>
          <p:cNvPr id="7" name="Rectangle 5"/>
          <p:cNvSpPr>
            <a:spLocks noGrp="1" noChangeArrowheads="1"/>
          </p:cNvSpPr>
          <p:nvPr>
            <p:ph type="ftr" sz="quarter" idx="11"/>
          </p:nvPr>
        </p:nvSpPr>
        <p:spPr>
          <a:ln/>
        </p:spPr>
        <p:txBody>
          <a:bodyPr/>
          <a:lstStyle>
            <a:lvl1pPr>
              <a:defRPr/>
            </a:lvl1pPr>
          </a:lstStyle>
          <a:p>
            <a:pPr>
              <a:defRPr/>
            </a:pPr>
            <a:endParaRPr lang="en-IN"/>
          </a:p>
        </p:txBody>
      </p:sp>
      <p:sp>
        <p:nvSpPr>
          <p:cNvPr id="8" name="Rectangle 6"/>
          <p:cNvSpPr>
            <a:spLocks noGrp="1" noChangeArrowheads="1"/>
          </p:cNvSpPr>
          <p:nvPr>
            <p:ph type="sldNum" sz="quarter" idx="12"/>
          </p:nvPr>
        </p:nvSpPr>
        <p:spPr>
          <a:ln/>
        </p:spPr>
        <p:txBody>
          <a:bodyPr/>
          <a:lstStyle>
            <a:lvl1pPr>
              <a:defRPr/>
            </a:lvl1pPr>
          </a:lstStyle>
          <a:p>
            <a:fld id="{42A0596B-C2BD-AF44-BF98-ACFC3C094B71}" type="slidenum">
              <a:rPr lang="en-IN" altLang="x-none"/>
              <a:pPr/>
              <a:t>‹#›</a:t>
            </a:fld>
            <a:endParaRPr lang="en-IN" altLang="x-none"/>
          </a:p>
        </p:txBody>
      </p:sp>
    </p:spTree>
    <p:extLst>
      <p:ext uri="{BB962C8B-B14F-4D97-AF65-F5344CB8AC3E}">
        <p14:creationId xmlns:p14="http://schemas.microsoft.com/office/powerpoint/2010/main" val="16529591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IN"/>
          </a:p>
        </p:txBody>
      </p:sp>
      <p:sp>
        <p:nvSpPr>
          <p:cNvPr id="6" name="Rectangle 5"/>
          <p:cNvSpPr>
            <a:spLocks noGrp="1" noChangeArrowheads="1"/>
          </p:cNvSpPr>
          <p:nvPr>
            <p:ph type="ftr" sz="quarter" idx="11"/>
          </p:nvPr>
        </p:nvSpPr>
        <p:spPr>
          <a:ln/>
        </p:spPr>
        <p:txBody>
          <a:bodyPr/>
          <a:lstStyle>
            <a:lvl1pPr>
              <a:defRPr/>
            </a:lvl1pPr>
          </a:lstStyle>
          <a:p>
            <a:pPr>
              <a:defRPr/>
            </a:pPr>
            <a:endParaRPr lang="en-IN"/>
          </a:p>
        </p:txBody>
      </p:sp>
      <p:sp>
        <p:nvSpPr>
          <p:cNvPr id="7" name="Rectangle 6"/>
          <p:cNvSpPr>
            <a:spLocks noGrp="1" noChangeArrowheads="1"/>
          </p:cNvSpPr>
          <p:nvPr>
            <p:ph type="sldNum" sz="quarter" idx="12"/>
          </p:nvPr>
        </p:nvSpPr>
        <p:spPr>
          <a:ln/>
        </p:spPr>
        <p:txBody>
          <a:bodyPr/>
          <a:lstStyle>
            <a:lvl1pPr>
              <a:defRPr/>
            </a:lvl1pPr>
          </a:lstStyle>
          <a:p>
            <a:fld id="{73008729-126F-1B47-88C2-3A11AF6C6CF3}" type="slidenum">
              <a:rPr lang="en-IN" altLang="x-none"/>
              <a:pPr/>
              <a:t>‹#›</a:t>
            </a:fld>
            <a:endParaRPr lang="en-IN" altLang="x-none"/>
          </a:p>
        </p:txBody>
      </p:sp>
    </p:spTree>
    <p:extLst>
      <p:ext uri="{BB962C8B-B14F-4D97-AF65-F5344CB8AC3E}">
        <p14:creationId xmlns:p14="http://schemas.microsoft.com/office/powerpoint/2010/main" val="964865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767454" y="464946"/>
            <a:ext cx="1609090" cy="696594"/>
          </a:xfrm>
          <a:prstGeom prst="rect">
            <a:avLst/>
          </a:prstGeom>
        </p:spPr>
        <p:txBody>
          <a:bodyPr wrap="square" lIns="0" tIns="0" rIns="0" bIns="0">
            <a:spAutoFit/>
          </a:bodyPr>
          <a:lstStyle>
            <a:lvl1pPr>
              <a:defRPr sz="4400" b="0" i="0">
                <a:solidFill>
                  <a:schemeClr val="tx1"/>
                </a:solidFill>
                <a:latin typeface="Arial"/>
                <a:cs typeface="Aria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10/20/2019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173451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4162101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1D8BD707-D9CF-40AE-B4C6-C98DA3205C09}" type="datetimeFigureOut">
              <a:rPr lang="en-US" smtClean="0"/>
              <a:pPr/>
              <a:t>10/20/2019</a:t>
            </a:fld>
            <a:endParaRPr lang="en-US"/>
          </a:p>
        </p:txBody>
      </p:sp>
      <p:sp>
        <p:nvSpPr>
          <p:cNvPr id="27" name="Slide Number Placeholder 26"/>
          <p:cNvSpPr>
            <a:spLocks noGrp="1"/>
          </p:cNvSpPr>
          <p:nvPr>
            <p:ph type="sldNum" sz="quarter" idx="11"/>
          </p:nvPr>
        </p:nvSpPr>
        <p:spPr/>
        <p:txBody>
          <a:bodyPr rtlCol="0"/>
          <a:lstStyle/>
          <a:p>
            <a:fld id="{B6F15528-21DE-4FAA-801E-634DDDAF4B2B}" type="slidenum">
              <a:rPr lang="en-US" smtClean="0"/>
              <a:pPr/>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1D8BD707-D9CF-40AE-B4C6-C98DA3205C09}" type="datetimeFigureOut">
              <a:rPr lang="en-US" smtClean="0"/>
              <a:pPr/>
              <a:t>10/20/2019</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1D8BD707-D9CF-40AE-B4C6-C98DA3205C09}" type="datetimeFigureOut">
              <a:rPr lang="en-US" smtClean="0"/>
              <a:pPr/>
              <a:t>10/20/2019</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4" r:id="rId12"/>
    <p:sldLayoutId id="2147483676" r:id="rId13"/>
    <p:sldLayoutId id="2147483677" r:id="rId14"/>
    <p:sldLayoutId id="2147483678" r:id="rId15"/>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en.wikipedia.org/wiki/File:Vincent_willem_van_gogh.ogg" TargetMode="External"/><Relationship Id="rId4" Type="http://schemas.openxmlformats.org/officeDocument/2006/relationships/image" Target="../media/image10.tiff"/></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34.wmf"/><Relationship Id="rId3" Type="http://schemas.openxmlformats.org/officeDocument/2006/relationships/notesSlide" Target="../notesSlides/notesSlide21.xml"/><Relationship Id="rId7" Type="http://schemas.openxmlformats.org/officeDocument/2006/relationships/image" Target="../media/image31.wmf"/><Relationship Id="rId12"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33.wmf"/><Relationship Id="rId5" Type="http://schemas.openxmlformats.org/officeDocument/2006/relationships/image" Target="../media/image30.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2.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oleObject" Target="../embeddings/oleObject11.bin"/><Relationship Id="rId3" Type="http://schemas.openxmlformats.org/officeDocument/2006/relationships/notesSlide" Target="../notesSlides/notesSlide22.xml"/><Relationship Id="rId7" Type="http://schemas.openxmlformats.org/officeDocument/2006/relationships/image" Target="../media/image36.wmf"/><Relationship Id="rId12" Type="http://schemas.openxmlformats.org/officeDocument/2006/relationships/image" Target="../media/image38.emf"/><Relationship Id="rId2" Type="http://schemas.openxmlformats.org/officeDocument/2006/relationships/slideLayout" Target="../slideLayouts/slideLayout2.xml"/><Relationship Id="rId16" Type="http://schemas.openxmlformats.org/officeDocument/2006/relationships/image" Target="../media/image40.emf"/><Relationship Id="rId1" Type="http://schemas.openxmlformats.org/officeDocument/2006/relationships/vmlDrawing" Target="../drawings/vmlDrawing2.vml"/><Relationship Id="rId6" Type="http://schemas.openxmlformats.org/officeDocument/2006/relationships/oleObject" Target="../embeddings/oleObject7.bin"/><Relationship Id="rId11" Type="http://schemas.openxmlformats.org/officeDocument/2006/relationships/oleObject" Target="../embeddings/oleObject10.bin"/><Relationship Id="rId5" Type="http://schemas.openxmlformats.org/officeDocument/2006/relationships/image" Target="../media/image35.wmf"/><Relationship Id="rId15" Type="http://schemas.openxmlformats.org/officeDocument/2006/relationships/oleObject" Target="../embeddings/oleObject12.bin"/><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37.wmf"/><Relationship Id="rId14" Type="http://schemas.openxmlformats.org/officeDocument/2006/relationships/image" Target="../media/image39.e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4.wmf"/><Relationship Id="rId4" Type="http://schemas.openxmlformats.org/officeDocument/2006/relationships/oleObject" Target="../embeddings/oleObject13.bin"/></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24.xml"/><Relationship Id="rId7" Type="http://schemas.openxmlformats.org/officeDocument/2006/relationships/image" Target="../media/image42.wmf"/><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oleObject" Target="../embeddings/oleObject15.bin"/><Relationship Id="rId11" Type="http://schemas.openxmlformats.org/officeDocument/2006/relationships/image" Target="../media/image44.emf"/><Relationship Id="rId5" Type="http://schemas.openxmlformats.org/officeDocument/2006/relationships/image" Target="../media/image41.e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43.wmf"/></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0.tmp"/><Relationship Id="rId4" Type="http://schemas.openxmlformats.org/officeDocument/2006/relationships/image" Target="../media/image49.tmp"/></Relationships>
</file>

<file path=ppt/slides/_rels/slide37.xml.rels><?xml version="1.0" encoding="UTF-8" standalone="yes"?>
<Relationships xmlns="http://schemas.openxmlformats.org/package/2006/relationships"><Relationship Id="rId3" Type="http://schemas.openxmlformats.org/officeDocument/2006/relationships/image" Target="../media/image52.tmp"/><Relationship Id="rId7" Type="http://schemas.openxmlformats.org/officeDocument/2006/relationships/image" Target="../media/image56.tmp"/><Relationship Id="rId2" Type="http://schemas.openxmlformats.org/officeDocument/2006/relationships/image" Target="../media/image51.tmp"/><Relationship Id="rId1" Type="http://schemas.openxmlformats.org/officeDocument/2006/relationships/slideLayout" Target="../slideLayouts/slideLayout15.xml"/><Relationship Id="rId6" Type="http://schemas.openxmlformats.org/officeDocument/2006/relationships/image" Target="../media/image55.tmp"/><Relationship Id="rId5" Type="http://schemas.openxmlformats.org/officeDocument/2006/relationships/image" Target="../media/image54.tmp"/><Relationship Id="rId4" Type="http://schemas.openxmlformats.org/officeDocument/2006/relationships/image" Target="../media/image53.tmp"/></Relationships>
</file>

<file path=ppt/slides/_rels/slide38.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image" Target="../media/image57.tmp"/><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image" Target="../media/image59.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image" Target="../media/image63.tmp"/><Relationship Id="rId1" Type="http://schemas.openxmlformats.org/officeDocument/2006/relationships/slideLayout" Target="../slideLayouts/slideLayout2.xml"/><Relationship Id="rId4" Type="http://schemas.openxmlformats.org/officeDocument/2006/relationships/image" Target="../media/image65.tmp"/></Relationships>
</file>

<file path=ppt/slides/_rels/slide45.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6.x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notesSlide" Target="../notesSlides/notesSlide47.xml"/><Relationship Id="rId7" Type="http://schemas.openxmlformats.org/officeDocument/2006/relationships/oleObject" Target="../embeddings/oleObject19.bin"/><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image" Target="../media/image77.wmf"/><Relationship Id="rId5" Type="http://schemas.openxmlformats.org/officeDocument/2006/relationships/oleObject" Target="../embeddings/oleObject18.bin"/><Relationship Id="rId10" Type="http://schemas.openxmlformats.org/officeDocument/2006/relationships/image" Target="../media/image79.wmf"/><Relationship Id="rId4" Type="http://schemas.openxmlformats.org/officeDocument/2006/relationships/image" Target="../media/image801.png"/><Relationship Id="rId9" Type="http://schemas.openxmlformats.org/officeDocument/2006/relationships/oleObject" Target="../embeddings/oleObject20.bin"/></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80.wmf"/><Relationship Id="rId4" Type="http://schemas.openxmlformats.org/officeDocument/2006/relationships/oleObject" Target="../embeddings/oleObject21.bin"/></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80.wmf"/><Relationship Id="rId4" Type="http://schemas.openxmlformats.org/officeDocument/2006/relationships/oleObject" Target="../embeddings/oleObject22.bin"/></Relationships>
</file>

<file path=ppt/slides/_rels/slide7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8.x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notesSlide" Target="../notesSlides/notesSlide50.xml"/><Relationship Id="rId7" Type="http://schemas.openxmlformats.org/officeDocument/2006/relationships/oleObject" Target="../embeddings/oleObject19.bin"/><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image" Target="../media/image77.wmf"/><Relationship Id="rId5" Type="http://schemas.openxmlformats.org/officeDocument/2006/relationships/oleObject" Target="../embeddings/oleObject18.bin"/><Relationship Id="rId10" Type="http://schemas.openxmlformats.org/officeDocument/2006/relationships/image" Target="../media/image79.wmf"/><Relationship Id="rId4" Type="http://schemas.openxmlformats.org/officeDocument/2006/relationships/image" Target="../media/image810.png"/><Relationship Id="rId9" Type="http://schemas.openxmlformats.org/officeDocument/2006/relationships/oleObject" Target="../embeddings/oleObject23.bin"/></Relationships>
</file>

<file path=ppt/slides/_rels/slide8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tmp"/><Relationship Id="rId1" Type="http://schemas.openxmlformats.org/officeDocument/2006/relationships/slideLayout" Target="../slideLayouts/slideLayout15.xml"/><Relationship Id="rId6" Type="http://schemas.openxmlformats.org/officeDocument/2006/relationships/image" Target="../media/image6.emf"/><Relationship Id="rId5" Type="http://schemas.openxmlformats.org/officeDocument/2006/relationships/customXml" Target="../ink/ink2.xml"/><Relationship Id="rId4" Type="http://schemas.openxmlformats.org/officeDocument/2006/relationships/image" Target="../media/image5.emf"/></Relationships>
</file>

<file path=ppt/slides/_rels/slide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2.png"/></Relationships>
</file>

<file path=ppt/slides/_rels/slide9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2.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9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96.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8.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97.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12.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9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381000" y="914400"/>
            <a:ext cx="8534400" cy="1546225"/>
          </a:xfrm>
        </p:spPr>
        <p:txBody>
          <a:bodyPr>
            <a:noAutofit/>
          </a:bodyPr>
          <a:lstStyle/>
          <a:p>
            <a:pPr algn="ctr" hangingPunct="0"/>
            <a:r>
              <a:rPr lang="en-US" altLang="zh-CN" sz="8000" dirty="0"/>
              <a:t>Neural Network</a:t>
            </a:r>
            <a:endParaRPr lang="en-US" sz="8000" dirty="0"/>
          </a:p>
        </p:txBody>
      </p:sp>
      <p:sp>
        <p:nvSpPr>
          <p:cNvPr id="5" name="Rectangle 9"/>
          <p:cNvSpPr>
            <a:spLocks noChangeArrowheads="1"/>
          </p:cNvSpPr>
          <p:nvPr/>
        </p:nvSpPr>
        <p:spPr bwMode="auto">
          <a:xfrm>
            <a:off x="685800" y="4191000"/>
            <a:ext cx="7620000" cy="2176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10000"/>
              </a:spcBef>
              <a:spcAft>
                <a:spcPct val="20000"/>
              </a:spcAft>
              <a:buClr>
                <a:schemeClr val="accent1"/>
              </a:buClr>
              <a:buSzPct val="75000"/>
              <a:buFont typeface="Monotype Sorts" charset="2"/>
              <a:buChar char="l"/>
              <a:defRPr kumimoji="1" sz="3600">
                <a:solidFill>
                  <a:schemeClr val="tx1"/>
                </a:solidFill>
                <a:latin typeface="Arial" charset="0"/>
                <a:ea typeface="ＭＳ Ｐゴシック" charset="-128"/>
              </a:defRPr>
            </a:lvl1pPr>
            <a:lvl2pPr marL="742950" indent="-285750">
              <a:spcBef>
                <a:spcPct val="10000"/>
              </a:spcBef>
              <a:spcAft>
                <a:spcPct val="20000"/>
              </a:spcAft>
              <a:buClr>
                <a:schemeClr val="accent1"/>
              </a:buClr>
              <a:buSzPct val="110000"/>
              <a:buFont typeface="Monotype Sorts" charset="2"/>
              <a:buChar char="å"/>
              <a:defRPr kumimoji="1" sz="2800">
                <a:solidFill>
                  <a:schemeClr val="tx1"/>
                </a:solidFill>
                <a:latin typeface="Arial" charset="0"/>
                <a:ea typeface="ＭＳ Ｐゴシック" charset="-128"/>
              </a:defRPr>
            </a:lvl2pPr>
            <a:lvl3pPr marL="1143000" indent="-228600">
              <a:spcBef>
                <a:spcPct val="10000"/>
              </a:spcBef>
              <a:spcAft>
                <a:spcPct val="20000"/>
              </a:spcAft>
              <a:buClr>
                <a:schemeClr val="accent1"/>
              </a:buClr>
              <a:buSzPct val="75000"/>
              <a:buFont typeface="Monotype Sorts" charset="2"/>
              <a:buChar char="X"/>
              <a:defRPr kumimoji="1" sz="2400">
                <a:solidFill>
                  <a:schemeClr val="tx1"/>
                </a:solidFill>
                <a:latin typeface="Arial" charset="0"/>
                <a:ea typeface="ＭＳ Ｐゴシック" charset="-128"/>
              </a:defRPr>
            </a:lvl3pPr>
            <a:lvl4pPr marL="1600200" indent="-228600">
              <a:spcBef>
                <a:spcPct val="10000"/>
              </a:spcBef>
              <a:spcAft>
                <a:spcPct val="20000"/>
              </a:spcAft>
              <a:buClr>
                <a:schemeClr val="accent1"/>
              </a:buClr>
              <a:buFont typeface="Monotype Sorts" charset="2"/>
              <a:buChar char="â"/>
              <a:defRPr kumimoji="1" sz="2000">
                <a:solidFill>
                  <a:schemeClr val="tx1"/>
                </a:solidFill>
                <a:latin typeface="Arial" charset="0"/>
                <a:ea typeface="ＭＳ Ｐゴシック" charset="-128"/>
              </a:defRPr>
            </a:lvl4pPr>
            <a:lvl5pPr marL="2057400" indent="-22860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5pPr>
            <a:lvl6pPr marL="2514600" indent="-228600" eaLnBrk="0" fontAlgn="base" hangingPunct="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6pPr>
            <a:lvl7pPr marL="2971800" indent="-228600" eaLnBrk="0" fontAlgn="base" hangingPunct="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7pPr>
            <a:lvl8pPr marL="3429000" indent="-228600" eaLnBrk="0" fontAlgn="base" hangingPunct="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8pPr>
            <a:lvl9pPr marL="3886200" indent="-228600" eaLnBrk="0" fontAlgn="base" hangingPunct="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9pPr>
          </a:lstStyle>
          <a:p>
            <a:pPr>
              <a:lnSpc>
                <a:spcPct val="30000"/>
              </a:lnSpc>
              <a:spcBef>
                <a:spcPct val="50000"/>
              </a:spcBef>
              <a:spcAft>
                <a:spcPct val="0"/>
              </a:spcAft>
              <a:buClrTx/>
              <a:buSzTx/>
              <a:buFontTx/>
              <a:buNone/>
            </a:pPr>
            <a:endParaRPr kumimoji="0" lang="zh-CN" altLang="en-US" sz="3200" dirty="0"/>
          </a:p>
          <a:p>
            <a:pPr algn="ctr">
              <a:lnSpc>
                <a:spcPct val="30000"/>
              </a:lnSpc>
              <a:spcBef>
                <a:spcPct val="50000"/>
              </a:spcBef>
              <a:spcAft>
                <a:spcPct val="0"/>
              </a:spcAft>
              <a:buClrTx/>
              <a:buSzTx/>
              <a:buFontTx/>
              <a:buNone/>
            </a:pPr>
            <a:r>
              <a:rPr kumimoji="0" lang="zh-CN" altLang="en-US" b="1" dirty="0"/>
              <a:t>韩烨</a:t>
            </a:r>
            <a:endParaRPr kumimoji="0" lang="en-US" altLang="zh-CN" b="1" dirty="0"/>
          </a:p>
          <a:p>
            <a:pPr algn="ctr">
              <a:lnSpc>
                <a:spcPct val="30000"/>
              </a:lnSpc>
              <a:spcBef>
                <a:spcPct val="50000"/>
              </a:spcBef>
              <a:spcAft>
                <a:spcPct val="0"/>
              </a:spcAft>
              <a:buClrTx/>
              <a:buSzTx/>
              <a:buFontTx/>
              <a:buNone/>
            </a:pPr>
            <a:r>
              <a:rPr kumimoji="0" lang="en-US" altLang="zh-CN" sz="1200" dirty="0"/>
              <a:t> </a:t>
            </a:r>
          </a:p>
          <a:p>
            <a:pPr algn="ctr">
              <a:lnSpc>
                <a:spcPct val="30000"/>
              </a:lnSpc>
              <a:spcBef>
                <a:spcPct val="50000"/>
              </a:spcBef>
              <a:spcAft>
                <a:spcPct val="0"/>
              </a:spcAft>
              <a:buClrTx/>
              <a:buSzTx/>
              <a:buFontTx/>
              <a:buNone/>
            </a:pPr>
            <a:r>
              <a:rPr kumimoji="0" lang="en-US" altLang="zh-CN" sz="2600" i="1" dirty="0" err="1"/>
              <a:t>Visting</a:t>
            </a:r>
            <a:r>
              <a:rPr kumimoji="0" lang="en-US" altLang="zh-CN" sz="2600" i="1" dirty="0"/>
              <a:t> scholar </a:t>
            </a:r>
          </a:p>
          <a:p>
            <a:pPr algn="ctr">
              <a:lnSpc>
                <a:spcPct val="50000"/>
              </a:lnSpc>
              <a:spcBef>
                <a:spcPct val="50000"/>
              </a:spcBef>
              <a:spcAft>
                <a:spcPct val="0"/>
              </a:spcAft>
              <a:buClrTx/>
              <a:buSzTx/>
              <a:buFontTx/>
              <a:buNone/>
            </a:pPr>
            <a:r>
              <a:rPr kumimoji="0" lang="en-US" altLang="zh-CN" sz="2600" i="1" dirty="0"/>
              <a:t>University of Missouri, Columbia</a:t>
            </a:r>
          </a:p>
          <a:p>
            <a:pPr algn="ctr">
              <a:lnSpc>
                <a:spcPct val="50000"/>
              </a:lnSpc>
              <a:spcBef>
                <a:spcPct val="50000"/>
              </a:spcBef>
              <a:spcAft>
                <a:spcPct val="0"/>
              </a:spcAft>
              <a:buClrTx/>
              <a:buSzTx/>
              <a:buFontTx/>
              <a:buNone/>
            </a:pPr>
            <a:r>
              <a:rPr kumimoji="0" lang="en-US" altLang="zh-CN" sz="2600" i="1" dirty="0"/>
              <a:t>yhhdb@missouri.edu</a:t>
            </a:r>
          </a:p>
          <a:p>
            <a:pPr algn="ctr">
              <a:lnSpc>
                <a:spcPct val="30000"/>
              </a:lnSpc>
              <a:spcBef>
                <a:spcPct val="50000"/>
              </a:spcBef>
              <a:spcAft>
                <a:spcPct val="0"/>
              </a:spcAft>
              <a:buClrTx/>
              <a:buSzTx/>
              <a:buFontTx/>
              <a:buNone/>
            </a:pPr>
            <a:r>
              <a:rPr kumimoji="0" lang="en-US" altLang="zh-CN" sz="1600" i="1" dirty="0"/>
              <a:t> </a:t>
            </a:r>
          </a:p>
        </p:txBody>
      </p:sp>
    </p:spTree>
    <p:extLst>
      <p:ext uri="{BB962C8B-B14F-4D97-AF65-F5344CB8AC3E}">
        <p14:creationId xmlns:p14="http://schemas.microsoft.com/office/powerpoint/2010/main" val="1114105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A5B94C-FCEF-4199-A826-55D5840DF2CD}"/>
              </a:ext>
            </a:extLst>
          </p:cNvPr>
          <p:cNvSpPr>
            <a:spLocks noGrp="1"/>
          </p:cNvSpPr>
          <p:nvPr>
            <p:ph type="title"/>
          </p:nvPr>
        </p:nvSpPr>
        <p:spPr/>
        <p:txBody>
          <a:bodyPr/>
          <a:lstStyle/>
          <a:p>
            <a:r>
              <a:rPr lang="en-GB" altLang="x-none" b="1" dirty="0">
                <a:solidFill>
                  <a:srgbClr val="0000FF"/>
                </a:solidFill>
              </a:rPr>
              <a:t>Biological Neural Nets</a:t>
            </a:r>
            <a:endParaRPr lang="zh-CN" altLang="en-US" dirty="0"/>
          </a:p>
        </p:txBody>
      </p:sp>
      <p:sp>
        <p:nvSpPr>
          <p:cNvPr id="3" name="内容占位符 2">
            <a:extLst>
              <a:ext uri="{FF2B5EF4-FFF2-40B4-BE49-F238E27FC236}">
                <a16:creationId xmlns:a16="http://schemas.microsoft.com/office/drawing/2014/main" id="{96F2E31E-85DF-4081-91C4-3FE861914DB7}"/>
              </a:ext>
            </a:extLst>
          </p:cNvPr>
          <p:cNvSpPr>
            <a:spLocks noGrp="1"/>
          </p:cNvSpPr>
          <p:nvPr>
            <p:ph idx="1"/>
          </p:nvPr>
        </p:nvSpPr>
        <p:spPr/>
        <p:txBody>
          <a:bodyPr/>
          <a:lstStyle/>
          <a:p>
            <a:endParaRPr lang="zh-CN" altLang="en-US" dirty="0"/>
          </a:p>
        </p:txBody>
      </p:sp>
      <p:pic>
        <p:nvPicPr>
          <p:cNvPr id="651268" name="Picture 4" descr="âçç©ç¥ç»ç½ç»âçå¾çæç´¢ç»æ">
            <a:extLst>
              <a:ext uri="{FF2B5EF4-FFF2-40B4-BE49-F238E27FC236}">
                <a16:creationId xmlns:a16="http://schemas.microsoft.com/office/drawing/2014/main" id="{9C2C53E6-B38E-44A6-939E-2BE881102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58465"/>
            <a:ext cx="8751094"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4443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C7FFE4B-87FE-4C92-9B88-DFCA84FC0DEC}"/>
              </a:ext>
            </a:extLst>
          </p:cNvPr>
          <p:cNvPicPr>
            <a:picLocks noChangeAspect="1"/>
          </p:cNvPicPr>
          <p:nvPr/>
        </p:nvPicPr>
        <p:blipFill>
          <a:blip r:embed="rId3"/>
          <a:stretch>
            <a:fillRect/>
          </a:stretch>
        </p:blipFill>
        <p:spPr>
          <a:xfrm>
            <a:off x="304800" y="685800"/>
            <a:ext cx="8813851" cy="5486400"/>
          </a:xfrm>
          <a:prstGeom prst="rect">
            <a:avLst/>
          </a:prstGeom>
        </p:spPr>
      </p:pic>
    </p:spTree>
    <p:extLst>
      <p:ext uri="{BB962C8B-B14F-4D97-AF65-F5344CB8AC3E}">
        <p14:creationId xmlns:p14="http://schemas.microsoft.com/office/powerpoint/2010/main" val="34782352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AC228FE-D97D-469D-ACF2-661D8DAB5EEC}"/>
              </a:ext>
            </a:extLst>
          </p:cNvPr>
          <p:cNvPicPr>
            <a:picLocks noChangeAspect="1"/>
          </p:cNvPicPr>
          <p:nvPr/>
        </p:nvPicPr>
        <p:blipFill>
          <a:blip r:embed="rId3"/>
          <a:stretch>
            <a:fillRect/>
          </a:stretch>
        </p:blipFill>
        <p:spPr>
          <a:xfrm>
            <a:off x="152400" y="762000"/>
            <a:ext cx="9182096" cy="3886200"/>
          </a:xfrm>
          <a:prstGeom prst="rect">
            <a:avLst/>
          </a:prstGeom>
        </p:spPr>
      </p:pic>
      <p:sp>
        <p:nvSpPr>
          <p:cNvPr id="5" name="文本框 4">
            <a:extLst>
              <a:ext uri="{FF2B5EF4-FFF2-40B4-BE49-F238E27FC236}">
                <a16:creationId xmlns:a16="http://schemas.microsoft.com/office/drawing/2014/main" id="{33671B18-2C0C-410A-8962-3E168F45FCF8}"/>
              </a:ext>
            </a:extLst>
          </p:cNvPr>
          <p:cNvSpPr txBox="1"/>
          <p:nvPr/>
        </p:nvSpPr>
        <p:spPr>
          <a:xfrm>
            <a:off x="1066800" y="5105400"/>
            <a:ext cx="6629400" cy="646331"/>
          </a:xfrm>
          <a:prstGeom prst="rect">
            <a:avLst/>
          </a:prstGeom>
          <a:noFill/>
        </p:spPr>
        <p:txBody>
          <a:bodyPr wrap="square" rtlCol="0">
            <a:spAutoFit/>
          </a:bodyPr>
          <a:lstStyle/>
          <a:p>
            <a:r>
              <a:rPr lang="zh-CN" altLang="en-US" dirty="0"/>
              <a:t>这样误差反向传播法就完成了，最后我们再把更新的权值重新计算，不停地迭代，</a:t>
            </a:r>
          </a:p>
        </p:txBody>
      </p:sp>
    </p:spTree>
    <p:extLst>
      <p:ext uri="{BB962C8B-B14F-4D97-AF65-F5344CB8AC3E}">
        <p14:creationId xmlns:p14="http://schemas.microsoft.com/office/powerpoint/2010/main" val="35597550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fld id="{A052A26F-A808-A84D-8268-494928301296}" type="slidenum">
              <a:rPr lang="en-US" altLang="x-none" sz="1400"/>
              <a:pPr eaLnBrk="1" hangingPunct="1"/>
              <a:t>102</a:t>
            </a:fld>
            <a:endParaRPr lang="en-US" altLang="x-none" sz="1400"/>
          </a:p>
        </p:txBody>
      </p:sp>
      <p:sp>
        <p:nvSpPr>
          <p:cNvPr id="25604" name="Rectangle 2"/>
          <p:cNvSpPr>
            <a:spLocks noGrp="1" noChangeArrowheads="1"/>
          </p:cNvSpPr>
          <p:nvPr>
            <p:ph type="title"/>
          </p:nvPr>
        </p:nvSpPr>
        <p:spPr/>
        <p:txBody>
          <a:bodyPr/>
          <a:lstStyle/>
          <a:p>
            <a:pPr eaLnBrk="1" hangingPunct="1"/>
            <a:r>
              <a:rPr lang="en-US" altLang="x-none" b="1" dirty="0">
                <a:solidFill>
                  <a:srgbClr val="0000FF"/>
                </a:solidFill>
                <a:latin typeface="Arial" charset="0"/>
                <a:ea typeface="Arial" charset="0"/>
                <a:cs typeface="Arial" charset="0"/>
              </a:rPr>
              <a:t>Learning Rate</a:t>
            </a:r>
          </a:p>
        </p:txBody>
      </p:sp>
      <p:sp>
        <p:nvSpPr>
          <p:cNvPr id="25605" name="Rectangle 3"/>
          <p:cNvSpPr>
            <a:spLocks noGrp="1" noChangeArrowheads="1"/>
          </p:cNvSpPr>
          <p:nvPr>
            <p:ph type="body" idx="1"/>
          </p:nvPr>
        </p:nvSpPr>
        <p:spPr/>
        <p:txBody>
          <a:bodyPr/>
          <a:lstStyle/>
          <a:p>
            <a:r>
              <a:rPr lang="zh-CN" altLang="en-US" dirty="0"/>
              <a:t>对于简单函数，</a:t>
            </a:r>
            <a:r>
              <a:rPr lang="en-US" altLang="x-none" dirty="0">
                <a:sym typeface="Symbol" charset="2"/>
              </a:rPr>
              <a:t> </a:t>
            </a:r>
            <a:r>
              <a:rPr lang="zh-CN" altLang="en-US" dirty="0"/>
              <a:t>的大值可以导致快速收敛</a:t>
            </a:r>
            <a:endParaRPr lang="en-US" altLang="zh-CN" dirty="0"/>
          </a:p>
          <a:p>
            <a:endParaRPr lang="zh-CN" altLang="en-US" dirty="0"/>
          </a:p>
          <a:p>
            <a:r>
              <a:rPr lang="zh-CN" altLang="en-US" dirty="0"/>
              <a:t>大值可能导致某些函数的振荡</a:t>
            </a:r>
            <a:endParaRPr lang="en-US" altLang="zh-CN" dirty="0"/>
          </a:p>
          <a:p>
            <a:endParaRPr lang="zh-CN" altLang="en-US" dirty="0"/>
          </a:p>
          <a:p>
            <a:r>
              <a:rPr lang="zh-CN" altLang="en-US" dirty="0"/>
              <a:t>较小的</a:t>
            </a:r>
            <a:r>
              <a:rPr lang="en-US" altLang="x-none" dirty="0">
                <a:sym typeface="Symbol" charset="2"/>
              </a:rPr>
              <a:t></a:t>
            </a:r>
            <a:r>
              <a:rPr lang="zh-CN" altLang="en-US" dirty="0"/>
              <a:t>值将迫使更多的迭代以获得收敛</a:t>
            </a:r>
            <a:endParaRPr lang="en-US" altLang="zh-CN" dirty="0"/>
          </a:p>
          <a:p>
            <a:endParaRPr lang="zh-CN" altLang="en-US" dirty="0"/>
          </a:p>
          <a:p>
            <a:r>
              <a:rPr lang="zh-CN" altLang="en-US" dirty="0"/>
              <a:t>值需要通过多次试验选择（</a:t>
            </a:r>
            <a:r>
              <a:rPr lang="en-US" altLang="x-none" dirty="0">
                <a:sym typeface="Symbol" charset="2"/>
              </a:rPr>
              <a:t> </a:t>
            </a:r>
            <a:r>
              <a:rPr lang="zh-CN" altLang="en-US" dirty="0"/>
              <a:t>没有一个永远适用的值）。</a:t>
            </a:r>
            <a:endParaRPr lang="en-US" altLang="x-none" sz="2800" dirty="0">
              <a:sym typeface="Symbol" charset="2"/>
            </a:endParaRPr>
          </a:p>
        </p:txBody>
      </p:sp>
    </p:spTree>
    <p:extLst>
      <p:ext uri="{BB962C8B-B14F-4D97-AF65-F5344CB8AC3E}">
        <p14:creationId xmlns:p14="http://schemas.microsoft.com/office/powerpoint/2010/main" val="6609498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fld id="{748F1F2F-8460-1647-93D8-D7D89B6293C8}" type="slidenum">
              <a:rPr lang="en-US" altLang="x-none" sz="1400"/>
              <a:pPr eaLnBrk="1" hangingPunct="1"/>
              <a:t>103</a:t>
            </a:fld>
            <a:endParaRPr lang="en-US" altLang="x-none" sz="1400"/>
          </a:p>
        </p:txBody>
      </p:sp>
      <p:pic>
        <p:nvPicPr>
          <p:cNvPr id="26628" name="Picture 1026" descr="C:\cis488\fig17-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89" y="2057400"/>
            <a:ext cx="8866447"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a:xfrm>
            <a:off x="457200" y="1143000"/>
            <a:ext cx="8229600" cy="10668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ltLang="x-none" b="1" dirty="0">
                <a:solidFill>
                  <a:srgbClr val="0000FF"/>
                </a:solidFill>
                <a:latin typeface="Arial" charset="0"/>
                <a:ea typeface="Arial" charset="0"/>
                <a:cs typeface="Arial" charset="0"/>
              </a:rPr>
              <a:t>Effects of Learning Rate</a:t>
            </a:r>
          </a:p>
        </p:txBody>
      </p:sp>
    </p:spTree>
    <p:extLst>
      <p:ext uri="{BB962C8B-B14F-4D97-AF65-F5344CB8AC3E}">
        <p14:creationId xmlns:p14="http://schemas.microsoft.com/office/powerpoint/2010/main" val="17988243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body" idx="1"/>
          </p:nvPr>
        </p:nvSpPr>
        <p:spPr>
          <a:xfrm>
            <a:off x="762000" y="1638300"/>
            <a:ext cx="7772400" cy="4876800"/>
          </a:xfrm>
          <a:noFill/>
          <a:ln/>
        </p:spPr>
        <p:txBody>
          <a:bodyPr>
            <a:normAutofit fontScale="92500" lnSpcReduction="20000"/>
          </a:bodyPr>
          <a:lstStyle/>
          <a:p>
            <a:r>
              <a:rPr lang="zh-CN" altLang="en-US" dirty="0"/>
              <a:t>在一个典型的应用程序中，权重更新循环可能被迭代数千次。</a:t>
            </a:r>
            <a:endParaRPr lang="en-US" altLang="zh-CN" dirty="0"/>
          </a:p>
          <a:p>
            <a:endParaRPr lang="en-US" altLang="zh-CN" dirty="0"/>
          </a:p>
          <a:p>
            <a:r>
              <a:rPr lang="zh-CN" altLang="en-US" dirty="0"/>
              <a:t>终止条件的选择很重要，因为迭代太少可能无法充分减少错误。</a:t>
            </a:r>
            <a:endParaRPr lang="en-US" altLang="zh-CN" dirty="0"/>
          </a:p>
          <a:p>
            <a:endParaRPr lang="en-US" altLang="zh-CN" dirty="0"/>
          </a:p>
          <a:p>
            <a:r>
              <a:rPr lang="zh-CN" altLang="en-US" dirty="0"/>
              <a:t>太多的迭代会导致训练数据的过度拟合</a:t>
            </a:r>
            <a:endParaRPr lang="en-US" altLang="zh-CN" dirty="0"/>
          </a:p>
          <a:p>
            <a:endParaRPr lang="en-US" altLang="zh-CN" dirty="0"/>
          </a:p>
          <a:p>
            <a:r>
              <a:rPr lang="zh-CN" altLang="en-US" dirty="0"/>
              <a:t>终止准则：在一定次数的迭代</a:t>
            </a:r>
            <a:endParaRPr lang="en-US" altLang="zh-CN" dirty="0"/>
          </a:p>
          <a:p>
            <a:endParaRPr lang="en-US" altLang="zh-CN" dirty="0"/>
          </a:p>
          <a:p>
            <a:r>
              <a:rPr lang="zh-CN" altLang="en-US" dirty="0"/>
              <a:t>之后，一旦错误低于某个阈值</a:t>
            </a:r>
            <a:endParaRPr lang="en-US" altLang="zh-CN" dirty="0"/>
          </a:p>
          <a:p>
            <a:endParaRPr lang="en-US" altLang="zh-CN" dirty="0"/>
          </a:p>
          <a:p>
            <a:r>
              <a:rPr lang="zh-CN" altLang="en-US" dirty="0"/>
              <a:t>一旦验证错误满足了某个标准</a:t>
            </a:r>
            <a:endParaRPr lang="en-US" altLang="ko-KR" dirty="0">
              <a:latin typeface="바탕" charset="-127"/>
              <a:ea typeface="바탕" charset="-127"/>
            </a:endParaRPr>
          </a:p>
        </p:txBody>
      </p:sp>
      <p:sp>
        <p:nvSpPr>
          <p:cNvPr id="49155" name="Rectangle 3"/>
          <p:cNvSpPr>
            <a:spLocks noGrp="1" noChangeArrowheads="1"/>
          </p:cNvSpPr>
          <p:nvPr>
            <p:ph type="title"/>
          </p:nvPr>
        </p:nvSpPr>
        <p:spPr>
          <a:xfrm>
            <a:off x="533400" y="571500"/>
            <a:ext cx="8229600" cy="1066800"/>
          </a:xfrm>
          <a:noFil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ltLang="ko-KR" b="1" dirty="0">
                <a:solidFill>
                  <a:srgbClr val="0000FF"/>
                </a:solidFill>
                <a:latin typeface="Arial" charset="0"/>
                <a:ea typeface="Arial" charset="0"/>
                <a:cs typeface="Arial" charset="0"/>
              </a:rPr>
              <a:t>Termination Conditions for BP</a:t>
            </a:r>
            <a:endParaRPr lang="en-US" altLang="ko-KR" sz="3200"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1929416733"/>
      </p:ext>
    </p:extLst>
  </p:cSld>
  <p:clrMapOvr>
    <a:masterClrMapping/>
  </p:clrMapOvr>
  <p:transition>
    <p:cut/>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457200" y="457200"/>
            <a:ext cx="8229600" cy="868363"/>
          </a:xfrm>
        </p:spPr>
        <p:txBody>
          <a:bodyPr/>
          <a:lstStyle/>
          <a:p>
            <a:r>
              <a:rPr lang="en-US" altLang="en-US" b="1">
                <a:solidFill>
                  <a:srgbClr val="0000FF"/>
                </a:solidFill>
              </a:rPr>
              <a:t>Generalization</a:t>
            </a:r>
          </a:p>
        </p:txBody>
      </p:sp>
      <p:sp>
        <p:nvSpPr>
          <p:cNvPr id="61443" name="Content Placeholder 2"/>
          <p:cNvSpPr>
            <a:spLocks noGrp="1"/>
          </p:cNvSpPr>
          <p:nvPr>
            <p:ph idx="1"/>
          </p:nvPr>
        </p:nvSpPr>
        <p:spPr>
          <a:xfrm>
            <a:off x="381000" y="5867400"/>
            <a:ext cx="8458200" cy="914400"/>
          </a:xfrm>
        </p:spPr>
        <p:txBody>
          <a:bodyPr>
            <a:normAutofit lnSpcReduction="10000"/>
          </a:bodyPr>
          <a:lstStyle/>
          <a:p>
            <a:pPr eaLnBrk="1" hangingPunct="1"/>
            <a:r>
              <a:rPr lang="en-US" altLang="en-US"/>
              <a:t>How well does a learned model generalize from the data it was trained on to a new test set?</a:t>
            </a:r>
          </a:p>
        </p:txBody>
      </p:sp>
      <p:pic>
        <p:nvPicPr>
          <p:cNvPr id="6144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447800"/>
            <a:ext cx="42291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1447800"/>
            <a:ext cx="60960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TextBox 6"/>
          <p:cNvSpPr txBox="1">
            <a:spLocks noChangeArrowheads="1"/>
          </p:cNvSpPr>
          <p:nvPr/>
        </p:nvSpPr>
        <p:spPr bwMode="auto">
          <a:xfrm>
            <a:off x="1828800" y="5105400"/>
            <a:ext cx="2933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solidFill>
                  <a:srgbClr val="000000"/>
                </a:solidFill>
              </a:rPr>
              <a:t>Training set (labels known)</a:t>
            </a:r>
          </a:p>
        </p:txBody>
      </p:sp>
      <p:sp>
        <p:nvSpPr>
          <p:cNvPr id="61447" name="TextBox 7"/>
          <p:cNvSpPr txBox="1">
            <a:spLocks noChangeArrowheads="1"/>
          </p:cNvSpPr>
          <p:nvPr/>
        </p:nvSpPr>
        <p:spPr bwMode="auto">
          <a:xfrm>
            <a:off x="5945188" y="5105400"/>
            <a:ext cx="26654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en-US" altLang="en-US" sz="1800">
                <a:solidFill>
                  <a:srgbClr val="000000"/>
                </a:solidFill>
              </a:rPr>
              <a:t>Test set (labels unknown)</a:t>
            </a:r>
          </a:p>
        </p:txBody>
      </p:sp>
    </p:spTree>
    <p:extLst>
      <p:ext uri="{BB962C8B-B14F-4D97-AF65-F5344CB8AC3E}">
        <p14:creationId xmlns:p14="http://schemas.microsoft.com/office/powerpoint/2010/main" val="4898148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4"/>
          <p:cNvSpPr>
            <a:spLocks noGrp="1"/>
          </p:cNvSpPr>
          <p:nvPr>
            <p:ph type="title"/>
          </p:nvPr>
        </p:nvSpPr>
        <p:spPr>
          <a:xfrm>
            <a:off x="762000" y="630237"/>
            <a:ext cx="8229600" cy="639763"/>
          </a:xfrm>
        </p:spPr>
        <p:txBody>
          <a:bodyPr>
            <a:noAutofit/>
          </a:bodyPr>
          <a:lstStyle/>
          <a:p>
            <a:pPr eaLnBrk="1" hangingPunct="1"/>
            <a:r>
              <a:rPr lang="en-US" altLang="en-US" b="1" dirty="0">
                <a:solidFill>
                  <a:srgbClr val="0000FF"/>
                </a:solidFill>
                <a:latin typeface="Arial" charset="0"/>
                <a:ea typeface="Arial" charset="0"/>
                <a:cs typeface="Arial" charset="0"/>
              </a:rPr>
              <a:t>Generalization</a:t>
            </a:r>
          </a:p>
        </p:txBody>
      </p:sp>
      <p:sp>
        <p:nvSpPr>
          <p:cNvPr id="13315" name="Content Placeholder 5"/>
          <p:cNvSpPr>
            <a:spLocks noGrp="1"/>
          </p:cNvSpPr>
          <p:nvPr>
            <p:ph idx="1"/>
          </p:nvPr>
        </p:nvSpPr>
        <p:spPr>
          <a:xfrm>
            <a:off x="381000" y="1295400"/>
            <a:ext cx="8305800" cy="5287963"/>
          </a:xfrm>
        </p:spPr>
        <p:txBody>
          <a:bodyPr>
            <a:normAutofit/>
          </a:bodyPr>
          <a:lstStyle/>
          <a:p>
            <a:pPr lvl="1" eaLnBrk="1" hangingPunct="1"/>
            <a:endParaRPr lang="en-US" altLang="en-US" sz="2400" dirty="0"/>
          </a:p>
          <a:p>
            <a:pPr eaLnBrk="1" hangingPunct="1"/>
            <a:r>
              <a:rPr lang="en-US" altLang="en-US" b="1" dirty="0" err="1"/>
              <a:t>Underfitting</a:t>
            </a:r>
            <a:r>
              <a:rPr lang="en-US" altLang="en-US" b="1" dirty="0"/>
              <a:t>:</a:t>
            </a:r>
            <a:r>
              <a:rPr lang="en-US" altLang="en-US" dirty="0"/>
              <a:t> model is too “simple” to represent all the relevant class characteristics</a:t>
            </a:r>
          </a:p>
          <a:p>
            <a:pPr lvl="1" eaLnBrk="1" hangingPunct="1"/>
            <a:r>
              <a:rPr lang="en-US" altLang="en-US" sz="2400" dirty="0"/>
              <a:t>High bias and low variance</a:t>
            </a:r>
          </a:p>
          <a:p>
            <a:pPr lvl="1" eaLnBrk="1" hangingPunct="1"/>
            <a:r>
              <a:rPr lang="en-US" altLang="en-US" sz="2400" dirty="0"/>
              <a:t>High training error and high test error</a:t>
            </a:r>
          </a:p>
          <a:p>
            <a:pPr lvl="1" eaLnBrk="1" hangingPunct="1"/>
            <a:endParaRPr lang="en-US" altLang="en-US" sz="2400" dirty="0"/>
          </a:p>
          <a:p>
            <a:pPr eaLnBrk="1" hangingPunct="1"/>
            <a:r>
              <a:rPr lang="en-US" altLang="en-US" b="1" dirty="0"/>
              <a:t>Overfitting:</a:t>
            </a:r>
            <a:r>
              <a:rPr lang="en-US" altLang="en-US" dirty="0"/>
              <a:t> model is too “complex” and fits irrelevant characteristics (noise) in the data</a:t>
            </a:r>
          </a:p>
          <a:p>
            <a:pPr lvl="1" eaLnBrk="1" hangingPunct="1"/>
            <a:r>
              <a:rPr lang="en-US" altLang="en-US" sz="2400" dirty="0"/>
              <a:t>Low bias and high variance</a:t>
            </a:r>
          </a:p>
          <a:p>
            <a:pPr lvl="1" eaLnBrk="1" hangingPunct="1"/>
            <a:r>
              <a:rPr lang="en-US" altLang="en-US" sz="2400" dirty="0"/>
              <a:t>Low training error and high test error</a:t>
            </a:r>
          </a:p>
        </p:txBody>
      </p:sp>
    </p:spTree>
    <p:extLst>
      <p:ext uri="{BB962C8B-B14F-4D97-AF65-F5344CB8AC3E}">
        <p14:creationId xmlns:p14="http://schemas.microsoft.com/office/powerpoint/2010/main" val="6777065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685800"/>
            <a:ext cx="6705600" cy="990600"/>
          </a:xfrm>
        </p:spPr>
        <p:txBody>
          <a:bodyPr>
            <a:normAutofit/>
          </a:bodyPr>
          <a:lstStyle/>
          <a:p>
            <a:r>
              <a:rPr lang="en-US" sz="4400" b="1" dirty="0" err="1">
                <a:solidFill>
                  <a:srgbClr val="0000FF"/>
                </a:solidFill>
                <a:latin typeface="Calibri"/>
                <a:cs typeface="Calibri"/>
              </a:rPr>
              <a:t>Underfitting</a:t>
            </a:r>
            <a:r>
              <a:rPr lang="en-US" sz="4400" b="1" dirty="0">
                <a:solidFill>
                  <a:srgbClr val="0000FF"/>
                </a:solidFill>
                <a:latin typeface="Calibri"/>
                <a:cs typeface="Calibri"/>
              </a:rPr>
              <a:t> and Overfitting</a:t>
            </a:r>
          </a:p>
        </p:txBody>
      </p:sp>
      <p:pic>
        <p:nvPicPr>
          <p:cNvPr id="3" name="Picture 2"/>
          <p:cNvPicPr>
            <a:picLocks noChangeAspect="1"/>
          </p:cNvPicPr>
          <p:nvPr/>
        </p:nvPicPr>
        <p:blipFill>
          <a:blip r:embed="rId3"/>
          <a:stretch>
            <a:fillRect/>
          </a:stretch>
        </p:blipFill>
        <p:spPr>
          <a:xfrm>
            <a:off x="0" y="1828800"/>
            <a:ext cx="9144000" cy="4456429"/>
          </a:xfrm>
          <a:prstGeom prst="rect">
            <a:avLst/>
          </a:prstGeom>
        </p:spPr>
      </p:pic>
    </p:spTree>
    <p:extLst>
      <p:ext uri="{BB962C8B-B14F-4D97-AF65-F5344CB8AC3E}">
        <p14:creationId xmlns:p14="http://schemas.microsoft.com/office/powerpoint/2010/main" val="7088166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04800" y="635000"/>
            <a:ext cx="8793162" cy="752475"/>
          </a:xfrm>
        </p:spPr>
        <p:txBody>
          <a:bodyPr/>
          <a:lstStyle/>
          <a:p>
            <a:r>
              <a:rPr lang="en-GB" altLang="en-US" b="1">
                <a:solidFill>
                  <a:srgbClr val="0000FF"/>
                </a:solidFill>
                <a:latin typeface="Arial" charset="0"/>
                <a:ea typeface="Arial" charset="0"/>
                <a:cs typeface="Arial" charset="0"/>
              </a:rPr>
              <a:t>Decision </a:t>
            </a:r>
            <a:r>
              <a:rPr lang="en-GB" altLang="en-US" b="1" dirty="0">
                <a:solidFill>
                  <a:srgbClr val="0000FF"/>
                </a:solidFill>
                <a:latin typeface="Arial" charset="0"/>
                <a:ea typeface="Arial" charset="0"/>
                <a:cs typeface="Arial" charset="0"/>
              </a:rPr>
              <a:t>boundary perspective…</a:t>
            </a:r>
          </a:p>
        </p:txBody>
      </p:sp>
      <p:sp>
        <p:nvSpPr>
          <p:cNvPr id="5" name="Oval 4"/>
          <p:cNvSpPr/>
          <p:nvPr/>
        </p:nvSpPr>
        <p:spPr>
          <a:xfrm>
            <a:off x="4664075" y="50800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2835275" y="2971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2676525" y="36941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3140075" y="32766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2992438" y="41402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3444875" y="35814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2468563" y="43449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1960563" y="34909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3713163" y="26368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Oval 13"/>
          <p:cNvSpPr/>
          <p:nvPr/>
        </p:nvSpPr>
        <p:spPr>
          <a:xfrm>
            <a:off x="1884363" y="47212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1798638" y="41211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4576763" y="24939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5070475" y="2809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Oval 17"/>
          <p:cNvSpPr/>
          <p:nvPr/>
        </p:nvSpPr>
        <p:spPr>
          <a:xfrm>
            <a:off x="4911725" y="35306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Oval 18"/>
          <p:cNvSpPr/>
          <p:nvPr/>
        </p:nvSpPr>
        <p:spPr>
          <a:xfrm>
            <a:off x="5375275" y="3114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Oval 19"/>
          <p:cNvSpPr/>
          <p:nvPr/>
        </p:nvSpPr>
        <p:spPr>
          <a:xfrm>
            <a:off x="5227638" y="3978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Oval 20"/>
          <p:cNvSpPr/>
          <p:nvPr/>
        </p:nvSpPr>
        <p:spPr>
          <a:xfrm>
            <a:off x="5680075" y="34194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Oval 21"/>
          <p:cNvSpPr/>
          <p:nvPr/>
        </p:nvSpPr>
        <p:spPr>
          <a:xfrm>
            <a:off x="4703763" y="41814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Oval 22"/>
          <p:cNvSpPr/>
          <p:nvPr/>
        </p:nvSpPr>
        <p:spPr>
          <a:xfrm>
            <a:off x="4195763" y="33274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Oval 23"/>
          <p:cNvSpPr/>
          <p:nvPr/>
        </p:nvSpPr>
        <p:spPr>
          <a:xfrm>
            <a:off x="4084638" y="2819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3444875" y="4672013"/>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3870325" y="42656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Oval 26"/>
          <p:cNvSpPr/>
          <p:nvPr/>
        </p:nvSpPr>
        <p:spPr>
          <a:xfrm>
            <a:off x="4237038" y="4852988"/>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Oval 27"/>
          <p:cNvSpPr/>
          <p:nvPr/>
        </p:nvSpPr>
        <p:spPr>
          <a:xfrm>
            <a:off x="4079875" y="24130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Oval 28"/>
          <p:cNvSpPr/>
          <p:nvPr/>
        </p:nvSpPr>
        <p:spPr>
          <a:xfrm>
            <a:off x="4779963" y="31051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1" name="Freeform 30"/>
          <p:cNvSpPr/>
          <p:nvPr/>
        </p:nvSpPr>
        <p:spPr>
          <a:xfrm>
            <a:off x="985838" y="2443163"/>
            <a:ext cx="6726237" cy="2178050"/>
          </a:xfrm>
          <a:custGeom>
            <a:avLst/>
            <a:gdLst>
              <a:gd name="connsiteX0" fmla="*/ 0 w 5733402"/>
              <a:gd name="connsiteY0" fmla="*/ 812800 h 1229760"/>
              <a:gd name="connsiteX1" fmla="*/ 30480 w 5733402"/>
              <a:gd name="connsiteY1" fmla="*/ 721360 h 1229760"/>
              <a:gd name="connsiteX2" fmla="*/ 264160 w 5733402"/>
              <a:gd name="connsiteY2" fmla="*/ 731520 h 1229760"/>
              <a:gd name="connsiteX3" fmla="*/ 284480 w 5733402"/>
              <a:gd name="connsiteY3" fmla="*/ 762000 h 1229760"/>
              <a:gd name="connsiteX4" fmla="*/ 314960 w 5733402"/>
              <a:gd name="connsiteY4" fmla="*/ 792480 h 1229760"/>
              <a:gd name="connsiteX5" fmla="*/ 335280 w 5733402"/>
              <a:gd name="connsiteY5" fmla="*/ 822960 h 1229760"/>
              <a:gd name="connsiteX6" fmla="*/ 365760 w 5733402"/>
              <a:gd name="connsiteY6" fmla="*/ 863600 h 1229760"/>
              <a:gd name="connsiteX7" fmla="*/ 396240 w 5733402"/>
              <a:gd name="connsiteY7" fmla="*/ 985520 h 1229760"/>
              <a:gd name="connsiteX8" fmla="*/ 406400 w 5733402"/>
              <a:gd name="connsiteY8" fmla="*/ 1016000 h 1229760"/>
              <a:gd name="connsiteX9" fmla="*/ 416560 w 5733402"/>
              <a:gd name="connsiteY9" fmla="*/ 1076960 h 1229760"/>
              <a:gd name="connsiteX10" fmla="*/ 447040 w 5733402"/>
              <a:gd name="connsiteY10" fmla="*/ 1158240 h 1229760"/>
              <a:gd name="connsiteX11" fmla="*/ 467360 w 5733402"/>
              <a:gd name="connsiteY11" fmla="*/ 1188720 h 1229760"/>
              <a:gd name="connsiteX12" fmla="*/ 477520 w 5733402"/>
              <a:gd name="connsiteY12" fmla="*/ 1219200 h 1229760"/>
              <a:gd name="connsiteX13" fmla="*/ 528320 w 5733402"/>
              <a:gd name="connsiteY13" fmla="*/ 1229360 h 1229760"/>
              <a:gd name="connsiteX14" fmla="*/ 1158240 w 5733402"/>
              <a:gd name="connsiteY14" fmla="*/ 1168400 h 1229760"/>
              <a:gd name="connsiteX15" fmla="*/ 1402080 w 5733402"/>
              <a:gd name="connsiteY15" fmla="*/ 1117600 h 1229760"/>
              <a:gd name="connsiteX16" fmla="*/ 1493520 w 5733402"/>
              <a:gd name="connsiteY16" fmla="*/ 1097280 h 1229760"/>
              <a:gd name="connsiteX17" fmla="*/ 1554480 w 5733402"/>
              <a:gd name="connsiteY17" fmla="*/ 1076960 h 1229760"/>
              <a:gd name="connsiteX18" fmla="*/ 1554480 w 5733402"/>
              <a:gd name="connsiteY18" fmla="*/ 904240 h 1229760"/>
              <a:gd name="connsiteX19" fmla="*/ 1595120 w 5733402"/>
              <a:gd name="connsiteY19" fmla="*/ 853440 h 1229760"/>
              <a:gd name="connsiteX20" fmla="*/ 1737360 w 5733402"/>
              <a:gd name="connsiteY20" fmla="*/ 833120 h 1229760"/>
              <a:gd name="connsiteX21" fmla="*/ 1981200 w 5733402"/>
              <a:gd name="connsiteY21" fmla="*/ 772160 h 1229760"/>
              <a:gd name="connsiteX22" fmla="*/ 2306320 w 5733402"/>
              <a:gd name="connsiteY22" fmla="*/ 741680 h 1229760"/>
              <a:gd name="connsiteX23" fmla="*/ 2763520 w 5733402"/>
              <a:gd name="connsiteY23" fmla="*/ 660400 h 1229760"/>
              <a:gd name="connsiteX24" fmla="*/ 2915920 w 5733402"/>
              <a:gd name="connsiteY24" fmla="*/ 650240 h 1229760"/>
              <a:gd name="connsiteX25" fmla="*/ 3027680 w 5733402"/>
              <a:gd name="connsiteY25" fmla="*/ 640080 h 1229760"/>
              <a:gd name="connsiteX26" fmla="*/ 3169920 w 5733402"/>
              <a:gd name="connsiteY26" fmla="*/ 629920 h 1229760"/>
              <a:gd name="connsiteX27" fmla="*/ 3098800 w 5733402"/>
              <a:gd name="connsiteY27" fmla="*/ 619760 h 1229760"/>
              <a:gd name="connsiteX28" fmla="*/ 3088640 w 5733402"/>
              <a:gd name="connsiteY28" fmla="*/ 538480 h 1229760"/>
              <a:gd name="connsiteX29" fmla="*/ 3048000 w 5733402"/>
              <a:gd name="connsiteY29" fmla="*/ 487680 h 1229760"/>
              <a:gd name="connsiteX30" fmla="*/ 3007360 w 5733402"/>
              <a:gd name="connsiteY30" fmla="*/ 457200 h 1229760"/>
              <a:gd name="connsiteX31" fmla="*/ 2946400 w 5733402"/>
              <a:gd name="connsiteY31" fmla="*/ 406400 h 1229760"/>
              <a:gd name="connsiteX32" fmla="*/ 2915920 w 5733402"/>
              <a:gd name="connsiteY32" fmla="*/ 396240 h 1229760"/>
              <a:gd name="connsiteX33" fmla="*/ 2885440 w 5733402"/>
              <a:gd name="connsiteY33" fmla="*/ 375920 h 1229760"/>
              <a:gd name="connsiteX34" fmla="*/ 2794000 w 5733402"/>
              <a:gd name="connsiteY34" fmla="*/ 355600 h 1229760"/>
              <a:gd name="connsiteX35" fmla="*/ 2834640 w 5733402"/>
              <a:gd name="connsiteY35" fmla="*/ 365760 h 1229760"/>
              <a:gd name="connsiteX36" fmla="*/ 3129280 w 5733402"/>
              <a:gd name="connsiteY36" fmla="*/ 355600 h 1229760"/>
              <a:gd name="connsiteX37" fmla="*/ 3149600 w 5733402"/>
              <a:gd name="connsiteY37" fmla="*/ 294640 h 1229760"/>
              <a:gd name="connsiteX38" fmla="*/ 3312160 w 5733402"/>
              <a:gd name="connsiteY38" fmla="*/ 243840 h 1229760"/>
              <a:gd name="connsiteX39" fmla="*/ 3515360 w 5733402"/>
              <a:gd name="connsiteY39" fmla="*/ 172720 h 1229760"/>
              <a:gd name="connsiteX40" fmla="*/ 4358640 w 5733402"/>
              <a:gd name="connsiteY40" fmla="*/ 20320 h 1229760"/>
              <a:gd name="connsiteX41" fmla="*/ 4612640 w 5733402"/>
              <a:gd name="connsiteY41" fmla="*/ 0 h 1229760"/>
              <a:gd name="connsiteX42" fmla="*/ 4693920 w 5733402"/>
              <a:gd name="connsiteY42" fmla="*/ 20320 h 1229760"/>
              <a:gd name="connsiteX43" fmla="*/ 4704080 w 5733402"/>
              <a:gd name="connsiteY43" fmla="*/ 60960 h 1229760"/>
              <a:gd name="connsiteX44" fmla="*/ 4724400 w 5733402"/>
              <a:gd name="connsiteY44" fmla="*/ 132080 h 1229760"/>
              <a:gd name="connsiteX45" fmla="*/ 4673600 w 5733402"/>
              <a:gd name="connsiteY45" fmla="*/ 375920 h 1229760"/>
              <a:gd name="connsiteX46" fmla="*/ 4632960 w 5733402"/>
              <a:gd name="connsiteY46" fmla="*/ 426720 h 1229760"/>
              <a:gd name="connsiteX47" fmla="*/ 4622800 w 5733402"/>
              <a:gd name="connsiteY47" fmla="*/ 457200 h 1229760"/>
              <a:gd name="connsiteX48" fmla="*/ 4592320 w 5733402"/>
              <a:gd name="connsiteY48" fmla="*/ 477520 h 1229760"/>
              <a:gd name="connsiteX49" fmla="*/ 4602480 w 5733402"/>
              <a:gd name="connsiteY49" fmla="*/ 528320 h 1229760"/>
              <a:gd name="connsiteX50" fmla="*/ 4622800 w 5733402"/>
              <a:gd name="connsiteY50" fmla="*/ 599440 h 1229760"/>
              <a:gd name="connsiteX51" fmla="*/ 4643120 w 5733402"/>
              <a:gd name="connsiteY51" fmla="*/ 1076960 h 1229760"/>
              <a:gd name="connsiteX52" fmla="*/ 4663440 w 5733402"/>
              <a:gd name="connsiteY52" fmla="*/ 1137920 h 1229760"/>
              <a:gd name="connsiteX53" fmla="*/ 4724400 w 5733402"/>
              <a:gd name="connsiteY53" fmla="*/ 1148080 h 1229760"/>
              <a:gd name="connsiteX54" fmla="*/ 4836160 w 5733402"/>
              <a:gd name="connsiteY54" fmla="*/ 1188720 h 1229760"/>
              <a:gd name="connsiteX55" fmla="*/ 5577840 w 5733402"/>
              <a:gd name="connsiteY55" fmla="*/ 1209040 h 1229760"/>
              <a:gd name="connsiteX56" fmla="*/ 5730240 w 5733402"/>
              <a:gd name="connsiteY56" fmla="*/ 1229360 h 1229760"/>
              <a:gd name="connsiteX57" fmla="*/ 5689600 w 5733402"/>
              <a:gd name="connsiteY57" fmla="*/ 1209040 h 1229760"/>
              <a:gd name="connsiteX58" fmla="*/ 5608320 w 5733402"/>
              <a:gd name="connsiteY58" fmla="*/ 1178560 h 122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733402" h="1229760">
                <a:moveTo>
                  <a:pt x="0" y="812800"/>
                </a:moveTo>
                <a:cubicBezTo>
                  <a:pt x="10160" y="782320"/>
                  <a:pt x="-228" y="730809"/>
                  <a:pt x="30480" y="721360"/>
                </a:cubicBezTo>
                <a:cubicBezTo>
                  <a:pt x="104999" y="698431"/>
                  <a:pt x="187172" y="719202"/>
                  <a:pt x="264160" y="731520"/>
                </a:cubicBezTo>
                <a:cubicBezTo>
                  <a:pt x="276217" y="733449"/>
                  <a:pt x="276663" y="752619"/>
                  <a:pt x="284480" y="762000"/>
                </a:cubicBezTo>
                <a:cubicBezTo>
                  <a:pt x="293678" y="773038"/>
                  <a:pt x="305762" y="781442"/>
                  <a:pt x="314960" y="792480"/>
                </a:cubicBezTo>
                <a:cubicBezTo>
                  <a:pt x="322777" y="801861"/>
                  <a:pt x="328183" y="813024"/>
                  <a:pt x="335280" y="822960"/>
                </a:cubicBezTo>
                <a:cubicBezTo>
                  <a:pt x="345122" y="836739"/>
                  <a:pt x="355600" y="850053"/>
                  <a:pt x="365760" y="863600"/>
                </a:cubicBezTo>
                <a:cubicBezTo>
                  <a:pt x="379000" y="929799"/>
                  <a:pt x="373682" y="910328"/>
                  <a:pt x="396240" y="985520"/>
                </a:cubicBezTo>
                <a:cubicBezTo>
                  <a:pt x="399317" y="995778"/>
                  <a:pt x="404077" y="1005545"/>
                  <a:pt x="406400" y="1016000"/>
                </a:cubicBezTo>
                <a:cubicBezTo>
                  <a:pt x="410869" y="1036110"/>
                  <a:pt x="412091" y="1056850"/>
                  <a:pt x="416560" y="1076960"/>
                </a:cubicBezTo>
                <a:cubicBezTo>
                  <a:pt x="420077" y="1092788"/>
                  <a:pt x="443876" y="1151912"/>
                  <a:pt x="447040" y="1158240"/>
                </a:cubicBezTo>
                <a:cubicBezTo>
                  <a:pt x="452501" y="1169162"/>
                  <a:pt x="461899" y="1177798"/>
                  <a:pt x="467360" y="1188720"/>
                </a:cubicBezTo>
                <a:cubicBezTo>
                  <a:pt x="472149" y="1198299"/>
                  <a:pt x="468609" y="1213259"/>
                  <a:pt x="477520" y="1219200"/>
                </a:cubicBezTo>
                <a:cubicBezTo>
                  <a:pt x="491888" y="1228779"/>
                  <a:pt x="511387" y="1225973"/>
                  <a:pt x="528320" y="1229360"/>
                </a:cubicBezTo>
                <a:cubicBezTo>
                  <a:pt x="950272" y="1204539"/>
                  <a:pt x="775446" y="1224419"/>
                  <a:pt x="1158240" y="1168400"/>
                </a:cubicBezTo>
                <a:cubicBezTo>
                  <a:pt x="1355296" y="1139563"/>
                  <a:pt x="1224103" y="1162094"/>
                  <a:pt x="1402080" y="1117600"/>
                </a:cubicBezTo>
                <a:cubicBezTo>
                  <a:pt x="1432371" y="1110027"/>
                  <a:pt x="1463351" y="1105325"/>
                  <a:pt x="1493520" y="1097280"/>
                </a:cubicBezTo>
                <a:cubicBezTo>
                  <a:pt x="1514216" y="1091761"/>
                  <a:pt x="1554480" y="1076960"/>
                  <a:pt x="1554480" y="1076960"/>
                </a:cubicBezTo>
                <a:cubicBezTo>
                  <a:pt x="1541349" y="1011303"/>
                  <a:pt x="1531016" y="984018"/>
                  <a:pt x="1554480" y="904240"/>
                </a:cubicBezTo>
                <a:cubicBezTo>
                  <a:pt x="1560599" y="883436"/>
                  <a:pt x="1574909" y="861300"/>
                  <a:pt x="1595120" y="853440"/>
                </a:cubicBezTo>
                <a:cubicBezTo>
                  <a:pt x="1639758" y="836081"/>
                  <a:pt x="1690493" y="842987"/>
                  <a:pt x="1737360" y="833120"/>
                </a:cubicBezTo>
                <a:cubicBezTo>
                  <a:pt x="1819344" y="815860"/>
                  <a:pt x="1898480" y="785454"/>
                  <a:pt x="1981200" y="772160"/>
                </a:cubicBezTo>
                <a:cubicBezTo>
                  <a:pt x="2088669" y="754888"/>
                  <a:pt x="2198565" y="757074"/>
                  <a:pt x="2306320" y="741680"/>
                </a:cubicBezTo>
                <a:cubicBezTo>
                  <a:pt x="2459554" y="719789"/>
                  <a:pt x="2609073" y="670696"/>
                  <a:pt x="2763520" y="660400"/>
                </a:cubicBezTo>
                <a:lnTo>
                  <a:pt x="2915920" y="650240"/>
                </a:lnTo>
                <a:cubicBezTo>
                  <a:pt x="2953217" y="647371"/>
                  <a:pt x="2990392" y="643063"/>
                  <a:pt x="3027680" y="640080"/>
                </a:cubicBezTo>
                <a:lnTo>
                  <a:pt x="3169920" y="629920"/>
                </a:lnTo>
                <a:lnTo>
                  <a:pt x="3098800" y="619760"/>
                </a:lnTo>
                <a:cubicBezTo>
                  <a:pt x="3080660" y="599353"/>
                  <a:pt x="3098442" y="563964"/>
                  <a:pt x="3088640" y="538480"/>
                </a:cubicBezTo>
                <a:cubicBezTo>
                  <a:pt x="3080855" y="518240"/>
                  <a:pt x="3063334" y="503014"/>
                  <a:pt x="3048000" y="487680"/>
                </a:cubicBezTo>
                <a:cubicBezTo>
                  <a:pt x="3036026" y="475706"/>
                  <a:pt x="3020217" y="468220"/>
                  <a:pt x="3007360" y="457200"/>
                </a:cubicBezTo>
                <a:cubicBezTo>
                  <a:pt x="2975902" y="430236"/>
                  <a:pt x="2982328" y="424364"/>
                  <a:pt x="2946400" y="406400"/>
                </a:cubicBezTo>
                <a:cubicBezTo>
                  <a:pt x="2936821" y="401611"/>
                  <a:pt x="2925499" y="401029"/>
                  <a:pt x="2915920" y="396240"/>
                </a:cubicBezTo>
                <a:cubicBezTo>
                  <a:pt x="2904998" y="390779"/>
                  <a:pt x="2896362" y="381381"/>
                  <a:pt x="2885440" y="375920"/>
                </a:cubicBezTo>
                <a:cubicBezTo>
                  <a:pt x="2864486" y="365443"/>
                  <a:pt x="2809609" y="355600"/>
                  <a:pt x="2794000" y="355600"/>
                </a:cubicBezTo>
                <a:cubicBezTo>
                  <a:pt x="2780036" y="355600"/>
                  <a:pt x="2821093" y="362373"/>
                  <a:pt x="2834640" y="365760"/>
                </a:cubicBezTo>
                <a:cubicBezTo>
                  <a:pt x="2932853" y="362373"/>
                  <a:pt x="3033422" y="377245"/>
                  <a:pt x="3129280" y="355600"/>
                </a:cubicBezTo>
                <a:cubicBezTo>
                  <a:pt x="3150173" y="350882"/>
                  <a:pt x="3131323" y="305809"/>
                  <a:pt x="3149600" y="294640"/>
                </a:cubicBezTo>
                <a:cubicBezTo>
                  <a:pt x="3198042" y="265037"/>
                  <a:pt x="3258576" y="262594"/>
                  <a:pt x="3312160" y="243840"/>
                </a:cubicBezTo>
                <a:cubicBezTo>
                  <a:pt x="3379893" y="220133"/>
                  <a:pt x="3445815" y="190422"/>
                  <a:pt x="3515360" y="172720"/>
                </a:cubicBezTo>
                <a:cubicBezTo>
                  <a:pt x="3645463" y="139603"/>
                  <a:pt x="4279474" y="25598"/>
                  <a:pt x="4358640" y="20320"/>
                </a:cubicBezTo>
                <a:cubicBezTo>
                  <a:pt x="4545000" y="7896"/>
                  <a:pt x="4460380" y="15226"/>
                  <a:pt x="4612640" y="0"/>
                </a:cubicBezTo>
                <a:cubicBezTo>
                  <a:pt x="4639733" y="6773"/>
                  <a:pt x="4670683" y="4829"/>
                  <a:pt x="4693920" y="20320"/>
                </a:cubicBezTo>
                <a:cubicBezTo>
                  <a:pt x="4705538" y="28066"/>
                  <a:pt x="4700244" y="47534"/>
                  <a:pt x="4704080" y="60960"/>
                </a:cubicBezTo>
                <a:cubicBezTo>
                  <a:pt x="4733231" y="162990"/>
                  <a:pt x="4692638" y="5033"/>
                  <a:pt x="4724400" y="132080"/>
                </a:cubicBezTo>
                <a:cubicBezTo>
                  <a:pt x="4710591" y="256360"/>
                  <a:pt x="4728169" y="290169"/>
                  <a:pt x="4673600" y="375920"/>
                </a:cubicBezTo>
                <a:cubicBezTo>
                  <a:pt x="4661958" y="394215"/>
                  <a:pt x="4646507" y="409787"/>
                  <a:pt x="4632960" y="426720"/>
                </a:cubicBezTo>
                <a:cubicBezTo>
                  <a:pt x="4629573" y="436880"/>
                  <a:pt x="4629490" y="448837"/>
                  <a:pt x="4622800" y="457200"/>
                </a:cubicBezTo>
                <a:cubicBezTo>
                  <a:pt x="4615172" y="466735"/>
                  <a:pt x="4595675" y="465779"/>
                  <a:pt x="4592320" y="477520"/>
                </a:cubicBezTo>
                <a:cubicBezTo>
                  <a:pt x="4587576" y="494124"/>
                  <a:pt x="4598734" y="511463"/>
                  <a:pt x="4602480" y="528320"/>
                </a:cubicBezTo>
                <a:cubicBezTo>
                  <a:pt x="4610985" y="566592"/>
                  <a:pt x="4611486" y="565498"/>
                  <a:pt x="4622800" y="599440"/>
                </a:cubicBezTo>
                <a:cubicBezTo>
                  <a:pt x="4629573" y="758613"/>
                  <a:pt x="4631130" y="918094"/>
                  <a:pt x="4643120" y="1076960"/>
                </a:cubicBezTo>
                <a:cubicBezTo>
                  <a:pt x="4644732" y="1098318"/>
                  <a:pt x="4647320" y="1123815"/>
                  <a:pt x="4663440" y="1137920"/>
                </a:cubicBezTo>
                <a:cubicBezTo>
                  <a:pt x="4678943" y="1151485"/>
                  <a:pt x="4704080" y="1144693"/>
                  <a:pt x="4724400" y="1148080"/>
                </a:cubicBezTo>
                <a:cubicBezTo>
                  <a:pt x="4747489" y="1157316"/>
                  <a:pt x="4813799" y="1184993"/>
                  <a:pt x="4836160" y="1188720"/>
                </a:cubicBezTo>
                <a:cubicBezTo>
                  <a:pt x="5120964" y="1236187"/>
                  <a:pt x="4876522" y="1198573"/>
                  <a:pt x="5577840" y="1209040"/>
                </a:cubicBezTo>
                <a:cubicBezTo>
                  <a:pt x="5605265" y="1213611"/>
                  <a:pt x="5713283" y="1232751"/>
                  <a:pt x="5730240" y="1229360"/>
                </a:cubicBezTo>
                <a:cubicBezTo>
                  <a:pt x="5745092" y="1226390"/>
                  <a:pt x="5703581" y="1214865"/>
                  <a:pt x="5689600" y="1209040"/>
                </a:cubicBezTo>
                <a:cubicBezTo>
                  <a:pt x="5662890" y="1197911"/>
                  <a:pt x="5608320" y="1178560"/>
                  <a:pt x="5608320" y="11785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Arrow Connector 32"/>
          <p:cNvCxnSpPr/>
          <p:nvPr/>
        </p:nvCxnSpPr>
        <p:spPr>
          <a:xfrm flipH="1" flipV="1">
            <a:off x="7285038" y="4181475"/>
            <a:ext cx="20637" cy="347663"/>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0800000" flipH="1" flipV="1">
            <a:off x="7315200" y="4610100"/>
            <a:ext cx="20638" cy="346075"/>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3583" name="TextBox 34"/>
          <p:cNvSpPr txBox="1">
            <a:spLocks noChangeArrowheads="1"/>
          </p:cNvSpPr>
          <p:nvPr/>
        </p:nvSpPr>
        <p:spPr bwMode="auto">
          <a:xfrm>
            <a:off x="381000" y="1570038"/>
            <a:ext cx="317817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Initial random weights</a:t>
            </a:r>
          </a:p>
        </p:txBody>
      </p:sp>
    </p:spTree>
    <p:extLst>
      <p:ext uri="{BB962C8B-B14F-4D97-AF65-F5344CB8AC3E}">
        <p14:creationId xmlns:p14="http://schemas.microsoft.com/office/powerpoint/2010/main" val="37505933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4664075" y="50800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2835275" y="2971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2676525" y="36941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3140075" y="3276600"/>
            <a:ext cx="314325" cy="406400"/>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2992438" y="41402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3444875" y="35814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2468563" y="43449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1960563" y="34909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3713163" y="26368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Oval 13"/>
          <p:cNvSpPr/>
          <p:nvPr/>
        </p:nvSpPr>
        <p:spPr>
          <a:xfrm>
            <a:off x="1884363" y="47212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1798638" y="41211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4576763" y="24939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5070475" y="2809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Oval 17"/>
          <p:cNvSpPr/>
          <p:nvPr/>
        </p:nvSpPr>
        <p:spPr>
          <a:xfrm>
            <a:off x="4911725" y="35306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Oval 18"/>
          <p:cNvSpPr/>
          <p:nvPr/>
        </p:nvSpPr>
        <p:spPr>
          <a:xfrm>
            <a:off x="5375275" y="3114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Oval 19"/>
          <p:cNvSpPr/>
          <p:nvPr/>
        </p:nvSpPr>
        <p:spPr>
          <a:xfrm>
            <a:off x="5227638" y="3978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Oval 20"/>
          <p:cNvSpPr/>
          <p:nvPr/>
        </p:nvSpPr>
        <p:spPr>
          <a:xfrm>
            <a:off x="5680075" y="34194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Oval 21"/>
          <p:cNvSpPr/>
          <p:nvPr/>
        </p:nvSpPr>
        <p:spPr>
          <a:xfrm>
            <a:off x="4703763" y="41814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Oval 22"/>
          <p:cNvSpPr/>
          <p:nvPr/>
        </p:nvSpPr>
        <p:spPr>
          <a:xfrm>
            <a:off x="4195763" y="33274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Oval 23"/>
          <p:cNvSpPr/>
          <p:nvPr/>
        </p:nvSpPr>
        <p:spPr>
          <a:xfrm>
            <a:off x="4084638" y="2819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3444875" y="4672013"/>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3870325" y="42656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Oval 26"/>
          <p:cNvSpPr/>
          <p:nvPr/>
        </p:nvSpPr>
        <p:spPr>
          <a:xfrm>
            <a:off x="4237038" y="4852988"/>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Oval 27"/>
          <p:cNvSpPr/>
          <p:nvPr/>
        </p:nvSpPr>
        <p:spPr>
          <a:xfrm>
            <a:off x="4079875" y="24130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Oval 28"/>
          <p:cNvSpPr/>
          <p:nvPr/>
        </p:nvSpPr>
        <p:spPr>
          <a:xfrm>
            <a:off x="4779963" y="31051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Arrow Connector 32"/>
          <p:cNvCxnSpPr/>
          <p:nvPr/>
        </p:nvCxnSpPr>
        <p:spPr>
          <a:xfrm flipV="1">
            <a:off x="7488238" y="4548188"/>
            <a:ext cx="101600" cy="325437"/>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 idx="112"/>
          </p:cNvCxnSpPr>
          <p:nvPr/>
        </p:nvCxnSpPr>
        <p:spPr>
          <a:xfrm flipH="1">
            <a:off x="7366000" y="4872038"/>
            <a:ext cx="111125" cy="347662"/>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4606" name="TextBox 34"/>
          <p:cNvSpPr txBox="1">
            <a:spLocks noChangeArrowheads="1"/>
          </p:cNvSpPr>
          <p:nvPr/>
        </p:nvSpPr>
        <p:spPr bwMode="auto">
          <a:xfrm>
            <a:off x="381000" y="1570038"/>
            <a:ext cx="630872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Present a training instance / adjust the weights</a:t>
            </a:r>
          </a:p>
        </p:txBody>
      </p:sp>
      <p:sp>
        <p:nvSpPr>
          <p:cNvPr id="3" name="Freeform 2"/>
          <p:cNvSpPr/>
          <p:nvPr/>
        </p:nvSpPr>
        <p:spPr>
          <a:xfrm>
            <a:off x="985838" y="2555875"/>
            <a:ext cx="6726237" cy="2498725"/>
          </a:xfrm>
          <a:custGeom>
            <a:avLst/>
            <a:gdLst>
              <a:gd name="connsiteX0" fmla="*/ 0 w 6725920"/>
              <a:gd name="connsiteY0" fmla="*/ 1290320 h 2499360"/>
              <a:gd name="connsiteX1" fmla="*/ 91440 w 6725920"/>
              <a:gd name="connsiteY1" fmla="*/ 1280160 h 2499360"/>
              <a:gd name="connsiteX2" fmla="*/ 121920 w 6725920"/>
              <a:gd name="connsiteY2" fmla="*/ 1249680 h 2499360"/>
              <a:gd name="connsiteX3" fmla="*/ 213360 w 6725920"/>
              <a:gd name="connsiteY3" fmla="*/ 1198880 h 2499360"/>
              <a:gd name="connsiteX4" fmla="*/ 345440 w 6725920"/>
              <a:gd name="connsiteY4" fmla="*/ 1209040 h 2499360"/>
              <a:gd name="connsiteX5" fmla="*/ 447040 w 6725920"/>
              <a:gd name="connsiteY5" fmla="*/ 1229360 h 2499360"/>
              <a:gd name="connsiteX6" fmla="*/ 477520 w 6725920"/>
              <a:gd name="connsiteY6" fmla="*/ 1249680 h 2499360"/>
              <a:gd name="connsiteX7" fmla="*/ 508000 w 6725920"/>
              <a:gd name="connsiteY7" fmla="*/ 1351280 h 2499360"/>
              <a:gd name="connsiteX8" fmla="*/ 518160 w 6725920"/>
              <a:gd name="connsiteY8" fmla="*/ 1391920 h 2499360"/>
              <a:gd name="connsiteX9" fmla="*/ 558800 w 6725920"/>
              <a:gd name="connsiteY9" fmla="*/ 1452880 h 2499360"/>
              <a:gd name="connsiteX10" fmla="*/ 680720 w 6725920"/>
              <a:gd name="connsiteY10" fmla="*/ 1463040 h 2499360"/>
              <a:gd name="connsiteX11" fmla="*/ 711200 w 6725920"/>
              <a:gd name="connsiteY11" fmla="*/ 1483360 h 2499360"/>
              <a:gd name="connsiteX12" fmla="*/ 772160 w 6725920"/>
              <a:gd name="connsiteY12" fmla="*/ 1513840 h 2499360"/>
              <a:gd name="connsiteX13" fmla="*/ 833120 w 6725920"/>
              <a:gd name="connsiteY13" fmla="*/ 1584960 h 2499360"/>
              <a:gd name="connsiteX14" fmla="*/ 843280 w 6725920"/>
              <a:gd name="connsiteY14" fmla="*/ 1615440 h 2499360"/>
              <a:gd name="connsiteX15" fmla="*/ 863600 w 6725920"/>
              <a:gd name="connsiteY15" fmla="*/ 1645920 h 2499360"/>
              <a:gd name="connsiteX16" fmla="*/ 843280 w 6725920"/>
              <a:gd name="connsiteY16" fmla="*/ 1737360 h 2499360"/>
              <a:gd name="connsiteX17" fmla="*/ 853440 w 6725920"/>
              <a:gd name="connsiteY17" fmla="*/ 1818640 h 2499360"/>
              <a:gd name="connsiteX18" fmla="*/ 1615440 w 6725920"/>
              <a:gd name="connsiteY18" fmla="*/ 1818640 h 2499360"/>
              <a:gd name="connsiteX19" fmla="*/ 1625600 w 6725920"/>
              <a:gd name="connsiteY19" fmla="*/ 1788160 h 2499360"/>
              <a:gd name="connsiteX20" fmla="*/ 1666240 w 6725920"/>
              <a:gd name="connsiteY20" fmla="*/ 1778000 h 2499360"/>
              <a:gd name="connsiteX21" fmla="*/ 1727200 w 6725920"/>
              <a:gd name="connsiteY21" fmla="*/ 1747520 h 2499360"/>
              <a:gd name="connsiteX22" fmla="*/ 1747520 w 6725920"/>
              <a:gd name="connsiteY22" fmla="*/ 1686560 h 2499360"/>
              <a:gd name="connsiteX23" fmla="*/ 1778000 w 6725920"/>
              <a:gd name="connsiteY23" fmla="*/ 1625600 h 2499360"/>
              <a:gd name="connsiteX24" fmla="*/ 1808480 w 6725920"/>
              <a:gd name="connsiteY24" fmla="*/ 1595120 h 2499360"/>
              <a:gd name="connsiteX25" fmla="*/ 1828800 w 6725920"/>
              <a:gd name="connsiteY25" fmla="*/ 1554480 h 2499360"/>
              <a:gd name="connsiteX26" fmla="*/ 1940560 w 6725920"/>
              <a:gd name="connsiteY26" fmla="*/ 1493520 h 2499360"/>
              <a:gd name="connsiteX27" fmla="*/ 1981200 w 6725920"/>
              <a:gd name="connsiteY27" fmla="*/ 1463040 h 2499360"/>
              <a:gd name="connsiteX28" fmla="*/ 2062480 w 6725920"/>
              <a:gd name="connsiteY28" fmla="*/ 1412240 h 2499360"/>
              <a:gd name="connsiteX29" fmla="*/ 2113280 w 6725920"/>
              <a:gd name="connsiteY29" fmla="*/ 1381760 h 2499360"/>
              <a:gd name="connsiteX30" fmla="*/ 2174240 w 6725920"/>
              <a:gd name="connsiteY30" fmla="*/ 1330960 h 2499360"/>
              <a:gd name="connsiteX31" fmla="*/ 2184400 w 6725920"/>
              <a:gd name="connsiteY31" fmla="*/ 1300480 h 2499360"/>
              <a:gd name="connsiteX32" fmla="*/ 2214880 w 6725920"/>
              <a:gd name="connsiteY32" fmla="*/ 1290320 h 2499360"/>
              <a:gd name="connsiteX33" fmla="*/ 2184400 w 6725920"/>
              <a:gd name="connsiteY33" fmla="*/ 1320800 h 2499360"/>
              <a:gd name="connsiteX34" fmla="*/ 2113280 w 6725920"/>
              <a:gd name="connsiteY34" fmla="*/ 1300480 h 2499360"/>
              <a:gd name="connsiteX35" fmla="*/ 2092960 w 6725920"/>
              <a:gd name="connsiteY35" fmla="*/ 1270000 h 2499360"/>
              <a:gd name="connsiteX36" fmla="*/ 2103120 w 6725920"/>
              <a:gd name="connsiteY36" fmla="*/ 1016000 h 2499360"/>
              <a:gd name="connsiteX37" fmla="*/ 2133600 w 6725920"/>
              <a:gd name="connsiteY37" fmla="*/ 985520 h 2499360"/>
              <a:gd name="connsiteX38" fmla="*/ 2204720 w 6725920"/>
              <a:gd name="connsiteY38" fmla="*/ 965200 h 2499360"/>
              <a:gd name="connsiteX39" fmla="*/ 2397760 w 6725920"/>
              <a:gd name="connsiteY39" fmla="*/ 955040 h 2499360"/>
              <a:gd name="connsiteX40" fmla="*/ 2570480 w 6725920"/>
              <a:gd name="connsiteY40" fmla="*/ 934720 h 2499360"/>
              <a:gd name="connsiteX41" fmla="*/ 2631440 w 6725920"/>
              <a:gd name="connsiteY41" fmla="*/ 904240 h 2499360"/>
              <a:gd name="connsiteX42" fmla="*/ 2682240 w 6725920"/>
              <a:gd name="connsiteY42" fmla="*/ 894080 h 2499360"/>
              <a:gd name="connsiteX43" fmla="*/ 2722880 w 6725920"/>
              <a:gd name="connsiteY43" fmla="*/ 883920 h 2499360"/>
              <a:gd name="connsiteX44" fmla="*/ 2956560 w 6725920"/>
              <a:gd name="connsiteY44" fmla="*/ 873760 h 2499360"/>
              <a:gd name="connsiteX45" fmla="*/ 2987040 w 6725920"/>
              <a:gd name="connsiteY45" fmla="*/ 863600 h 2499360"/>
              <a:gd name="connsiteX46" fmla="*/ 3007360 w 6725920"/>
              <a:gd name="connsiteY46" fmla="*/ 802640 h 2499360"/>
              <a:gd name="connsiteX47" fmla="*/ 3027680 w 6725920"/>
              <a:gd name="connsiteY47" fmla="*/ 772160 h 2499360"/>
              <a:gd name="connsiteX48" fmla="*/ 3037840 w 6725920"/>
              <a:gd name="connsiteY48" fmla="*/ 711200 h 2499360"/>
              <a:gd name="connsiteX49" fmla="*/ 3088640 w 6725920"/>
              <a:gd name="connsiteY49" fmla="*/ 680720 h 2499360"/>
              <a:gd name="connsiteX50" fmla="*/ 3119120 w 6725920"/>
              <a:gd name="connsiteY50" fmla="*/ 670560 h 2499360"/>
              <a:gd name="connsiteX51" fmla="*/ 3159760 w 6725920"/>
              <a:gd name="connsiteY51" fmla="*/ 650240 h 2499360"/>
              <a:gd name="connsiteX52" fmla="*/ 3230880 w 6725920"/>
              <a:gd name="connsiteY52" fmla="*/ 640080 h 2499360"/>
              <a:gd name="connsiteX53" fmla="*/ 3261360 w 6725920"/>
              <a:gd name="connsiteY53" fmla="*/ 619760 h 2499360"/>
              <a:gd name="connsiteX54" fmla="*/ 3322320 w 6725920"/>
              <a:gd name="connsiteY54" fmla="*/ 558800 h 2499360"/>
              <a:gd name="connsiteX55" fmla="*/ 3342640 w 6725920"/>
              <a:gd name="connsiteY55" fmla="*/ 528320 h 2499360"/>
              <a:gd name="connsiteX56" fmla="*/ 3403600 w 6725920"/>
              <a:gd name="connsiteY56" fmla="*/ 487680 h 2499360"/>
              <a:gd name="connsiteX57" fmla="*/ 3393440 w 6725920"/>
              <a:gd name="connsiteY57" fmla="*/ 436880 h 2499360"/>
              <a:gd name="connsiteX58" fmla="*/ 3373120 w 6725920"/>
              <a:gd name="connsiteY58" fmla="*/ 406400 h 2499360"/>
              <a:gd name="connsiteX59" fmla="*/ 3362960 w 6725920"/>
              <a:gd name="connsiteY59" fmla="*/ 365760 h 2499360"/>
              <a:gd name="connsiteX60" fmla="*/ 3383280 w 6725920"/>
              <a:gd name="connsiteY60" fmla="*/ 335280 h 2499360"/>
              <a:gd name="connsiteX61" fmla="*/ 3434080 w 6725920"/>
              <a:gd name="connsiteY61" fmla="*/ 325120 h 2499360"/>
              <a:gd name="connsiteX62" fmla="*/ 3474720 w 6725920"/>
              <a:gd name="connsiteY62" fmla="*/ 314960 h 2499360"/>
              <a:gd name="connsiteX63" fmla="*/ 3576320 w 6725920"/>
              <a:gd name="connsiteY63" fmla="*/ 264160 h 2499360"/>
              <a:gd name="connsiteX64" fmla="*/ 3769360 w 6725920"/>
              <a:gd name="connsiteY64" fmla="*/ 111760 h 2499360"/>
              <a:gd name="connsiteX65" fmla="*/ 3820160 w 6725920"/>
              <a:gd name="connsiteY65" fmla="*/ 71120 h 2499360"/>
              <a:gd name="connsiteX66" fmla="*/ 3901440 w 6725920"/>
              <a:gd name="connsiteY66" fmla="*/ 40640 h 2499360"/>
              <a:gd name="connsiteX67" fmla="*/ 3992880 w 6725920"/>
              <a:gd name="connsiteY67" fmla="*/ 50800 h 2499360"/>
              <a:gd name="connsiteX68" fmla="*/ 4084320 w 6725920"/>
              <a:gd name="connsiteY68" fmla="*/ 30480 h 2499360"/>
              <a:gd name="connsiteX69" fmla="*/ 4145280 w 6725920"/>
              <a:gd name="connsiteY69" fmla="*/ 20320 h 2499360"/>
              <a:gd name="connsiteX70" fmla="*/ 4297680 w 6725920"/>
              <a:gd name="connsiteY70" fmla="*/ 0 h 2499360"/>
              <a:gd name="connsiteX71" fmla="*/ 4632960 w 6725920"/>
              <a:gd name="connsiteY71" fmla="*/ 10160 h 2499360"/>
              <a:gd name="connsiteX72" fmla="*/ 4714240 w 6725920"/>
              <a:gd name="connsiteY72" fmla="*/ 40640 h 2499360"/>
              <a:gd name="connsiteX73" fmla="*/ 4815840 w 6725920"/>
              <a:gd name="connsiteY73" fmla="*/ 91440 h 2499360"/>
              <a:gd name="connsiteX74" fmla="*/ 4978400 w 6725920"/>
              <a:gd name="connsiteY74" fmla="*/ 213360 h 2499360"/>
              <a:gd name="connsiteX75" fmla="*/ 5039360 w 6725920"/>
              <a:gd name="connsiteY75" fmla="*/ 254000 h 2499360"/>
              <a:gd name="connsiteX76" fmla="*/ 5069840 w 6725920"/>
              <a:gd name="connsiteY76" fmla="*/ 304800 h 2499360"/>
              <a:gd name="connsiteX77" fmla="*/ 5130800 w 6725920"/>
              <a:gd name="connsiteY77" fmla="*/ 406400 h 2499360"/>
              <a:gd name="connsiteX78" fmla="*/ 5191760 w 6725920"/>
              <a:gd name="connsiteY78" fmla="*/ 477520 h 2499360"/>
              <a:gd name="connsiteX79" fmla="*/ 5212080 w 6725920"/>
              <a:gd name="connsiteY79" fmla="*/ 528320 h 2499360"/>
              <a:gd name="connsiteX80" fmla="*/ 5232400 w 6725920"/>
              <a:gd name="connsiteY80" fmla="*/ 568960 h 2499360"/>
              <a:gd name="connsiteX81" fmla="*/ 5252720 w 6725920"/>
              <a:gd name="connsiteY81" fmla="*/ 599440 h 2499360"/>
              <a:gd name="connsiteX82" fmla="*/ 5262880 w 6725920"/>
              <a:gd name="connsiteY82" fmla="*/ 629920 h 2499360"/>
              <a:gd name="connsiteX83" fmla="*/ 5293360 w 6725920"/>
              <a:gd name="connsiteY83" fmla="*/ 650240 h 2499360"/>
              <a:gd name="connsiteX84" fmla="*/ 5313680 w 6725920"/>
              <a:gd name="connsiteY84" fmla="*/ 731520 h 2499360"/>
              <a:gd name="connsiteX85" fmla="*/ 5354320 w 6725920"/>
              <a:gd name="connsiteY85" fmla="*/ 782320 h 2499360"/>
              <a:gd name="connsiteX86" fmla="*/ 5445760 w 6725920"/>
              <a:gd name="connsiteY86" fmla="*/ 914400 h 2499360"/>
              <a:gd name="connsiteX87" fmla="*/ 5516880 w 6725920"/>
              <a:gd name="connsiteY87" fmla="*/ 1005840 h 2499360"/>
              <a:gd name="connsiteX88" fmla="*/ 5598160 w 6725920"/>
              <a:gd name="connsiteY88" fmla="*/ 1148080 h 2499360"/>
              <a:gd name="connsiteX89" fmla="*/ 5628640 w 6725920"/>
              <a:gd name="connsiteY89" fmla="*/ 1198880 h 2499360"/>
              <a:gd name="connsiteX90" fmla="*/ 5648960 w 6725920"/>
              <a:gd name="connsiteY90" fmla="*/ 1229360 h 2499360"/>
              <a:gd name="connsiteX91" fmla="*/ 5679440 w 6725920"/>
              <a:gd name="connsiteY91" fmla="*/ 1239520 h 2499360"/>
              <a:gd name="connsiteX92" fmla="*/ 5709920 w 6725920"/>
              <a:gd name="connsiteY92" fmla="*/ 1270000 h 2499360"/>
              <a:gd name="connsiteX93" fmla="*/ 5852160 w 6725920"/>
              <a:gd name="connsiteY93" fmla="*/ 1351280 h 2499360"/>
              <a:gd name="connsiteX94" fmla="*/ 5923280 w 6725920"/>
              <a:gd name="connsiteY94" fmla="*/ 1432560 h 2499360"/>
              <a:gd name="connsiteX95" fmla="*/ 5994400 w 6725920"/>
              <a:gd name="connsiteY95" fmla="*/ 1493520 h 2499360"/>
              <a:gd name="connsiteX96" fmla="*/ 6085840 w 6725920"/>
              <a:gd name="connsiteY96" fmla="*/ 1656080 h 2499360"/>
              <a:gd name="connsiteX97" fmla="*/ 6096000 w 6725920"/>
              <a:gd name="connsiteY97" fmla="*/ 1686560 h 2499360"/>
              <a:gd name="connsiteX98" fmla="*/ 6106160 w 6725920"/>
              <a:gd name="connsiteY98" fmla="*/ 1747520 h 2499360"/>
              <a:gd name="connsiteX99" fmla="*/ 6187440 w 6725920"/>
              <a:gd name="connsiteY99" fmla="*/ 1778000 h 2499360"/>
              <a:gd name="connsiteX100" fmla="*/ 6217920 w 6725920"/>
              <a:gd name="connsiteY100" fmla="*/ 1818640 h 2499360"/>
              <a:gd name="connsiteX101" fmla="*/ 6248400 w 6725920"/>
              <a:gd name="connsiteY101" fmla="*/ 1838960 h 2499360"/>
              <a:gd name="connsiteX102" fmla="*/ 6238240 w 6725920"/>
              <a:gd name="connsiteY102" fmla="*/ 1869440 h 2499360"/>
              <a:gd name="connsiteX103" fmla="*/ 6238240 w 6725920"/>
              <a:gd name="connsiteY103" fmla="*/ 1950720 h 2499360"/>
              <a:gd name="connsiteX104" fmla="*/ 6197600 w 6725920"/>
              <a:gd name="connsiteY104" fmla="*/ 1960880 h 2499360"/>
              <a:gd name="connsiteX105" fmla="*/ 6207760 w 6725920"/>
              <a:gd name="connsiteY105" fmla="*/ 2052320 h 2499360"/>
              <a:gd name="connsiteX106" fmla="*/ 6238240 w 6725920"/>
              <a:gd name="connsiteY106" fmla="*/ 2062480 h 2499360"/>
              <a:gd name="connsiteX107" fmla="*/ 6258560 w 6725920"/>
              <a:gd name="connsiteY107" fmla="*/ 2092960 h 2499360"/>
              <a:gd name="connsiteX108" fmla="*/ 6268720 w 6725920"/>
              <a:gd name="connsiteY108" fmla="*/ 2174240 h 2499360"/>
              <a:gd name="connsiteX109" fmla="*/ 6309360 w 6725920"/>
              <a:gd name="connsiteY109" fmla="*/ 2245360 h 2499360"/>
              <a:gd name="connsiteX110" fmla="*/ 6339840 w 6725920"/>
              <a:gd name="connsiteY110" fmla="*/ 2235200 h 2499360"/>
              <a:gd name="connsiteX111" fmla="*/ 6431280 w 6725920"/>
              <a:gd name="connsiteY111" fmla="*/ 2275840 h 2499360"/>
              <a:gd name="connsiteX112" fmla="*/ 6492240 w 6725920"/>
              <a:gd name="connsiteY112" fmla="*/ 2316480 h 2499360"/>
              <a:gd name="connsiteX113" fmla="*/ 6614160 w 6725920"/>
              <a:gd name="connsiteY113" fmla="*/ 2407920 h 2499360"/>
              <a:gd name="connsiteX114" fmla="*/ 6654800 w 6725920"/>
              <a:gd name="connsiteY114" fmla="*/ 2418080 h 2499360"/>
              <a:gd name="connsiteX115" fmla="*/ 6685280 w 6725920"/>
              <a:gd name="connsiteY115" fmla="*/ 2448560 h 2499360"/>
              <a:gd name="connsiteX116" fmla="*/ 6725920 w 6725920"/>
              <a:gd name="connsiteY116" fmla="*/ 2499360 h 249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725920" h="2499360">
                <a:moveTo>
                  <a:pt x="0" y="1290320"/>
                </a:moveTo>
                <a:cubicBezTo>
                  <a:pt x="30480" y="1286933"/>
                  <a:pt x="62346" y="1289858"/>
                  <a:pt x="91440" y="1280160"/>
                </a:cubicBezTo>
                <a:cubicBezTo>
                  <a:pt x="105071" y="1275616"/>
                  <a:pt x="110578" y="1258501"/>
                  <a:pt x="121920" y="1249680"/>
                </a:cubicBezTo>
                <a:cubicBezTo>
                  <a:pt x="174323" y="1208922"/>
                  <a:pt x="167372" y="1214209"/>
                  <a:pt x="213360" y="1198880"/>
                </a:cubicBezTo>
                <a:cubicBezTo>
                  <a:pt x="257387" y="1202267"/>
                  <a:pt x="301654" y="1203329"/>
                  <a:pt x="345440" y="1209040"/>
                </a:cubicBezTo>
                <a:cubicBezTo>
                  <a:pt x="379687" y="1213507"/>
                  <a:pt x="447040" y="1229360"/>
                  <a:pt x="447040" y="1229360"/>
                </a:cubicBezTo>
                <a:cubicBezTo>
                  <a:pt x="457200" y="1236133"/>
                  <a:pt x="469703" y="1240299"/>
                  <a:pt x="477520" y="1249680"/>
                </a:cubicBezTo>
                <a:cubicBezTo>
                  <a:pt x="503283" y="1280595"/>
                  <a:pt x="500478" y="1313669"/>
                  <a:pt x="508000" y="1351280"/>
                </a:cubicBezTo>
                <a:cubicBezTo>
                  <a:pt x="510738" y="1364972"/>
                  <a:pt x="514324" y="1378494"/>
                  <a:pt x="518160" y="1391920"/>
                </a:cubicBezTo>
                <a:cubicBezTo>
                  <a:pt x="524157" y="1412910"/>
                  <a:pt x="532428" y="1445848"/>
                  <a:pt x="558800" y="1452880"/>
                </a:cubicBezTo>
                <a:cubicBezTo>
                  <a:pt x="598204" y="1463388"/>
                  <a:pt x="640080" y="1459653"/>
                  <a:pt x="680720" y="1463040"/>
                </a:cubicBezTo>
                <a:cubicBezTo>
                  <a:pt x="690880" y="1469813"/>
                  <a:pt x="700278" y="1477899"/>
                  <a:pt x="711200" y="1483360"/>
                </a:cubicBezTo>
                <a:cubicBezTo>
                  <a:pt x="757022" y="1506271"/>
                  <a:pt x="728484" y="1477444"/>
                  <a:pt x="772160" y="1513840"/>
                </a:cubicBezTo>
                <a:cubicBezTo>
                  <a:pt x="800462" y="1537425"/>
                  <a:pt x="810696" y="1555062"/>
                  <a:pt x="833120" y="1584960"/>
                </a:cubicBezTo>
                <a:cubicBezTo>
                  <a:pt x="836507" y="1595120"/>
                  <a:pt x="838491" y="1605861"/>
                  <a:pt x="843280" y="1615440"/>
                </a:cubicBezTo>
                <a:cubicBezTo>
                  <a:pt x="848741" y="1626362"/>
                  <a:pt x="862085" y="1633803"/>
                  <a:pt x="863600" y="1645920"/>
                </a:cubicBezTo>
                <a:cubicBezTo>
                  <a:pt x="864675" y="1654519"/>
                  <a:pt x="846329" y="1725163"/>
                  <a:pt x="843280" y="1737360"/>
                </a:cubicBezTo>
                <a:cubicBezTo>
                  <a:pt x="846667" y="1764453"/>
                  <a:pt x="826835" y="1812500"/>
                  <a:pt x="853440" y="1818640"/>
                </a:cubicBezTo>
                <a:cubicBezTo>
                  <a:pt x="959256" y="1843059"/>
                  <a:pt x="1505737" y="1821605"/>
                  <a:pt x="1615440" y="1818640"/>
                </a:cubicBezTo>
                <a:cubicBezTo>
                  <a:pt x="1618827" y="1808480"/>
                  <a:pt x="1617237" y="1794850"/>
                  <a:pt x="1625600" y="1788160"/>
                </a:cubicBezTo>
                <a:cubicBezTo>
                  <a:pt x="1636504" y="1779437"/>
                  <a:pt x="1652814" y="1781836"/>
                  <a:pt x="1666240" y="1778000"/>
                </a:cubicBezTo>
                <a:cubicBezTo>
                  <a:pt x="1703046" y="1767484"/>
                  <a:pt x="1693804" y="1769784"/>
                  <a:pt x="1727200" y="1747520"/>
                </a:cubicBezTo>
                <a:lnTo>
                  <a:pt x="1747520" y="1686560"/>
                </a:lnTo>
                <a:cubicBezTo>
                  <a:pt x="1757703" y="1656012"/>
                  <a:pt x="1756116" y="1651861"/>
                  <a:pt x="1778000" y="1625600"/>
                </a:cubicBezTo>
                <a:cubicBezTo>
                  <a:pt x="1787198" y="1614562"/>
                  <a:pt x="1800129" y="1606812"/>
                  <a:pt x="1808480" y="1595120"/>
                </a:cubicBezTo>
                <a:cubicBezTo>
                  <a:pt x="1817283" y="1582795"/>
                  <a:pt x="1818090" y="1565190"/>
                  <a:pt x="1828800" y="1554480"/>
                </a:cubicBezTo>
                <a:cubicBezTo>
                  <a:pt x="1882269" y="1501011"/>
                  <a:pt x="1884011" y="1524936"/>
                  <a:pt x="1940560" y="1493520"/>
                </a:cubicBezTo>
                <a:cubicBezTo>
                  <a:pt x="1955362" y="1485296"/>
                  <a:pt x="1967111" y="1472433"/>
                  <a:pt x="1981200" y="1463040"/>
                </a:cubicBezTo>
                <a:cubicBezTo>
                  <a:pt x="2007784" y="1445317"/>
                  <a:pt x="2035270" y="1428985"/>
                  <a:pt x="2062480" y="1412240"/>
                </a:cubicBezTo>
                <a:cubicBezTo>
                  <a:pt x="2079298" y="1401890"/>
                  <a:pt x="2099316" y="1395724"/>
                  <a:pt x="2113280" y="1381760"/>
                </a:cubicBezTo>
                <a:cubicBezTo>
                  <a:pt x="2152394" y="1342646"/>
                  <a:pt x="2131805" y="1359250"/>
                  <a:pt x="2174240" y="1330960"/>
                </a:cubicBezTo>
                <a:cubicBezTo>
                  <a:pt x="2177627" y="1320800"/>
                  <a:pt x="2176827" y="1308053"/>
                  <a:pt x="2184400" y="1300480"/>
                </a:cubicBezTo>
                <a:cubicBezTo>
                  <a:pt x="2191973" y="1292907"/>
                  <a:pt x="2214880" y="1279610"/>
                  <a:pt x="2214880" y="1290320"/>
                </a:cubicBezTo>
                <a:lnTo>
                  <a:pt x="2184400" y="1320800"/>
                </a:lnTo>
                <a:cubicBezTo>
                  <a:pt x="2181745" y="1320136"/>
                  <a:pt x="2119905" y="1305780"/>
                  <a:pt x="2113280" y="1300480"/>
                </a:cubicBezTo>
                <a:cubicBezTo>
                  <a:pt x="2103745" y="1292852"/>
                  <a:pt x="2099733" y="1280160"/>
                  <a:pt x="2092960" y="1270000"/>
                </a:cubicBezTo>
                <a:cubicBezTo>
                  <a:pt x="2096347" y="1185333"/>
                  <a:pt x="2091137" y="1099883"/>
                  <a:pt x="2103120" y="1016000"/>
                </a:cubicBezTo>
                <a:cubicBezTo>
                  <a:pt x="2105152" y="1001776"/>
                  <a:pt x="2121645" y="993490"/>
                  <a:pt x="2133600" y="985520"/>
                </a:cubicBezTo>
                <a:cubicBezTo>
                  <a:pt x="2141176" y="980469"/>
                  <a:pt x="2200825" y="965539"/>
                  <a:pt x="2204720" y="965200"/>
                </a:cubicBezTo>
                <a:cubicBezTo>
                  <a:pt x="2268913" y="959618"/>
                  <a:pt x="2333413" y="958427"/>
                  <a:pt x="2397760" y="955040"/>
                </a:cubicBezTo>
                <a:cubicBezTo>
                  <a:pt x="2498996" y="929731"/>
                  <a:pt x="2368323" y="959990"/>
                  <a:pt x="2570480" y="934720"/>
                </a:cubicBezTo>
                <a:cubicBezTo>
                  <a:pt x="2617797" y="928805"/>
                  <a:pt x="2586060" y="921257"/>
                  <a:pt x="2631440" y="904240"/>
                </a:cubicBezTo>
                <a:cubicBezTo>
                  <a:pt x="2647609" y="898177"/>
                  <a:pt x="2665383" y="897826"/>
                  <a:pt x="2682240" y="894080"/>
                </a:cubicBezTo>
                <a:cubicBezTo>
                  <a:pt x="2695871" y="891051"/>
                  <a:pt x="2708955" y="884952"/>
                  <a:pt x="2722880" y="883920"/>
                </a:cubicBezTo>
                <a:cubicBezTo>
                  <a:pt x="2800634" y="878160"/>
                  <a:pt x="2878667" y="877147"/>
                  <a:pt x="2956560" y="873760"/>
                </a:cubicBezTo>
                <a:cubicBezTo>
                  <a:pt x="2966720" y="870373"/>
                  <a:pt x="2980815" y="872315"/>
                  <a:pt x="2987040" y="863600"/>
                </a:cubicBezTo>
                <a:cubicBezTo>
                  <a:pt x="2999490" y="846171"/>
                  <a:pt x="2998661" y="822213"/>
                  <a:pt x="3007360" y="802640"/>
                </a:cubicBezTo>
                <a:cubicBezTo>
                  <a:pt x="3012319" y="791482"/>
                  <a:pt x="3020907" y="782320"/>
                  <a:pt x="3027680" y="772160"/>
                </a:cubicBezTo>
                <a:cubicBezTo>
                  <a:pt x="3031067" y="751840"/>
                  <a:pt x="3026413" y="728340"/>
                  <a:pt x="3037840" y="711200"/>
                </a:cubicBezTo>
                <a:cubicBezTo>
                  <a:pt x="3048794" y="694769"/>
                  <a:pt x="3070977" y="689551"/>
                  <a:pt x="3088640" y="680720"/>
                </a:cubicBezTo>
                <a:cubicBezTo>
                  <a:pt x="3098219" y="675931"/>
                  <a:pt x="3109276" y="674779"/>
                  <a:pt x="3119120" y="670560"/>
                </a:cubicBezTo>
                <a:cubicBezTo>
                  <a:pt x="3133041" y="664594"/>
                  <a:pt x="3145148" y="654225"/>
                  <a:pt x="3159760" y="650240"/>
                </a:cubicBezTo>
                <a:cubicBezTo>
                  <a:pt x="3182864" y="643939"/>
                  <a:pt x="3207173" y="643467"/>
                  <a:pt x="3230880" y="640080"/>
                </a:cubicBezTo>
                <a:cubicBezTo>
                  <a:pt x="3241040" y="633307"/>
                  <a:pt x="3252726" y="628394"/>
                  <a:pt x="3261360" y="619760"/>
                </a:cubicBezTo>
                <a:cubicBezTo>
                  <a:pt x="3336973" y="544147"/>
                  <a:pt x="3250488" y="606688"/>
                  <a:pt x="3322320" y="558800"/>
                </a:cubicBezTo>
                <a:cubicBezTo>
                  <a:pt x="3329093" y="548640"/>
                  <a:pt x="3333450" y="536361"/>
                  <a:pt x="3342640" y="528320"/>
                </a:cubicBezTo>
                <a:cubicBezTo>
                  <a:pt x="3361019" y="512238"/>
                  <a:pt x="3403600" y="487680"/>
                  <a:pt x="3403600" y="487680"/>
                </a:cubicBezTo>
                <a:cubicBezTo>
                  <a:pt x="3400213" y="470747"/>
                  <a:pt x="3399503" y="453049"/>
                  <a:pt x="3393440" y="436880"/>
                </a:cubicBezTo>
                <a:cubicBezTo>
                  <a:pt x="3389153" y="425447"/>
                  <a:pt x="3377930" y="417623"/>
                  <a:pt x="3373120" y="406400"/>
                </a:cubicBezTo>
                <a:cubicBezTo>
                  <a:pt x="3367619" y="393565"/>
                  <a:pt x="3366347" y="379307"/>
                  <a:pt x="3362960" y="365760"/>
                </a:cubicBezTo>
                <a:cubicBezTo>
                  <a:pt x="3369733" y="355600"/>
                  <a:pt x="3372678" y="341338"/>
                  <a:pt x="3383280" y="335280"/>
                </a:cubicBezTo>
                <a:cubicBezTo>
                  <a:pt x="3398273" y="326712"/>
                  <a:pt x="3417223" y="328866"/>
                  <a:pt x="3434080" y="325120"/>
                </a:cubicBezTo>
                <a:cubicBezTo>
                  <a:pt x="3447711" y="322091"/>
                  <a:pt x="3461173" y="318347"/>
                  <a:pt x="3474720" y="314960"/>
                </a:cubicBezTo>
                <a:cubicBezTo>
                  <a:pt x="3547298" y="266574"/>
                  <a:pt x="3511988" y="280243"/>
                  <a:pt x="3576320" y="264160"/>
                </a:cubicBezTo>
                <a:cubicBezTo>
                  <a:pt x="3809468" y="69870"/>
                  <a:pt x="3606263" y="234082"/>
                  <a:pt x="3769360" y="111760"/>
                </a:cubicBezTo>
                <a:cubicBezTo>
                  <a:pt x="3786708" y="98749"/>
                  <a:pt x="3801565" y="82277"/>
                  <a:pt x="3820160" y="71120"/>
                </a:cubicBezTo>
                <a:cubicBezTo>
                  <a:pt x="3835346" y="62008"/>
                  <a:pt x="3880411" y="47650"/>
                  <a:pt x="3901440" y="40640"/>
                </a:cubicBezTo>
                <a:cubicBezTo>
                  <a:pt x="3931920" y="44027"/>
                  <a:pt x="3962260" y="52501"/>
                  <a:pt x="3992880" y="50800"/>
                </a:cubicBezTo>
                <a:cubicBezTo>
                  <a:pt x="4024055" y="49068"/>
                  <a:pt x="4053703" y="36603"/>
                  <a:pt x="4084320" y="30480"/>
                </a:cubicBezTo>
                <a:cubicBezTo>
                  <a:pt x="4104520" y="26440"/>
                  <a:pt x="4124919" y="23452"/>
                  <a:pt x="4145280" y="20320"/>
                </a:cubicBezTo>
                <a:cubicBezTo>
                  <a:pt x="4206039" y="10972"/>
                  <a:pt x="4235269" y="7801"/>
                  <a:pt x="4297680" y="0"/>
                </a:cubicBezTo>
                <a:cubicBezTo>
                  <a:pt x="4409440" y="3387"/>
                  <a:pt x="4521677" y="-697"/>
                  <a:pt x="4632960" y="10160"/>
                </a:cubicBezTo>
                <a:cubicBezTo>
                  <a:pt x="4661759" y="12970"/>
                  <a:pt x="4687798" y="28888"/>
                  <a:pt x="4714240" y="40640"/>
                </a:cubicBezTo>
                <a:cubicBezTo>
                  <a:pt x="4748841" y="56018"/>
                  <a:pt x="4783372" y="71959"/>
                  <a:pt x="4815840" y="91440"/>
                </a:cubicBezTo>
                <a:cubicBezTo>
                  <a:pt x="4937434" y="164396"/>
                  <a:pt x="4886754" y="144625"/>
                  <a:pt x="4978400" y="213360"/>
                </a:cubicBezTo>
                <a:cubicBezTo>
                  <a:pt x="4997937" y="228013"/>
                  <a:pt x="5019040" y="240453"/>
                  <a:pt x="5039360" y="254000"/>
                </a:cubicBezTo>
                <a:cubicBezTo>
                  <a:pt x="5049520" y="270933"/>
                  <a:pt x="5060250" y="287538"/>
                  <a:pt x="5069840" y="304800"/>
                </a:cubicBezTo>
                <a:cubicBezTo>
                  <a:pt x="5089883" y="340878"/>
                  <a:pt x="5099816" y="375416"/>
                  <a:pt x="5130800" y="406400"/>
                </a:cubicBezTo>
                <a:cubicBezTo>
                  <a:pt x="5153900" y="429500"/>
                  <a:pt x="5175468" y="448194"/>
                  <a:pt x="5191760" y="477520"/>
                </a:cubicBezTo>
                <a:cubicBezTo>
                  <a:pt x="5200617" y="493463"/>
                  <a:pt x="5204673" y="511654"/>
                  <a:pt x="5212080" y="528320"/>
                </a:cubicBezTo>
                <a:cubicBezTo>
                  <a:pt x="5218231" y="542160"/>
                  <a:pt x="5224886" y="555810"/>
                  <a:pt x="5232400" y="568960"/>
                </a:cubicBezTo>
                <a:cubicBezTo>
                  <a:pt x="5238458" y="579562"/>
                  <a:pt x="5247259" y="588518"/>
                  <a:pt x="5252720" y="599440"/>
                </a:cubicBezTo>
                <a:cubicBezTo>
                  <a:pt x="5257509" y="609019"/>
                  <a:pt x="5256190" y="621557"/>
                  <a:pt x="5262880" y="629920"/>
                </a:cubicBezTo>
                <a:cubicBezTo>
                  <a:pt x="5270508" y="639455"/>
                  <a:pt x="5283200" y="643467"/>
                  <a:pt x="5293360" y="650240"/>
                </a:cubicBezTo>
                <a:cubicBezTo>
                  <a:pt x="5300133" y="677333"/>
                  <a:pt x="5301977" y="706163"/>
                  <a:pt x="5313680" y="731520"/>
                </a:cubicBezTo>
                <a:cubicBezTo>
                  <a:pt x="5322767" y="751209"/>
                  <a:pt x="5341623" y="764740"/>
                  <a:pt x="5354320" y="782320"/>
                </a:cubicBezTo>
                <a:cubicBezTo>
                  <a:pt x="5385672" y="825730"/>
                  <a:pt x="5414265" y="871094"/>
                  <a:pt x="5445760" y="914400"/>
                </a:cubicBezTo>
                <a:cubicBezTo>
                  <a:pt x="5468472" y="945628"/>
                  <a:pt x="5501197" y="970554"/>
                  <a:pt x="5516880" y="1005840"/>
                </a:cubicBezTo>
                <a:cubicBezTo>
                  <a:pt x="5586884" y="1163348"/>
                  <a:pt x="5523319" y="1041164"/>
                  <a:pt x="5598160" y="1148080"/>
                </a:cubicBezTo>
                <a:cubicBezTo>
                  <a:pt x="5609484" y="1164258"/>
                  <a:pt x="5618174" y="1182134"/>
                  <a:pt x="5628640" y="1198880"/>
                </a:cubicBezTo>
                <a:cubicBezTo>
                  <a:pt x="5635112" y="1209235"/>
                  <a:pt x="5639425" y="1221732"/>
                  <a:pt x="5648960" y="1229360"/>
                </a:cubicBezTo>
                <a:cubicBezTo>
                  <a:pt x="5657323" y="1236050"/>
                  <a:pt x="5669280" y="1236133"/>
                  <a:pt x="5679440" y="1239520"/>
                </a:cubicBezTo>
                <a:cubicBezTo>
                  <a:pt x="5689600" y="1249680"/>
                  <a:pt x="5697965" y="1262030"/>
                  <a:pt x="5709920" y="1270000"/>
                </a:cubicBezTo>
                <a:cubicBezTo>
                  <a:pt x="5787681" y="1321841"/>
                  <a:pt x="5768175" y="1278493"/>
                  <a:pt x="5852160" y="1351280"/>
                </a:cubicBezTo>
                <a:cubicBezTo>
                  <a:pt x="5879365" y="1374858"/>
                  <a:pt x="5897824" y="1407104"/>
                  <a:pt x="5923280" y="1432560"/>
                </a:cubicBezTo>
                <a:cubicBezTo>
                  <a:pt x="5945358" y="1454638"/>
                  <a:pt x="5970693" y="1473200"/>
                  <a:pt x="5994400" y="1493520"/>
                </a:cubicBezTo>
                <a:cubicBezTo>
                  <a:pt x="6003967" y="1509920"/>
                  <a:pt x="6066750" y="1611537"/>
                  <a:pt x="6085840" y="1656080"/>
                </a:cubicBezTo>
                <a:cubicBezTo>
                  <a:pt x="6090059" y="1665924"/>
                  <a:pt x="6093677" y="1676105"/>
                  <a:pt x="6096000" y="1686560"/>
                </a:cubicBezTo>
                <a:cubicBezTo>
                  <a:pt x="6100469" y="1706670"/>
                  <a:pt x="6093800" y="1731040"/>
                  <a:pt x="6106160" y="1747520"/>
                </a:cubicBezTo>
                <a:cubicBezTo>
                  <a:pt x="6110210" y="1752919"/>
                  <a:pt x="6172950" y="1773170"/>
                  <a:pt x="6187440" y="1778000"/>
                </a:cubicBezTo>
                <a:cubicBezTo>
                  <a:pt x="6197600" y="1791547"/>
                  <a:pt x="6205946" y="1806666"/>
                  <a:pt x="6217920" y="1818640"/>
                </a:cubicBezTo>
                <a:cubicBezTo>
                  <a:pt x="6226554" y="1827274"/>
                  <a:pt x="6243865" y="1827623"/>
                  <a:pt x="6248400" y="1838960"/>
                </a:cubicBezTo>
                <a:cubicBezTo>
                  <a:pt x="6252377" y="1848904"/>
                  <a:pt x="6241627" y="1859280"/>
                  <a:pt x="6238240" y="1869440"/>
                </a:cubicBezTo>
                <a:cubicBezTo>
                  <a:pt x="6246981" y="1895664"/>
                  <a:pt x="6261593" y="1922696"/>
                  <a:pt x="6238240" y="1950720"/>
                </a:cubicBezTo>
                <a:cubicBezTo>
                  <a:pt x="6229301" y="1961447"/>
                  <a:pt x="6211147" y="1957493"/>
                  <a:pt x="6197600" y="1960880"/>
                </a:cubicBezTo>
                <a:cubicBezTo>
                  <a:pt x="6200987" y="1991360"/>
                  <a:pt x="6196370" y="2023846"/>
                  <a:pt x="6207760" y="2052320"/>
                </a:cubicBezTo>
                <a:cubicBezTo>
                  <a:pt x="6211737" y="2062264"/>
                  <a:pt x="6229877" y="2055790"/>
                  <a:pt x="6238240" y="2062480"/>
                </a:cubicBezTo>
                <a:cubicBezTo>
                  <a:pt x="6247775" y="2070108"/>
                  <a:pt x="6251787" y="2082800"/>
                  <a:pt x="6258560" y="2092960"/>
                </a:cubicBezTo>
                <a:cubicBezTo>
                  <a:pt x="6261947" y="2120053"/>
                  <a:pt x="6262098" y="2147751"/>
                  <a:pt x="6268720" y="2174240"/>
                </a:cubicBezTo>
                <a:cubicBezTo>
                  <a:pt x="6273876" y="2194865"/>
                  <a:pt x="6297267" y="2227220"/>
                  <a:pt x="6309360" y="2245360"/>
                </a:cubicBezTo>
                <a:cubicBezTo>
                  <a:pt x="6319520" y="2241973"/>
                  <a:pt x="6329213" y="2233872"/>
                  <a:pt x="6339840" y="2235200"/>
                </a:cubicBezTo>
                <a:cubicBezTo>
                  <a:pt x="6352713" y="2236809"/>
                  <a:pt x="6417503" y="2267574"/>
                  <a:pt x="6431280" y="2275840"/>
                </a:cubicBezTo>
                <a:cubicBezTo>
                  <a:pt x="6452221" y="2288405"/>
                  <a:pt x="6472703" y="2301827"/>
                  <a:pt x="6492240" y="2316480"/>
                </a:cubicBezTo>
                <a:cubicBezTo>
                  <a:pt x="6538627" y="2351270"/>
                  <a:pt x="6561969" y="2381824"/>
                  <a:pt x="6614160" y="2407920"/>
                </a:cubicBezTo>
                <a:cubicBezTo>
                  <a:pt x="6626649" y="2414165"/>
                  <a:pt x="6641253" y="2414693"/>
                  <a:pt x="6654800" y="2418080"/>
                </a:cubicBezTo>
                <a:cubicBezTo>
                  <a:pt x="6664960" y="2428240"/>
                  <a:pt x="6675929" y="2437651"/>
                  <a:pt x="6685280" y="2448560"/>
                </a:cubicBezTo>
                <a:cubicBezTo>
                  <a:pt x="6751987" y="2526385"/>
                  <a:pt x="6694352" y="2467792"/>
                  <a:pt x="6725920" y="24993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5" name="Title 1"/>
          <p:cNvSpPr>
            <a:spLocks noGrp="1"/>
          </p:cNvSpPr>
          <p:nvPr>
            <p:ph type="title"/>
          </p:nvPr>
        </p:nvSpPr>
        <p:spPr>
          <a:xfrm>
            <a:off x="304800" y="635000"/>
            <a:ext cx="8793162" cy="752475"/>
          </a:xfrm>
        </p:spPr>
        <p:txBody>
          <a:bodyPr/>
          <a:lstStyle/>
          <a:p>
            <a:r>
              <a:rPr lang="en-GB" altLang="en-US" b="1">
                <a:solidFill>
                  <a:srgbClr val="0000FF"/>
                </a:solidFill>
                <a:latin typeface="Arial" charset="0"/>
                <a:ea typeface="Arial" charset="0"/>
                <a:cs typeface="Arial" charset="0"/>
              </a:rPr>
              <a:t>Decision </a:t>
            </a:r>
            <a:r>
              <a:rPr lang="en-GB" altLang="en-US" b="1" dirty="0">
                <a:solidFill>
                  <a:srgbClr val="0000FF"/>
                </a:solidFill>
                <a:latin typeface="Arial" charset="0"/>
                <a:ea typeface="Arial" charset="0"/>
                <a:cs typeface="Arial" charset="0"/>
              </a:rPr>
              <a:t>boundary perspective…</a:t>
            </a:r>
          </a:p>
        </p:txBody>
      </p:sp>
    </p:spTree>
    <p:extLst>
      <p:ext uri="{BB962C8B-B14F-4D97-AF65-F5344CB8AC3E}">
        <p14:creationId xmlns:p14="http://schemas.microsoft.com/office/powerpoint/2010/main" val="3692694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GB" altLang="x-none" b="1" dirty="0">
                <a:solidFill>
                  <a:srgbClr val="0000FF"/>
                </a:solidFill>
              </a:rPr>
              <a:t>Biological Neural Nets</a:t>
            </a:r>
          </a:p>
        </p:txBody>
      </p:sp>
      <p:sp>
        <p:nvSpPr>
          <p:cNvPr id="5123" name="Rectangle 3"/>
          <p:cNvSpPr>
            <a:spLocks noGrp="1" noChangeArrowheads="1"/>
          </p:cNvSpPr>
          <p:nvPr>
            <p:ph type="body" idx="1"/>
          </p:nvPr>
        </p:nvSpPr>
        <p:spPr>
          <a:xfrm>
            <a:off x="457200" y="2184400"/>
            <a:ext cx="8229600" cy="4325112"/>
          </a:xfrm>
        </p:spPr>
        <p:txBody>
          <a:bodyPr>
            <a:normAutofit/>
          </a:bodyPr>
          <a:lstStyle/>
          <a:p>
            <a:r>
              <a:rPr lang="en-GB" altLang="x-none" sz="3200" dirty="0"/>
              <a:t>Pigeons as art experts </a:t>
            </a:r>
            <a:r>
              <a:rPr lang="en-GB" altLang="x-none" sz="2400" dirty="0"/>
              <a:t>(Watanabe </a:t>
            </a:r>
            <a:r>
              <a:rPr lang="en-GB" altLang="x-none" sz="2400" i="1" dirty="0"/>
              <a:t>et al.</a:t>
            </a:r>
            <a:r>
              <a:rPr lang="en-GB" altLang="x-none" sz="2400" dirty="0"/>
              <a:t> 1995)</a:t>
            </a:r>
          </a:p>
          <a:p>
            <a:endParaRPr lang="en-GB" altLang="x-none" sz="2400" dirty="0"/>
          </a:p>
          <a:p>
            <a:pPr lvl="1"/>
            <a:r>
              <a:rPr lang="en-GB" altLang="x-none" sz="2800" dirty="0"/>
              <a:t>Experiment:</a:t>
            </a:r>
          </a:p>
          <a:p>
            <a:pPr lvl="2"/>
            <a:r>
              <a:rPr lang="en-GB" altLang="x-none" sz="2800" dirty="0"/>
              <a:t>Pigeon in Skinner box</a:t>
            </a:r>
          </a:p>
          <a:p>
            <a:pPr lvl="2"/>
            <a:r>
              <a:rPr lang="en-GB" altLang="x-none" sz="2800" dirty="0"/>
              <a:t>Present paintings of two different artists (e.g. Chagall / Van Gogh)</a:t>
            </a:r>
          </a:p>
          <a:p>
            <a:pPr lvl="2"/>
            <a:r>
              <a:rPr lang="en-GB" altLang="x-none" sz="2800" dirty="0"/>
              <a:t>Reward for pecking when presented a particular artist (e.g. Van Gogh)</a:t>
            </a:r>
          </a:p>
        </p:txBody>
      </p:sp>
    </p:spTree>
    <p:extLst>
      <p:ext uri="{BB962C8B-B14F-4D97-AF65-F5344CB8AC3E}">
        <p14:creationId xmlns:p14="http://schemas.microsoft.com/office/powerpoint/2010/main" val="16430713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4664075" y="50800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2835275" y="2971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2676525" y="36941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3140075" y="3276600"/>
            <a:ext cx="314325" cy="40640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2992438" y="41402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3444875" y="35814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2468563" y="43449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1960563" y="34909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3713163" y="26368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Oval 13"/>
          <p:cNvSpPr/>
          <p:nvPr/>
        </p:nvSpPr>
        <p:spPr>
          <a:xfrm>
            <a:off x="1884363" y="47212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1798638" y="41211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4576763" y="24939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5070475" y="2809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Oval 17"/>
          <p:cNvSpPr/>
          <p:nvPr/>
        </p:nvSpPr>
        <p:spPr>
          <a:xfrm>
            <a:off x="4911725" y="35306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Oval 18"/>
          <p:cNvSpPr/>
          <p:nvPr/>
        </p:nvSpPr>
        <p:spPr>
          <a:xfrm>
            <a:off x="5375275" y="3114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Oval 19"/>
          <p:cNvSpPr/>
          <p:nvPr/>
        </p:nvSpPr>
        <p:spPr>
          <a:xfrm>
            <a:off x="5227638" y="3978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Oval 20"/>
          <p:cNvSpPr/>
          <p:nvPr/>
        </p:nvSpPr>
        <p:spPr>
          <a:xfrm>
            <a:off x="5680075" y="34194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Oval 21"/>
          <p:cNvSpPr/>
          <p:nvPr/>
        </p:nvSpPr>
        <p:spPr>
          <a:xfrm>
            <a:off x="4703763" y="41814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Oval 22"/>
          <p:cNvSpPr/>
          <p:nvPr/>
        </p:nvSpPr>
        <p:spPr>
          <a:xfrm>
            <a:off x="4195763" y="33274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Oval 23"/>
          <p:cNvSpPr/>
          <p:nvPr/>
        </p:nvSpPr>
        <p:spPr>
          <a:xfrm>
            <a:off x="4084638" y="2819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3444875" y="4672013"/>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3870325" y="42656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Oval 26"/>
          <p:cNvSpPr/>
          <p:nvPr/>
        </p:nvSpPr>
        <p:spPr>
          <a:xfrm>
            <a:off x="4237038" y="4852988"/>
            <a:ext cx="314325" cy="406400"/>
          </a:xfrm>
          <a:prstGeom prst="ellipse">
            <a:avLst/>
          </a:prstGeom>
          <a:solidFill>
            <a:schemeClr val="accent2"/>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Oval 27"/>
          <p:cNvSpPr/>
          <p:nvPr/>
        </p:nvSpPr>
        <p:spPr>
          <a:xfrm>
            <a:off x="4079875" y="24130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Oval 28"/>
          <p:cNvSpPr/>
          <p:nvPr/>
        </p:nvSpPr>
        <p:spPr>
          <a:xfrm>
            <a:off x="4779963" y="31051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Arrow Connector 32"/>
          <p:cNvCxnSpPr/>
          <p:nvPr/>
        </p:nvCxnSpPr>
        <p:spPr>
          <a:xfrm flipV="1">
            <a:off x="7488238" y="4548188"/>
            <a:ext cx="101600" cy="325437"/>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7366000" y="4872038"/>
            <a:ext cx="111125" cy="347662"/>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5630" name="TextBox 34"/>
          <p:cNvSpPr txBox="1">
            <a:spLocks noChangeArrowheads="1"/>
          </p:cNvSpPr>
          <p:nvPr/>
        </p:nvSpPr>
        <p:spPr bwMode="auto">
          <a:xfrm>
            <a:off x="381000" y="1570038"/>
            <a:ext cx="630872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Present a training instance / adjust the weights</a:t>
            </a:r>
          </a:p>
        </p:txBody>
      </p:sp>
      <p:sp>
        <p:nvSpPr>
          <p:cNvPr id="4" name="Freeform 3"/>
          <p:cNvSpPr/>
          <p:nvPr/>
        </p:nvSpPr>
        <p:spPr>
          <a:xfrm>
            <a:off x="1006475" y="2595563"/>
            <a:ext cx="6654800" cy="2500312"/>
          </a:xfrm>
          <a:custGeom>
            <a:avLst/>
            <a:gdLst>
              <a:gd name="connsiteX0" fmla="*/ 0 w 6654800"/>
              <a:gd name="connsiteY0" fmla="*/ 1351280 h 2499360"/>
              <a:gd name="connsiteX1" fmla="*/ 101600 w 6654800"/>
              <a:gd name="connsiteY1" fmla="*/ 1341120 h 2499360"/>
              <a:gd name="connsiteX2" fmla="*/ 162560 w 6654800"/>
              <a:gd name="connsiteY2" fmla="*/ 1320800 h 2499360"/>
              <a:gd name="connsiteX3" fmla="*/ 203200 w 6654800"/>
              <a:gd name="connsiteY3" fmla="*/ 1310640 h 2499360"/>
              <a:gd name="connsiteX4" fmla="*/ 233680 w 6654800"/>
              <a:gd name="connsiteY4" fmla="*/ 1290320 h 2499360"/>
              <a:gd name="connsiteX5" fmla="*/ 274320 w 6654800"/>
              <a:gd name="connsiteY5" fmla="*/ 1259840 h 2499360"/>
              <a:gd name="connsiteX6" fmla="*/ 355600 w 6654800"/>
              <a:gd name="connsiteY6" fmla="*/ 1239520 h 2499360"/>
              <a:gd name="connsiteX7" fmla="*/ 528320 w 6654800"/>
              <a:gd name="connsiteY7" fmla="*/ 1249680 h 2499360"/>
              <a:gd name="connsiteX8" fmla="*/ 548640 w 6654800"/>
              <a:gd name="connsiteY8" fmla="*/ 1280160 h 2499360"/>
              <a:gd name="connsiteX9" fmla="*/ 579120 w 6654800"/>
              <a:gd name="connsiteY9" fmla="*/ 1300480 h 2499360"/>
              <a:gd name="connsiteX10" fmla="*/ 609600 w 6654800"/>
              <a:gd name="connsiteY10" fmla="*/ 1330960 h 2499360"/>
              <a:gd name="connsiteX11" fmla="*/ 650240 w 6654800"/>
              <a:gd name="connsiteY11" fmla="*/ 1351280 h 2499360"/>
              <a:gd name="connsiteX12" fmla="*/ 690880 w 6654800"/>
              <a:gd name="connsiteY12" fmla="*/ 1391920 h 2499360"/>
              <a:gd name="connsiteX13" fmla="*/ 721360 w 6654800"/>
              <a:gd name="connsiteY13" fmla="*/ 1463040 h 2499360"/>
              <a:gd name="connsiteX14" fmla="*/ 802640 w 6654800"/>
              <a:gd name="connsiteY14" fmla="*/ 1483360 h 2499360"/>
              <a:gd name="connsiteX15" fmla="*/ 812800 w 6654800"/>
              <a:gd name="connsiteY15" fmla="*/ 1513840 h 2499360"/>
              <a:gd name="connsiteX16" fmla="*/ 853440 w 6654800"/>
              <a:gd name="connsiteY16" fmla="*/ 1574800 h 2499360"/>
              <a:gd name="connsiteX17" fmla="*/ 934720 w 6654800"/>
              <a:gd name="connsiteY17" fmla="*/ 1584960 h 2499360"/>
              <a:gd name="connsiteX18" fmla="*/ 995680 w 6654800"/>
              <a:gd name="connsiteY18" fmla="*/ 1625600 h 2499360"/>
              <a:gd name="connsiteX19" fmla="*/ 1066800 w 6654800"/>
              <a:gd name="connsiteY19" fmla="*/ 1645920 h 2499360"/>
              <a:gd name="connsiteX20" fmla="*/ 1087120 w 6654800"/>
              <a:gd name="connsiteY20" fmla="*/ 1676400 h 2499360"/>
              <a:gd name="connsiteX21" fmla="*/ 1158240 w 6654800"/>
              <a:gd name="connsiteY21" fmla="*/ 1717040 h 2499360"/>
              <a:gd name="connsiteX22" fmla="*/ 1259840 w 6654800"/>
              <a:gd name="connsiteY22" fmla="*/ 1747520 h 2499360"/>
              <a:gd name="connsiteX23" fmla="*/ 1432560 w 6654800"/>
              <a:gd name="connsiteY23" fmla="*/ 1757680 h 2499360"/>
              <a:gd name="connsiteX24" fmla="*/ 1483360 w 6654800"/>
              <a:gd name="connsiteY24" fmla="*/ 1778000 h 2499360"/>
              <a:gd name="connsiteX25" fmla="*/ 1524000 w 6654800"/>
              <a:gd name="connsiteY25" fmla="*/ 1818640 h 2499360"/>
              <a:gd name="connsiteX26" fmla="*/ 1584960 w 6654800"/>
              <a:gd name="connsiteY26" fmla="*/ 1808480 h 2499360"/>
              <a:gd name="connsiteX27" fmla="*/ 1645920 w 6654800"/>
              <a:gd name="connsiteY27" fmla="*/ 1767840 h 2499360"/>
              <a:gd name="connsiteX28" fmla="*/ 1706880 w 6654800"/>
              <a:gd name="connsiteY28" fmla="*/ 1666240 h 2499360"/>
              <a:gd name="connsiteX29" fmla="*/ 1717040 w 6654800"/>
              <a:gd name="connsiteY29" fmla="*/ 1635760 h 2499360"/>
              <a:gd name="connsiteX30" fmla="*/ 1818640 w 6654800"/>
              <a:gd name="connsiteY30" fmla="*/ 1605280 h 2499360"/>
              <a:gd name="connsiteX31" fmla="*/ 1869440 w 6654800"/>
              <a:gd name="connsiteY31" fmla="*/ 1595120 h 2499360"/>
              <a:gd name="connsiteX32" fmla="*/ 1910080 w 6654800"/>
              <a:gd name="connsiteY32" fmla="*/ 1584960 h 2499360"/>
              <a:gd name="connsiteX33" fmla="*/ 1991360 w 6654800"/>
              <a:gd name="connsiteY33" fmla="*/ 1574800 h 2499360"/>
              <a:gd name="connsiteX34" fmla="*/ 2052320 w 6654800"/>
              <a:gd name="connsiteY34" fmla="*/ 1584960 h 2499360"/>
              <a:gd name="connsiteX35" fmla="*/ 2082800 w 6654800"/>
              <a:gd name="connsiteY35" fmla="*/ 1615440 h 2499360"/>
              <a:gd name="connsiteX36" fmla="*/ 2113280 w 6654800"/>
              <a:gd name="connsiteY36" fmla="*/ 1625600 h 2499360"/>
              <a:gd name="connsiteX37" fmla="*/ 2143760 w 6654800"/>
              <a:gd name="connsiteY37" fmla="*/ 1656080 h 2499360"/>
              <a:gd name="connsiteX38" fmla="*/ 2174240 w 6654800"/>
              <a:gd name="connsiteY38" fmla="*/ 1645920 h 2499360"/>
              <a:gd name="connsiteX39" fmla="*/ 2214880 w 6654800"/>
              <a:gd name="connsiteY39" fmla="*/ 1635760 h 2499360"/>
              <a:gd name="connsiteX40" fmla="*/ 2458720 w 6654800"/>
              <a:gd name="connsiteY40" fmla="*/ 1584960 h 2499360"/>
              <a:gd name="connsiteX41" fmla="*/ 2479040 w 6654800"/>
              <a:gd name="connsiteY41" fmla="*/ 1544320 h 2499360"/>
              <a:gd name="connsiteX42" fmla="*/ 2489200 w 6654800"/>
              <a:gd name="connsiteY42" fmla="*/ 1513840 h 2499360"/>
              <a:gd name="connsiteX43" fmla="*/ 2509520 w 6654800"/>
              <a:gd name="connsiteY43" fmla="*/ 1483360 h 2499360"/>
              <a:gd name="connsiteX44" fmla="*/ 2529840 w 6654800"/>
              <a:gd name="connsiteY44" fmla="*/ 1442720 h 2499360"/>
              <a:gd name="connsiteX45" fmla="*/ 2580640 w 6654800"/>
              <a:gd name="connsiteY45" fmla="*/ 1422400 h 2499360"/>
              <a:gd name="connsiteX46" fmla="*/ 2702560 w 6654800"/>
              <a:gd name="connsiteY46" fmla="*/ 1432560 h 2499360"/>
              <a:gd name="connsiteX47" fmla="*/ 2733040 w 6654800"/>
              <a:gd name="connsiteY47" fmla="*/ 1513840 h 2499360"/>
              <a:gd name="connsiteX48" fmla="*/ 2763520 w 6654800"/>
              <a:gd name="connsiteY48" fmla="*/ 1524000 h 2499360"/>
              <a:gd name="connsiteX49" fmla="*/ 2824480 w 6654800"/>
              <a:gd name="connsiteY49" fmla="*/ 1493520 h 2499360"/>
              <a:gd name="connsiteX50" fmla="*/ 2885440 w 6654800"/>
              <a:gd name="connsiteY50" fmla="*/ 1452880 h 2499360"/>
              <a:gd name="connsiteX51" fmla="*/ 2926080 w 6654800"/>
              <a:gd name="connsiteY51" fmla="*/ 1422400 h 2499360"/>
              <a:gd name="connsiteX52" fmla="*/ 2956560 w 6654800"/>
              <a:gd name="connsiteY52" fmla="*/ 1391920 h 2499360"/>
              <a:gd name="connsiteX53" fmla="*/ 2987040 w 6654800"/>
              <a:gd name="connsiteY53" fmla="*/ 1381760 h 2499360"/>
              <a:gd name="connsiteX54" fmla="*/ 3007360 w 6654800"/>
              <a:gd name="connsiteY54" fmla="*/ 1351280 h 2499360"/>
              <a:gd name="connsiteX55" fmla="*/ 3017520 w 6654800"/>
              <a:gd name="connsiteY55" fmla="*/ 1320800 h 2499360"/>
              <a:gd name="connsiteX56" fmla="*/ 3048000 w 6654800"/>
              <a:gd name="connsiteY56" fmla="*/ 1300480 h 2499360"/>
              <a:gd name="connsiteX57" fmla="*/ 3058160 w 6654800"/>
              <a:gd name="connsiteY57" fmla="*/ 1270000 h 2499360"/>
              <a:gd name="connsiteX58" fmla="*/ 3088640 w 6654800"/>
              <a:gd name="connsiteY58" fmla="*/ 1239520 h 2499360"/>
              <a:gd name="connsiteX59" fmla="*/ 3108960 w 6654800"/>
              <a:gd name="connsiteY59" fmla="*/ 1209040 h 2499360"/>
              <a:gd name="connsiteX60" fmla="*/ 3119120 w 6654800"/>
              <a:gd name="connsiteY60" fmla="*/ 1087120 h 2499360"/>
              <a:gd name="connsiteX61" fmla="*/ 3149600 w 6654800"/>
              <a:gd name="connsiteY61" fmla="*/ 1036320 h 2499360"/>
              <a:gd name="connsiteX62" fmla="*/ 3200400 w 6654800"/>
              <a:gd name="connsiteY62" fmla="*/ 894080 h 2499360"/>
              <a:gd name="connsiteX63" fmla="*/ 3230880 w 6654800"/>
              <a:gd name="connsiteY63" fmla="*/ 863600 h 2499360"/>
              <a:gd name="connsiteX64" fmla="*/ 3261360 w 6654800"/>
              <a:gd name="connsiteY64" fmla="*/ 853440 h 2499360"/>
              <a:gd name="connsiteX65" fmla="*/ 3373120 w 6654800"/>
              <a:gd name="connsiteY65" fmla="*/ 853440 h 2499360"/>
              <a:gd name="connsiteX66" fmla="*/ 3393440 w 6654800"/>
              <a:gd name="connsiteY66" fmla="*/ 772160 h 2499360"/>
              <a:gd name="connsiteX67" fmla="*/ 3434080 w 6654800"/>
              <a:gd name="connsiteY67" fmla="*/ 731520 h 2499360"/>
              <a:gd name="connsiteX68" fmla="*/ 3464560 w 6654800"/>
              <a:gd name="connsiteY68" fmla="*/ 619760 h 2499360"/>
              <a:gd name="connsiteX69" fmla="*/ 3474720 w 6654800"/>
              <a:gd name="connsiteY69" fmla="*/ 579120 h 2499360"/>
              <a:gd name="connsiteX70" fmla="*/ 3495040 w 6654800"/>
              <a:gd name="connsiteY70" fmla="*/ 548640 h 2499360"/>
              <a:gd name="connsiteX71" fmla="*/ 3505200 w 6654800"/>
              <a:gd name="connsiteY71" fmla="*/ 487680 h 2499360"/>
              <a:gd name="connsiteX72" fmla="*/ 3545840 w 6654800"/>
              <a:gd name="connsiteY72" fmla="*/ 477520 h 2499360"/>
              <a:gd name="connsiteX73" fmla="*/ 3667760 w 6654800"/>
              <a:gd name="connsiteY73" fmla="*/ 467360 h 2499360"/>
              <a:gd name="connsiteX74" fmla="*/ 3749040 w 6654800"/>
              <a:gd name="connsiteY74" fmla="*/ 416560 h 2499360"/>
              <a:gd name="connsiteX75" fmla="*/ 3799840 w 6654800"/>
              <a:gd name="connsiteY75" fmla="*/ 365760 h 2499360"/>
              <a:gd name="connsiteX76" fmla="*/ 3992880 w 6654800"/>
              <a:gd name="connsiteY76" fmla="*/ 193040 h 2499360"/>
              <a:gd name="connsiteX77" fmla="*/ 4043680 w 6654800"/>
              <a:gd name="connsiteY77" fmla="*/ 213360 h 2499360"/>
              <a:gd name="connsiteX78" fmla="*/ 4104640 w 6654800"/>
              <a:gd name="connsiteY78" fmla="*/ 223520 h 2499360"/>
              <a:gd name="connsiteX79" fmla="*/ 4155440 w 6654800"/>
              <a:gd name="connsiteY79" fmla="*/ 233680 h 2499360"/>
              <a:gd name="connsiteX80" fmla="*/ 4236720 w 6654800"/>
              <a:gd name="connsiteY80" fmla="*/ 254000 h 2499360"/>
              <a:gd name="connsiteX81" fmla="*/ 4277360 w 6654800"/>
              <a:gd name="connsiteY81" fmla="*/ 264160 h 2499360"/>
              <a:gd name="connsiteX82" fmla="*/ 4378960 w 6654800"/>
              <a:gd name="connsiteY82" fmla="*/ 254000 h 2499360"/>
              <a:gd name="connsiteX83" fmla="*/ 4490720 w 6654800"/>
              <a:gd name="connsiteY83" fmla="*/ 162560 h 2499360"/>
              <a:gd name="connsiteX84" fmla="*/ 4582160 w 6654800"/>
              <a:gd name="connsiteY84" fmla="*/ 81280 h 2499360"/>
              <a:gd name="connsiteX85" fmla="*/ 4632960 w 6654800"/>
              <a:gd name="connsiteY85" fmla="*/ 40640 h 2499360"/>
              <a:gd name="connsiteX86" fmla="*/ 4714240 w 6654800"/>
              <a:gd name="connsiteY86" fmla="*/ 0 h 2499360"/>
              <a:gd name="connsiteX87" fmla="*/ 4856480 w 6654800"/>
              <a:gd name="connsiteY87" fmla="*/ 20320 h 2499360"/>
              <a:gd name="connsiteX88" fmla="*/ 4927600 w 6654800"/>
              <a:gd name="connsiteY88" fmla="*/ 40640 h 2499360"/>
              <a:gd name="connsiteX89" fmla="*/ 4978400 w 6654800"/>
              <a:gd name="connsiteY89" fmla="*/ 71120 h 2499360"/>
              <a:gd name="connsiteX90" fmla="*/ 5029200 w 6654800"/>
              <a:gd name="connsiteY90" fmla="*/ 132080 h 2499360"/>
              <a:gd name="connsiteX91" fmla="*/ 5059680 w 6654800"/>
              <a:gd name="connsiteY91" fmla="*/ 162560 h 2499360"/>
              <a:gd name="connsiteX92" fmla="*/ 5100320 w 6654800"/>
              <a:gd name="connsiteY92" fmla="*/ 314960 h 2499360"/>
              <a:gd name="connsiteX93" fmla="*/ 5130800 w 6654800"/>
              <a:gd name="connsiteY93" fmla="*/ 325120 h 2499360"/>
              <a:gd name="connsiteX94" fmla="*/ 5181600 w 6654800"/>
              <a:gd name="connsiteY94" fmla="*/ 355600 h 2499360"/>
              <a:gd name="connsiteX95" fmla="*/ 5222240 w 6654800"/>
              <a:gd name="connsiteY95" fmla="*/ 375920 h 2499360"/>
              <a:gd name="connsiteX96" fmla="*/ 5262880 w 6654800"/>
              <a:gd name="connsiteY96" fmla="*/ 436880 h 2499360"/>
              <a:gd name="connsiteX97" fmla="*/ 5283200 w 6654800"/>
              <a:gd name="connsiteY97" fmla="*/ 467360 h 2499360"/>
              <a:gd name="connsiteX98" fmla="*/ 5293360 w 6654800"/>
              <a:gd name="connsiteY98" fmla="*/ 497840 h 2499360"/>
              <a:gd name="connsiteX99" fmla="*/ 5313680 w 6654800"/>
              <a:gd name="connsiteY99" fmla="*/ 538480 h 2499360"/>
              <a:gd name="connsiteX100" fmla="*/ 5334000 w 6654800"/>
              <a:gd name="connsiteY100" fmla="*/ 619760 h 2499360"/>
              <a:gd name="connsiteX101" fmla="*/ 5354320 w 6654800"/>
              <a:gd name="connsiteY101" fmla="*/ 650240 h 2499360"/>
              <a:gd name="connsiteX102" fmla="*/ 5364480 w 6654800"/>
              <a:gd name="connsiteY102" fmla="*/ 680720 h 2499360"/>
              <a:gd name="connsiteX103" fmla="*/ 5394960 w 6654800"/>
              <a:gd name="connsiteY103" fmla="*/ 701040 h 2499360"/>
              <a:gd name="connsiteX104" fmla="*/ 5425440 w 6654800"/>
              <a:gd name="connsiteY104" fmla="*/ 731520 h 2499360"/>
              <a:gd name="connsiteX105" fmla="*/ 5476240 w 6654800"/>
              <a:gd name="connsiteY105" fmla="*/ 772160 h 2499360"/>
              <a:gd name="connsiteX106" fmla="*/ 5577840 w 6654800"/>
              <a:gd name="connsiteY106" fmla="*/ 924560 h 2499360"/>
              <a:gd name="connsiteX107" fmla="*/ 5638800 w 6654800"/>
              <a:gd name="connsiteY107" fmla="*/ 1005840 h 2499360"/>
              <a:gd name="connsiteX108" fmla="*/ 5709920 w 6654800"/>
              <a:gd name="connsiteY108" fmla="*/ 1168400 h 2499360"/>
              <a:gd name="connsiteX109" fmla="*/ 5720080 w 6654800"/>
              <a:gd name="connsiteY109" fmla="*/ 1219200 h 2499360"/>
              <a:gd name="connsiteX110" fmla="*/ 5781040 w 6654800"/>
              <a:gd name="connsiteY110" fmla="*/ 1270000 h 2499360"/>
              <a:gd name="connsiteX111" fmla="*/ 5872480 w 6654800"/>
              <a:gd name="connsiteY111" fmla="*/ 1371600 h 2499360"/>
              <a:gd name="connsiteX112" fmla="*/ 5923280 w 6654800"/>
              <a:gd name="connsiteY112" fmla="*/ 1452880 h 2499360"/>
              <a:gd name="connsiteX113" fmla="*/ 5984240 w 6654800"/>
              <a:gd name="connsiteY113" fmla="*/ 1524000 h 2499360"/>
              <a:gd name="connsiteX114" fmla="*/ 6055360 w 6654800"/>
              <a:gd name="connsiteY114" fmla="*/ 1666240 h 2499360"/>
              <a:gd name="connsiteX115" fmla="*/ 6136640 w 6654800"/>
              <a:gd name="connsiteY115" fmla="*/ 1778000 h 2499360"/>
              <a:gd name="connsiteX116" fmla="*/ 6146800 w 6654800"/>
              <a:gd name="connsiteY116" fmla="*/ 1991360 h 2499360"/>
              <a:gd name="connsiteX117" fmla="*/ 6156960 w 6654800"/>
              <a:gd name="connsiteY117" fmla="*/ 2021840 h 2499360"/>
              <a:gd name="connsiteX118" fmla="*/ 6268720 w 6654800"/>
              <a:gd name="connsiteY118" fmla="*/ 2042160 h 2499360"/>
              <a:gd name="connsiteX119" fmla="*/ 6319520 w 6654800"/>
              <a:gd name="connsiteY119" fmla="*/ 2052320 h 2499360"/>
              <a:gd name="connsiteX120" fmla="*/ 6350000 w 6654800"/>
              <a:gd name="connsiteY120" fmla="*/ 2072640 h 2499360"/>
              <a:gd name="connsiteX121" fmla="*/ 6390640 w 6654800"/>
              <a:gd name="connsiteY121" fmla="*/ 2092960 h 2499360"/>
              <a:gd name="connsiteX122" fmla="*/ 6410960 w 6654800"/>
              <a:gd name="connsiteY122" fmla="*/ 2123440 h 2499360"/>
              <a:gd name="connsiteX123" fmla="*/ 6471920 w 6654800"/>
              <a:gd name="connsiteY123" fmla="*/ 2164080 h 2499360"/>
              <a:gd name="connsiteX124" fmla="*/ 6502400 w 6654800"/>
              <a:gd name="connsiteY124" fmla="*/ 2225040 h 2499360"/>
              <a:gd name="connsiteX125" fmla="*/ 6512560 w 6654800"/>
              <a:gd name="connsiteY125" fmla="*/ 2275840 h 2499360"/>
              <a:gd name="connsiteX126" fmla="*/ 6563360 w 6654800"/>
              <a:gd name="connsiteY126" fmla="*/ 2326640 h 2499360"/>
              <a:gd name="connsiteX127" fmla="*/ 6634480 w 6654800"/>
              <a:gd name="connsiteY127" fmla="*/ 2458720 h 2499360"/>
              <a:gd name="connsiteX128" fmla="*/ 6654800 w 6654800"/>
              <a:gd name="connsiteY128" fmla="*/ 2499360 h 249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654800" h="2499360">
                <a:moveTo>
                  <a:pt x="0" y="1351280"/>
                </a:moveTo>
                <a:cubicBezTo>
                  <a:pt x="33867" y="1347893"/>
                  <a:pt x="68147" y="1347392"/>
                  <a:pt x="101600" y="1341120"/>
                </a:cubicBezTo>
                <a:cubicBezTo>
                  <a:pt x="122652" y="1337173"/>
                  <a:pt x="141780" y="1325995"/>
                  <a:pt x="162560" y="1320800"/>
                </a:cubicBezTo>
                <a:lnTo>
                  <a:pt x="203200" y="1310640"/>
                </a:lnTo>
                <a:cubicBezTo>
                  <a:pt x="213360" y="1303867"/>
                  <a:pt x="223744" y="1297417"/>
                  <a:pt x="233680" y="1290320"/>
                </a:cubicBezTo>
                <a:cubicBezTo>
                  <a:pt x="247459" y="1280478"/>
                  <a:pt x="259618" y="1268241"/>
                  <a:pt x="274320" y="1259840"/>
                </a:cubicBezTo>
                <a:cubicBezTo>
                  <a:pt x="291142" y="1250227"/>
                  <a:pt x="342737" y="1242093"/>
                  <a:pt x="355600" y="1239520"/>
                </a:cubicBezTo>
                <a:cubicBezTo>
                  <a:pt x="413173" y="1242907"/>
                  <a:pt x="471884" y="1237799"/>
                  <a:pt x="528320" y="1249680"/>
                </a:cubicBezTo>
                <a:cubicBezTo>
                  <a:pt x="540269" y="1252196"/>
                  <a:pt x="540006" y="1271526"/>
                  <a:pt x="548640" y="1280160"/>
                </a:cubicBezTo>
                <a:cubicBezTo>
                  <a:pt x="557274" y="1288794"/>
                  <a:pt x="569739" y="1292663"/>
                  <a:pt x="579120" y="1300480"/>
                </a:cubicBezTo>
                <a:cubicBezTo>
                  <a:pt x="590158" y="1309678"/>
                  <a:pt x="597908" y="1322609"/>
                  <a:pt x="609600" y="1330960"/>
                </a:cubicBezTo>
                <a:cubicBezTo>
                  <a:pt x="621925" y="1339763"/>
                  <a:pt x="638123" y="1342193"/>
                  <a:pt x="650240" y="1351280"/>
                </a:cubicBezTo>
                <a:cubicBezTo>
                  <a:pt x="665566" y="1362775"/>
                  <a:pt x="677333" y="1378373"/>
                  <a:pt x="690880" y="1391920"/>
                </a:cubicBezTo>
                <a:cubicBezTo>
                  <a:pt x="694832" y="1407727"/>
                  <a:pt x="701313" y="1453017"/>
                  <a:pt x="721360" y="1463040"/>
                </a:cubicBezTo>
                <a:cubicBezTo>
                  <a:pt x="746339" y="1475529"/>
                  <a:pt x="802640" y="1483360"/>
                  <a:pt x="802640" y="1483360"/>
                </a:cubicBezTo>
                <a:cubicBezTo>
                  <a:pt x="806027" y="1493520"/>
                  <a:pt x="809858" y="1503542"/>
                  <a:pt x="812800" y="1513840"/>
                </a:cubicBezTo>
                <a:cubicBezTo>
                  <a:pt x="822078" y="1546313"/>
                  <a:pt x="814703" y="1564235"/>
                  <a:pt x="853440" y="1574800"/>
                </a:cubicBezTo>
                <a:cubicBezTo>
                  <a:pt x="879782" y="1581984"/>
                  <a:pt x="907627" y="1581573"/>
                  <a:pt x="934720" y="1584960"/>
                </a:cubicBezTo>
                <a:cubicBezTo>
                  <a:pt x="955040" y="1598507"/>
                  <a:pt x="971988" y="1619677"/>
                  <a:pt x="995680" y="1625600"/>
                </a:cubicBezTo>
                <a:cubicBezTo>
                  <a:pt x="1046710" y="1638357"/>
                  <a:pt x="1023073" y="1631344"/>
                  <a:pt x="1066800" y="1645920"/>
                </a:cubicBezTo>
                <a:cubicBezTo>
                  <a:pt x="1073573" y="1656080"/>
                  <a:pt x="1078486" y="1667766"/>
                  <a:pt x="1087120" y="1676400"/>
                </a:cubicBezTo>
                <a:cubicBezTo>
                  <a:pt x="1099339" y="1688619"/>
                  <a:pt x="1144959" y="1711728"/>
                  <a:pt x="1158240" y="1717040"/>
                </a:cubicBezTo>
                <a:cubicBezTo>
                  <a:pt x="1168371" y="1721093"/>
                  <a:pt x="1240193" y="1745649"/>
                  <a:pt x="1259840" y="1747520"/>
                </a:cubicBezTo>
                <a:cubicBezTo>
                  <a:pt x="1317253" y="1752988"/>
                  <a:pt x="1374987" y="1754293"/>
                  <a:pt x="1432560" y="1757680"/>
                </a:cubicBezTo>
                <a:cubicBezTo>
                  <a:pt x="1449493" y="1764453"/>
                  <a:pt x="1469349" y="1766324"/>
                  <a:pt x="1483360" y="1778000"/>
                </a:cubicBezTo>
                <a:cubicBezTo>
                  <a:pt x="1555609" y="1838207"/>
                  <a:pt x="1424658" y="1785526"/>
                  <a:pt x="1524000" y="1818640"/>
                </a:cubicBezTo>
                <a:cubicBezTo>
                  <a:pt x="1544320" y="1815253"/>
                  <a:pt x="1565944" y="1816403"/>
                  <a:pt x="1584960" y="1808480"/>
                </a:cubicBezTo>
                <a:cubicBezTo>
                  <a:pt x="1607503" y="1799087"/>
                  <a:pt x="1645920" y="1767840"/>
                  <a:pt x="1645920" y="1767840"/>
                </a:cubicBezTo>
                <a:cubicBezTo>
                  <a:pt x="1674811" y="1724503"/>
                  <a:pt x="1688135" y="1709978"/>
                  <a:pt x="1706880" y="1666240"/>
                </a:cubicBezTo>
                <a:cubicBezTo>
                  <a:pt x="1711099" y="1656396"/>
                  <a:pt x="1709467" y="1643333"/>
                  <a:pt x="1717040" y="1635760"/>
                </a:cubicBezTo>
                <a:cubicBezTo>
                  <a:pt x="1741043" y="1611757"/>
                  <a:pt x="1790430" y="1610409"/>
                  <a:pt x="1818640" y="1605280"/>
                </a:cubicBezTo>
                <a:cubicBezTo>
                  <a:pt x="1835630" y="1602191"/>
                  <a:pt x="1852583" y="1598866"/>
                  <a:pt x="1869440" y="1595120"/>
                </a:cubicBezTo>
                <a:cubicBezTo>
                  <a:pt x="1883071" y="1592091"/>
                  <a:pt x="1896306" y="1587256"/>
                  <a:pt x="1910080" y="1584960"/>
                </a:cubicBezTo>
                <a:cubicBezTo>
                  <a:pt x="1937013" y="1580471"/>
                  <a:pt x="1964267" y="1578187"/>
                  <a:pt x="1991360" y="1574800"/>
                </a:cubicBezTo>
                <a:cubicBezTo>
                  <a:pt x="2011680" y="1578187"/>
                  <a:pt x="2033495" y="1576593"/>
                  <a:pt x="2052320" y="1584960"/>
                </a:cubicBezTo>
                <a:cubicBezTo>
                  <a:pt x="2065450" y="1590796"/>
                  <a:pt x="2070845" y="1607470"/>
                  <a:pt x="2082800" y="1615440"/>
                </a:cubicBezTo>
                <a:cubicBezTo>
                  <a:pt x="2091711" y="1621381"/>
                  <a:pt x="2103120" y="1622213"/>
                  <a:pt x="2113280" y="1625600"/>
                </a:cubicBezTo>
                <a:cubicBezTo>
                  <a:pt x="2123440" y="1635760"/>
                  <a:pt x="2130129" y="1651536"/>
                  <a:pt x="2143760" y="1656080"/>
                </a:cubicBezTo>
                <a:cubicBezTo>
                  <a:pt x="2153920" y="1659467"/>
                  <a:pt x="2163942" y="1648862"/>
                  <a:pt x="2174240" y="1645920"/>
                </a:cubicBezTo>
                <a:cubicBezTo>
                  <a:pt x="2187666" y="1642084"/>
                  <a:pt x="2201333" y="1639147"/>
                  <a:pt x="2214880" y="1635760"/>
                </a:cubicBezTo>
                <a:cubicBezTo>
                  <a:pt x="2326640" y="1561253"/>
                  <a:pt x="2251456" y="1596475"/>
                  <a:pt x="2458720" y="1584960"/>
                </a:cubicBezTo>
                <a:cubicBezTo>
                  <a:pt x="2465493" y="1571413"/>
                  <a:pt x="2473074" y="1558241"/>
                  <a:pt x="2479040" y="1544320"/>
                </a:cubicBezTo>
                <a:cubicBezTo>
                  <a:pt x="2483259" y="1534476"/>
                  <a:pt x="2484411" y="1523419"/>
                  <a:pt x="2489200" y="1513840"/>
                </a:cubicBezTo>
                <a:cubicBezTo>
                  <a:pt x="2494661" y="1502918"/>
                  <a:pt x="2503462" y="1493962"/>
                  <a:pt x="2509520" y="1483360"/>
                </a:cubicBezTo>
                <a:cubicBezTo>
                  <a:pt x="2517034" y="1470210"/>
                  <a:pt x="2518341" y="1452577"/>
                  <a:pt x="2529840" y="1442720"/>
                </a:cubicBezTo>
                <a:cubicBezTo>
                  <a:pt x="2543687" y="1430851"/>
                  <a:pt x="2563707" y="1429173"/>
                  <a:pt x="2580640" y="1422400"/>
                </a:cubicBezTo>
                <a:cubicBezTo>
                  <a:pt x="2621280" y="1425787"/>
                  <a:pt x="2663348" y="1421357"/>
                  <a:pt x="2702560" y="1432560"/>
                </a:cubicBezTo>
                <a:cubicBezTo>
                  <a:pt x="2728148" y="1439871"/>
                  <a:pt x="2726582" y="1504152"/>
                  <a:pt x="2733040" y="1513840"/>
                </a:cubicBezTo>
                <a:cubicBezTo>
                  <a:pt x="2738981" y="1522751"/>
                  <a:pt x="2753360" y="1520613"/>
                  <a:pt x="2763520" y="1524000"/>
                </a:cubicBezTo>
                <a:cubicBezTo>
                  <a:pt x="2794068" y="1513817"/>
                  <a:pt x="2798219" y="1515404"/>
                  <a:pt x="2824480" y="1493520"/>
                </a:cubicBezTo>
                <a:cubicBezTo>
                  <a:pt x="2875217" y="1451239"/>
                  <a:pt x="2831875" y="1470735"/>
                  <a:pt x="2885440" y="1452880"/>
                </a:cubicBezTo>
                <a:cubicBezTo>
                  <a:pt x="2898987" y="1442720"/>
                  <a:pt x="2913223" y="1433420"/>
                  <a:pt x="2926080" y="1422400"/>
                </a:cubicBezTo>
                <a:cubicBezTo>
                  <a:pt x="2936989" y="1413049"/>
                  <a:pt x="2944605" y="1399890"/>
                  <a:pt x="2956560" y="1391920"/>
                </a:cubicBezTo>
                <a:cubicBezTo>
                  <a:pt x="2965471" y="1385979"/>
                  <a:pt x="2976880" y="1385147"/>
                  <a:pt x="2987040" y="1381760"/>
                </a:cubicBezTo>
                <a:cubicBezTo>
                  <a:pt x="2993813" y="1371600"/>
                  <a:pt x="3001899" y="1362202"/>
                  <a:pt x="3007360" y="1351280"/>
                </a:cubicBezTo>
                <a:cubicBezTo>
                  <a:pt x="3012149" y="1341701"/>
                  <a:pt x="3010830" y="1329163"/>
                  <a:pt x="3017520" y="1320800"/>
                </a:cubicBezTo>
                <a:cubicBezTo>
                  <a:pt x="3025148" y="1311265"/>
                  <a:pt x="3037840" y="1307253"/>
                  <a:pt x="3048000" y="1300480"/>
                </a:cubicBezTo>
                <a:cubicBezTo>
                  <a:pt x="3051387" y="1290320"/>
                  <a:pt x="3052219" y="1278911"/>
                  <a:pt x="3058160" y="1270000"/>
                </a:cubicBezTo>
                <a:cubicBezTo>
                  <a:pt x="3066130" y="1258045"/>
                  <a:pt x="3079442" y="1250558"/>
                  <a:pt x="3088640" y="1239520"/>
                </a:cubicBezTo>
                <a:cubicBezTo>
                  <a:pt x="3096457" y="1230139"/>
                  <a:pt x="3102187" y="1219200"/>
                  <a:pt x="3108960" y="1209040"/>
                </a:cubicBezTo>
                <a:cubicBezTo>
                  <a:pt x="3112347" y="1168400"/>
                  <a:pt x="3109780" y="1126817"/>
                  <a:pt x="3119120" y="1087120"/>
                </a:cubicBezTo>
                <a:cubicBezTo>
                  <a:pt x="3123643" y="1067897"/>
                  <a:pt x="3144028" y="1055265"/>
                  <a:pt x="3149600" y="1036320"/>
                </a:cubicBezTo>
                <a:cubicBezTo>
                  <a:pt x="3208734" y="835265"/>
                  <a:pt x="3124731" y="957138"/>
                  <a:pt x="3200400" y="894080"/>
                </a:cubicBezTo>
                <a:cubicBezTo>
                  <a:pt x="3211438" y="884882"/>
                  <a:pt x="3218925" y="871570"/>
                  <a:pt x="3230880" y="863600"/>
                </a:cubicBezTo>
                <a:cubicBezTo>
                  <a:pt x="3239791" y="857659"/>
                  <a:pt x="3251200" y="856827"/>
                  <a:pt x="3261360" y="853440"/>
                </a:cubicBezTo>
                <a:cubicBezTo>
                  <a:pt x="3285073" y="858183"/>
                  <a:pt x="3351537" y="877721"/>
                  <a:pt x="3373120" y="853440"/>
                </a:cubicBezTo>
                <a:cubicBezTo>
                  <a:pt x="3391674" y="832567"/>
                  <a:pt x="3380951" y="797139"/>
                  <a:pt x="3393440" y="772160"/>
                </a:cubicBezTo>
                <a:cubicBezTo>
                  <a:pt x="3402008" y="755025"/>
                  <a:pt x="3420533" y="745067"/>
                  <a:pt x="3434080" y="731520"/>
                </a:cubicBezTo>
                <a:cubicBezTo>
                  <a:pt x="3453071" y="674546"/>
                  <a:pt x="3441643" y="711430"/>
                  <a:pt x="3464560" y="619760"/>
                </a:cubicBezTo>
                <a:cubicBezTo>
                  <a:pt x="3467947" y="606213"/>
                  <a:pt x="3466974" y="590738"/>
                  <a:pt x="3474720" y="579120"/>
                </a:cubicBezTo>
                <a:lnTo>
                  <a:pt x="3495040" y="548640"/>
                </a:lnTo>
                <a:cubicBezTo>
                  <a:pt x="3498427" y="528320"/>
                  <a:pt x="3493226" y="504443"/>
                  <a:pt x="3505200" y="487680"/>
                </a:cubicBezTo>
                <a:cubicBezTo>
                  <a:pt x="3513316" y="476317"/>
                  <a:pt x="3531984" y="479252"/>
                  <a:pt x="3545840" y="477520"/>
                </a:cubicBezTo>
                <a:cubicBezTo>
                  <a:pt x="3586306" y="472462"/>
                  <a:pt x="3627120" y="470747"/>
                  <a:pt x="3667760" y="467360"/>
                </a:cubicBezTo>
                <a:cubicBezTo>
                  <a:pt x="3706693" y="447893"/>
                  <a:pt x="3715125" y="446707"/>
                  <a:pt x="3749040" y="416560"/>
                </a:cubicBezTo>
                <a:cubicBezTo>
                  <a:pt x="3766938" y="400650"/>
                  <a:pt x="3781942" y="381670"/>
                  <a:pt x="3799840" y="365760"/>
                </a:cubicBezTo>
                <a:cubicBezTo>
                  <a:pt x="4013095" y="176200"/>
                  <a:pt x="3861623" y="324297"/>
                  <a:pt x="3992880" y="193040"/>
                </a:cubicBezTo>
                <a:cubicBezTo>
                  <a:pt x="4009813" y="199813"/>
                  <a:pt x="4026085" y="208561"/>
                  <a:pt x="4043680" y="213360"/>
                </a:cubicBezTo>
                <a:cubicBezTo>
                  <a:pt x="4063554" y="218780"/>
                  <a:pt x="4084372" y="219835"/>
                  <a:pt x="4104640" y="223520"/>
                </a:cubicBezTo>
                <a:cubicBezTo>
                  <a:pt x="4121630" y="226609"/>
                  <a:pt x="4138614" y="229797"/>
                  <a:pt x="4155440" y="233680"/>
                </a:cubicBezTo>
                <a:cubicBezTo>
                  <a:pt x="4182652" y="239960"/>
                  <a:pt x="4209627" y="247227"/>
                  <a:pt x="4236720" y="254000"/>
                </a:cubicBezTo>
                <a:lnTo>
                  <a:pt x="4277360" y="264160"/>
                </a:lnTo>
                <a:cubicBezTo>
                  <a:pt x="4311227" y="260773"/>
                  <a:pt x="4348231" y="268633"/>
                  <a:pt x="4378960" y="254000"/>
                </a:cubicBezTo>
                <a:cubicBezTo>
                  <a:pt x="4422418" y="233306"/>
                  <a:pt x="4453363" y="192913"/>
                  <a:pt x="4490720" y="162560"/>
                </a:cubicBezTo>
                <a:cubicBezTo>
                  <a:pt x="4659398" y="25509"/>
                  <a:pt x="4435263" y="211855"/>
                  <a:pt x="4582160" y="81280"/>
                </a:cubicBezTo>
                <a:cubicBezTo>
                  <a:pt x="4598368" y="66873"/>
                  <a:pt x="4614492" y="52005"/>
                  <a:pt x="4632960" y="40640"/>
                </a:cubicBezTo>
                <a:cubicBezTo>
                  <a:pt x="4658758" y="24764"/>
                  <a:pt x="4714240" y="0"/>
                  <a:pt x="4714240" y="0"/>
                </a:cubicBezTo>
                <a:cubicBezTo>
                  <a:pt x="4796139" y="27300"/>
                  <a:pt x="4678406" y="-9359"/>
                  <a:pt x="4856480" y="20320"/>
                </a:cubicBezTo>
                <a:cubicBezTo>
                  <a:pt x="4880800" y="24373"/>
                  <a:pt x="4903893" y="33867"/>
                  <a:pt x="4927600" y="40640"/>
                </a:cubicBezTo>
                <a:cubicBezTo>
                  <a:pt x="4944533" y="50800"/>
                  <a:pt x="4962602" y="59272"/>
                  <a:pt x="4978400" y="71120"/>
                </a:cubicBezTo>
                <a:cubicBezTo>
                  <a:pt x="5017977" y="100803"/>
                  <a:pt x="5000517" y="97660"/>
                  <a:pt x="5029200" y="132080"/>
                </a:cubicBezTo>
                <a:cubicBezTo>
                  <a:pt x="5038398" y="143118"/>
                  <a:pt x="5049520" y="152400"/>
                  <a:pt x="5059680" y="162560"/>
                </a:cubicBezTo>
                <a:cubicBezTo>
                  <a:pt x="5060879" y="167354"/>
                  <a:pt x="5094488" y="305629"/>
                  <a:pt x="5100320" y="314960"/>
                </a:cubicBezTo>
                <a:cubicBezTo>
                  <a:pt x="5105996" y="324042"/>
                  <a:pt x="5121221" y="320331"/>
                  <a:pt x="5130800" y="325120"/>
                </a:cubicBezTo>
                <a:cubicBezTo>
                  <a:pt x="5148463" y="333951"/>
                  <a:pt x="5164338" y="346010"/>
                  <a:pt x="5181600" y="355600"/>
                </a:cubicBezTo>
                <a:cubicBezTo>
                  <a:pt x="5194840" y="362955"/>
                  <a:pt x="5208693" y="369147"/>
                  <a:pt x="5222240" y="375920"/>
                </a:cubicBezTo>
                <a:lnTo>
                  <a:pt x="5262880" y="436880"/>
                </a:lnTo>
                <a:cubicBezTo>
                  <a:pt x="5269653" y="447040"/>
                  <a:pt x="5279339" y="455776"/>
                  <a:pt x="5283200" y="467360"/>
                </a:cubicBezTo>
                <a:cubicBezTo>
                  <a:pt x="5286587" y="477520"/>
                  <a:pt x="5289141" y="487996"/>
                  <a:pt x="5293360" y="497840"/>
                </a:cubicBezTo>
                <a:cubicBezTo>
                  <a:pt x="5299326" y="511761"/>
                  <a:pt x="5308891" y="524112"/>
                  <a:pt x="5313680" y="538480"/>
                </a:cubicBezTo>
                <a:cubicBezTo>
                  <a:pt x="5322511" y="564974"/>
                  <a:pt x="5318509" y="596523"/>
                  <a:pt x="5334000" y="619760"/>
                </a:cubicBezTo>
                <a:cubicBezTo>
                  <a:pt x="5340773" y="629920"/>
                  <a:pt x="5348859" y="639318"/>
                  <a:pt x="5354320" y="650240"/>
                </a:cubicBezTo>
                <a:cubicBezTo>
                  <a:pt x="5359109" y="659819"/>
                  <a:pt x="5357790" y="672357"/>
                  <a:pt x="5364480" y="680720"/>
                </a:cubicBezTo>
                <a:cubicBezTo>
                  <a:pt x="5372108" y="690255"/>
                  <a:pt x="5385579" y="693223"/>
                  <a:pt x="5394960" y="701040"/>
                </a:cubicBezTo>
                <a:cubicBezTo>
                  <a:pt x="5405998" y="710238"/>
                  <a:pt x="5414627" y="722058"/>
                  <a:pt x="5425440" y="731520"/>
                </a:cubicBezTo>
                <a:cubicBezTo>
                  <a:pt x="5441760" y="745800"/>
                  <a:pt x="5462803" y="755140"/>
                  <a:pt x="5476240" y="772160"/>
                </a:cubicBezTo>
                <a:cubicBezTo>
                  <a:pt x="5514072" y="820080"/>
                  <a:pt x="5541208" y="875717"/>
                  <a:pt x="5577840" y="924560"/>
                </a:cubicBezTo>
                <a:cubicBezTo>
                  <a:pt x="5598160" y="951653"/>
                  <a:pt x="5620851" y="977121"/>
                  <a:pt x="5638800" y="1005840"/>
                </a:cubicBezTo>
                <a:cubicBezTo>
                  <a:pt x="5664174" y="1046439"/>
                  <a:pt x="5695748" y="1122341"/>
                  <a:pt x="5709920" y="1168400"/>
                </a:cubicBezTo>
                <a:cubicBezTo>
                  <a:pt x="5714998" y="1184905"/>
                  <a:pt x="5712357" y="1203754"/>
                  <a:pt x="5720080" y="1219200"/>
                </a:cubicBezTo>
                <a:cubicBezTo>
                  <a:pt x="5733292" y="1245623"/>
                  <a:pt x="5760618" y="1252495"/>
                  <a:pt x="5781040" y="1270000"/>
                </a:cubicBezTo>
                <a:cubicBezTo>
                  <a:pt x="5807938" y="1293056"/>
                  <a:pt x="5854211" y="1346024"/>
                  <a:pt x="5872480" y="1371600"/>
                </a:cubicBezTo>
                <a:cubicBezTo>
                  <a:pt x="5891050" y="1397599"/>
                  <a:pt x="5904386" y="1427116"/>
                  <a:pt x="5923280" y="1452880"/>
                </a:cubicBezTo>
                <a:cubicBezTo>
                  <a:pt x="5941744" y="1478059"/>
                  <a:pt x="5967805" y="1497452"/>
                  <a:pt x="5984240" y="1524000"/>
                </a:cubicBezTo>
                <a:cubicBezTo>
                  <a:pt x="6012142" y="1569072"/>
                  <a:pt x="6023554" y="1623832"/>
                  <a:pt x="6055360" y="1666240"/>
                </a:cubicBezTo>
                <a:cubicBezTo>
                  <a:pt x="6123646" y="1757289"/>
                  <a:pt x="6097534" y="1719341"/>
                  <a:pt x="6136640" y="1778000"/>
                </a:cubicBezTo>
                <a:cubicBezTo>
                  <a:pt x="6140027" y="1849120"/>
                  <a:pt x="6140887" y="1920405"/>
                  <a:pt x="6146800" y="1991360"/>
                </a:cubicBezTo>
                <a:cubicBezTo>
                  <a:pt x="6147689" y="2002033"/>
                  <a:pt x="6147074" y="2017721"/>
                  <a:pt x="6156960" y="2021840"/>
                </a:cubicBezTo>
                <a:cubicBezTo>
                  <a:pt x="6191911" y="2036403"/>
                  <a:pt x="6231504" y="2035182"/>
                  <a:pt x="6268720" y="2042160"/>
                </a:cubicBezTo>
                <a:cubicBezTo>
                  <a:pt x="6285693" y="2045342"/>
                  <a:pt x="6302587" y="2048933"/>
                  <a:pt x="6319520" y="2052320"/>
                </a:cubicBezTo>
                <a:cubicBezTo>
                  <a:pt x="6329680" y="2059093"/>
                  <a:pt x="6339398" y="2066582"/>
                  <a:pt x="6350000" y="2072640"/>
                </a:cubicBezTo>
                <a:cubicBezTo>
                  <a:pt x="6363150" y="2080154"/>
                  <a:pt x="6379005" y="2083264"/>
                  <a:pt x="6390640" y="2092960"/>
                </a:cubicBezTo>
                <a:cubicBezTo>
                  <a:pt x="6400021" y="2100777"/>
                  <a:pt x="6401770" y="2115399"/>
                  <a:pt x="6410960" y="2123440"/>
                </a:cubicBezTo>
                <a:cubicBezTo>
                  <a:pt x="6429339" y="2139522"/>
                  <a:pt x="6471920" y="2164080"/>
                  <a:pt x="6471920" y="2164080"/>
                </a:cubicBezTo>
                <a:cubicBezTo>
                  <a:pt x="6491786" y="2193879"/>
                  <a:pt x="6493987" y="2191389"/>
                  <a:pt x="6502400" y="2225040"/>
                </a:cubicBezTo>
                <a:cubicBezTo>
                  <a:pt x="6506588" y="2241793"/>
                  <a:pt x="6506497" y="2259671"/>
                  <a:pt x="6512560" y="2275840"/>
                </a:cubicBezTo>
                <a:cubicBezTo>
                  <a:pt x="6523849" y="2305944"/>
                  <a:pt x="6538524" y="2310083"/>
                  <a:pt x="6563360" y="2326640"/>
                </a:cubicBezTo>
                <a:cubicBezTo>
                  <a:pt x="6585236" y="2363100"/>
                  <a:pt x="6622112" y="2421616"/>
                  <a:pt x="6634480" y="2458720"/>
                </a:cubicBezTo>
                <a:cubicBezTo>
                  <a:pt x="6646155" y="2493744"/>
                  <a:pt x="6637067" y="2481627"/>
                  <a:pt x="6654800" y="24993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5" name="Title 1"/>
          <p:cNvSpPr>
            <a:spLocks noGrp="1"/>
          </p:cNvSpPr>
          <p:nvPr>
            <p:ph type="title"/>
          </p:nvPr>
        </p:nvSpPr>
        <p:spPr>
          <a:xfrm>
            <a:off x="304800" y="635000"/>
            <a:ext cx="8793162" cy="752475"/>
          </a:xfrm>
        </p:spPr>
        <p:txBody>
          <a:bodyPr/>
          <a:lstStyle/>
          <a:p>
            <a:r>
              <a:rPr lang="en-GB" altLang="en-US" b="1">
                <a:solidFill>
                  <a:srgbClr val="0000FF"/>
                </a:solidFill>
                <a:latin typeface="Arial" charset="0"/>
                <a:ea typeface="Arial" charset="0"/>
                <a:cs typeface="Arial" charset="0"/>
              </a:rPr>
              <a:t>Decision </a:t>
            </a:r>
            <a:r>
              <a:rPr lang="en-GB" altLang="en-US" b="1" dirty="0">
                <a:solidFill>
                  <a:srgbClr val="0000FF"/>
                </a:solidFill>
                <a:latin typeface="Arial" charset="0"/>
                <a:ea typeface="Arial" charset="0"/>
                <a:cs typeface="Arial" charset="0"/>
              </a:rPr>
              <a:t>boundary perspective…</a:t>
            </a:r>
          </a:p>
        </p:txBody>
      </p:sp>
    </p:spTree>
    <p:extLst>
      <p:ext uri="{BB962C8B-B14F-4D97-AF65-F5344CB8AC3E}">
        <p14:creationId xmlns:p14="http://schemas.microsoft.com/office/powerpoint/2010/main" val="2094766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4664075" y="50800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2835275" y="2971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2676525" y="36941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3140075" y="3276600"/>
            <a:ext cx="314325" cy="40640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2992438" y="41402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3444875" y="35814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2468563" y="43449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1960563" y="34909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3713163" y="26368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Oval 13"/>
          <p:cNvSpPr/>
          <p:nvPr/>
        </p:nvSpPr>
        <p:spPr>
          <a:xfrm>
            <a:off x="1884363" y="47212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1798638" y="41211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4576763" y="24939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5070475" y="2809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Oval 17"/>
          <p:cNvSpPr/>
          <p:nvPr/>
        </p:nvSpPr>
        <p:spPr>
          <a:xfrm>
            <a:off x="4911725" y="3530600"/>
            <a:ext cx="315913" cy="407988"/>
          </a:xfrm>
          <a:prstGeom prst="ellipse">
            <a:avLst/>
          </a:prstGeom>
          <a:solidFill>
            <a:srgbClr val="FFC0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Oval 18"/>
          <p:cNvSpPr/>
          <p:nvPr/>
        </p:nvSpPr>
        <p:spPr>
          <a:xfrm>
            <a:off x="5375275" y="3114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Oval 19"/>
          <p:cNvSpPr/>
          <p:nvPr/>
        </p:nvSpPr>
        <p:spPr>
          <a:xfrm>
            <a:off x="5227638" y="3978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Oval 20"/>
          <p:cNvSpPr/>
          <p:nvPr/>
        </p:nvSpPr>
        <p:spPr>
          <a:xfrm>
            <a:off x="5680075" y="34194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Oval 21"/>
          <p:cNvSpPr/>
          <p:nvPr/>
        </p:nvSpPr>
        <p:spPr>
          <a:xfrm>
            <a:off x="4703763" y="41814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Oval 22"/>
          <p:cNvSpPr/>
          <p:nvPr/>
        </p:nvSpPr>
        <p:spPr>
          <a:xfrm>
            <a:off x="4195763" y="33274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Oval 23"/>
          <p:cNvSpPr/>
          <p:nvPr/>
        </p:nvSpPr>
        <p:spPr>
          <a:xfrm>
            <a:off x="4084638" y="2819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3444875" y="4672013"/>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3870325" y="42656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Oval 26"/>
          <p:cNvSpPr/>
          <p:nvPr/>
        </p:nvSpPr>
        <p:spPr>
          <a:xfrm>
            <a:off x="4237038" y="4852988"/>
            <a:ext cx="314325" cy="406400"/>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Oval 27"/>
          <p:cNvSpPr/>
          <p:nvPr/>
        </p:nvSpPr>
        <p:spPr>
          <a:xfrm>
            <a:off x="4079875" y="24130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Oval 28"/>
          <p:cNvSpPr/>
          <p:nvPr/>
        </p:nvSpPr>
        <p:spPr>
          <a:xfrm>
            <a:off x="4779963" y="31051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Arrow Connector 32"/>
          <p:cNvCxnSpPr/>
          <p:nvPr/>
        </p:nvCxnSpPr>
        <p:spPr>
          <a:xfrm flipV="1">
            <a:off x="7488238" y="4548188"/>
            <a:ext cx="101600" cy="325437"/>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7366000" y="4872038"/>
            <a:ext cx="111125" cy="347662"/>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6654" name="TextBox 34"/>
          <p:cNvSpPr txBox="1">
            <a:spLocks noChangeArrowheads="1"/>
          </p:cNvSpPr>
          <p:nvPr/>
        </p:nvSpPr>
        <p:spPr bwMode="auto">
          <a:xfrm>
            <a:off x="381000" y="1570038"/>
            <a:ext cx="630872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Present a training instance / adjust the weights</a:t>
            </a:r>
          </a:p>
        </p:txBody>
      </p:sp>
      <p:sp>
        <p:nvSpPr>
          <p:cNvPr id="3" name="Freeform 2"/>
          <p:cNvSpPr/>
          <p:nvPr/>
        </p:nvSpPr>
        <p:spPr>
          <a:xfrm>
            <a:off x="995363" y="2727325"/>
            <a:ext cx="6746875" cy="2306638"/>
          </a:xfrm>
          <a:custGeom>
            <a:avLst/>
            <a:gdLst>
              <a:gd name="connsiteX0" fmla="*/ 0 w 6746240"/>
              <a:gd name="connsiteY0" fmla="*/ 1280160 h 2306320"/>
              <a:gd name="connsiteX1" fmla="*/ 121920 w 6746240"/>
              <a:gd name="connsiteY1" fmla="*/ 1259840 h 2306320"/>
              <a:gd name="connsiteX2" fmla="*/ 182880 w 6746240"/>
              <a:gd name="connsiteY2" fmla="*/ 1239520 h 2306320"/>
              <a:gd name="connsiteX3" fmla="*/ 274320 w 6746240"/>
              <a:gd name="connsiteY3" fmla="*/ 1209040 h 2306320"/>
              <a:gd name="connsiteX4" fmla="*/ 304800 w 6746240"/>
              <a:gd name="connsiteY4" fmla="*/ 1198880 h 2306320"/>
              <a:gd name="connsiteX5" fmla="*/ 335280 w 6746240"/>
              <a:gd name="connsiteY5" fmla="*/ 1188720 h 2306320"/>
              <a:gd name="connsiteX6" fmla="*/ 375920 w 6746240"/>
              <a:gd name="connsiteY6" fmla="*/ 1178560 h 2306320"/>
              <a:gd name="connsiteX7" fmla="*/ 426720 w 6746240"/>
              <a:gd name="connsiteY7" fmla="*/ 1188720 h 2306320"/>
              <a:gd name="connsiteX8" fmla="*/ 447040 w 6746240"/>
              <a:gd name="connsiteY8" fmla="*/ 1219200 h 2306320"/>
              <a:gd name="connsiteX9" fmla="*/ 538480 w 6746240"/>
              <a:gd name="connsiteY9" fmla="*/ 1198880 h 2306320"/>
              <a:gd name="connsiteX10" fmla="*/ 690880 w 6746240"/>
              <a:gd name="connsiteY10" fmla="*/ 1209040 h 2306320"/>
              <a:gd name="connsiteX11" fmla="*/ 701040 w 6746240"/>
              <a:gd name="connsiteY11" fmla="*/ 1239520 h 2306320"/>
              <a:gd name="connsiteX12" fmla="*/ 731520 w 6746240"/>
              <a:gd name="connsiteY12" fmla="*/ 1259840 h 2306320"/>
              <a:gd name="connsiteX13" fmla="*/ 853440 w 6746240"/>
              <a:gd name="connsiteY13" fmla="*/ 1280160 h 2306320"/>
              <a:gd name="connsiteX14" fmla="*/ 883920 w 6746240"/>
              <a:gd name="connsiteY14" fmla="*/ 1320800 h 2306320"/>
              <a:gd name="connsiteX15" fmla="*/ 894080 w 6746240"/>
              <a:gd name="connsiteY15" fmla="*/ 1351280 h 2306320"/>
              <a:gd name="connsiteX16" fmla="*/ 924560 w 6746240"/>
              <a:gd name="connsiteY16" fmla="*/ 1361440 h 2306320"/>
              <a:gd name="connsiteX17" fmla="*/ 1066800 w 6746240"/>
              <a:gd name="connsiteY17" fmla="*/ 1402080 h 2306320"/>
              <a:gd name="connsiteX18" fmla="*/ 1127760 w 6746240"/>
              <a:gd name="connsiteY18" fmla="*/ 1432560 h 2306320"/>
              <a:gd name="connsiteX19" fmla="*/ 1188720 w 6746240"/>
              <a:gd name="connsiteY19" fmla="*/ 1493520 h 2306320"/>
              <a:gd name="connsiteX20" fmla="*/ 1534160 w 6746240"/>
              <a:gd name="connsiteY20" fmla="*/ 1503680 h 2306320"/>
              <a:gd name="connsiteX21" fmla="*/ 1717040 w 6746240"/>
              <a:gd name="connsiteY21" fmla="*/ 1534160 h 2306320"/>
              <a:gd name="connsiteX22" fmla="*/ 1767840 w 6746240"/>
              <a:gd name="connsiteY22" fmla="*/ 1544320 h 2306320"/>
              <a:gd name="connsiteX23" fmla="*/ 1828800 w 6746240"/>
              <a:gd name="connsiteY23" fmla="*/ 1564640 h 2306320"/>
              <a:gd name="connsiteX24" fmla="*/ 1930400 w 6746240"/>
              <a:gd name="connsiteY24" fmla="*/ 1544320 h 2306320"/>
              <a:gd name="connsiteX25" fmla="*/ 1981200 w 6746240"/>
              <a:gd name="connsiteY25" fmla="*/ 1524000 h 2306320"/>
              <a:gd name="connsiteX26" fmla="*/ 2082800 w 6746240"/>
              <a:gd name="connsiteY26" fmla="*/ 1483360 h 2306320"/>
              <a:gd name="connsiteX27" fmla="*/ 2143760 w 6746240"/>
              <a:gd name="connsiteY27" fmla="*/ 1463040 h 2306320"/>
              <a:gd name="connsiteX28" fmla="*/ 2468880 w 6746240"/>
              <a:gd name="connsiteY28" fmla="*/ 1452880 h 2306320"/>
              <a:gd name="connsiteX29" fmla="*/ 2600960 w 6746240"/>
              <a:gd name="connsiteY29" fmla="*/ 1402080 h 2306320"/>
              <a:gd name="connsiteX30" fmla="*/ 2661920 w 6746240"/>
              <a:gd name="connsiteY30" fmla="*/ 1371600 h 2306320"/>
              <a:gd name="connsiteX31" fmla="*/ 2692400 w 6746240"/>
              <a:gd name="connsiteY31" fmla="*/ 1351280 h 2306320"/>
              <a:gd name="connsiteX32" fmla="*/ 2733040 w 6746240"/>
              <a:gd name="connsiteY32" fmla="*/ 1341120 h 2306320"/>
              <a:gd name="connsiteX33" fmla="*/ 2824480 w 6746240"/>
              <a:gd name="connsiteY33" fmla="*/ 1300480 h 2306320"/>
              <a:gd name="connsiteX34" fmla="*/ 2865120 w 6746240"/>
              <a:gd name="connsiteY34" fmla="*/ 1229360 h 2306320"/>
              <a:gd name="connsiteX35" fmla="*/ 2885440 w 6746240"/>
              <a:gd name="connsiteY35" fmla="*/ 1188720 h 2306320"/>
              <a:gd name="connsiteX36" fmla="*/ 2915920 w 6746240"/>
              <a:gd name="connsiteY36" fmla="*/ 1158240 h 2306320"/>
              <a:gd name="connsiteX37" fmla="*/ 3007360 w 6746240"/>
              <a:gd name="connsiteY37" fmla="*/ 1107440 h 2306320"/>
              <a:gd name="connsiteX38" fmla="*/ 3068320 w 6746240"/>
              <a:gd name="connsiteY38" fmla="*/ 1036320 h 2306320"/>
              <a:gd name="connsiteX39" fmla="*/ 3108960 w 6746240"/>
              <a:gd name="connsiteY39" fmla="*/ 995680 h 2306320"/>
              <a:gd name="connsiteX40" fmla="*/ 3139440 w 6746240"/>
              <a:gd name="connsiteY40" fmla="*/ 1005840 h 2306320"/>
              <a:gd name="connsiteX41" fmla="*/ 3159760 w 6746240"/>
              <a:gd name="connsiteY41" fmla="*/ 975360 h 2306320"/>
              <a:gd name="connsiteX42" fmla="*/ 3180080 w 6746240"/>
              <a:gd name="connsiteY42" fmla="*/ 904240 h 2306320"/>
              <a:gd name="connsiteX43" fmla="*/ 3200400 w 6746240"/>
              <a:gd name="connsiteY43" fmla="*/ 843280 h 2306320"/>
              <a:gd name="connsiteX44" fmla="*/ 3210560 w 6746240"/>
              <a:gd name="connsiteY44" fmla="*/ 802640 h 2306320"/>
              <a:gd name="connsiteX45" fmla="*/ 3241040 w 6746240"/>
              <a:gd name="connsiteY45" fmla="*/ 792480 h 2306320"/>
              <a:gd name="connsiteX46" fmla="*/ 3271520 w 6746240"/>
              <a:gd name="connsiteY46" fmla="*/ 772160 h 2306320"/>
              <a:gd name="connsiteX47" fmla="*/ 3383280 w 6746240"/>
              <a:gd name="connsiteY47" fmla="*/ 751840 h 2306320"/>
              <a:gd name="connsiteX48" fmla="*/ 3484880 w 6746240"/>
              <a:gd name="connsiteY48" fmla="*/ 680720 h 2306320"/>
              <a:gd name="connsiteX49" fmla="*/ 3515360 w 6746240"/>
              <a:gd name="connsiteY49" fmla="*/ 670560 h 2306320"/>
              <a:gd name="connsiteX50" fmla="*/ 3576320 w 6746240"/>
              <a:gd name="connsiteY50" fmla="*/ 629920 h 2306320"/>
              <a:gd name="connsiteX51" fmla="*/ 3586480 w 6746240"/>
              <a:gd name="connsiteY51" fmla="*/ 599440 h 2306320"/>
              <a:gd name="connsiteX52" fmla="*/ 3596640 w 6746240"/>
              <a:gd name="connsiteY52" fmla="*/ 558800 h 2306320"/>
              <a:gd name="connsiteX53" fmla="*/ 3627120 w 6746240"/>
              <a:gd name="connsiteY53" fmla="*/ 528320 h 2306320"/>
              <a:gd name="connsiteX54" fmla="*/ 3667760 w 6746240"/>
              <a:gd name="connsiteY54" fmla="*/ 467360 h 2306320"/>
              <a:gd name="connsiteX55" fmla="*/ 3708400 w 6746240"/>
              <a:gd name="connsiteY55" fmla="*/ 406400 h 2306320"/>
              <a:gd name="connsiteX56" fmla="*/ 3728720 w 6746240"/>
              <a:gd name="connsiteY56" fmla="*/ 375920 h 2306320"/>
              <a:gd name="connsiteX57" fmla="*/ 3759200 w 6746240"/>
              <a:gd name="connsiteY57" fmla="*/ 355600 h 2306320"/>
              <a:gd name="connsiteX58" fmla="*/ 3840480 w 6746240"/>
              <a:gd name="connsiteY58" fmla="*/ 274320 h 2306320"/>
              <a:gd name="connsiteX59" fmla="*/ 3870960 w 6746240"/>
              <a:gd name="connsiteY59" fmla="*/ 254000 h 2306320"/>
              <a:gd name="connsiteX60" fmla="*/ 3911600 w 6746240"/>
              <a:gd name="connsiteY60" fmla="*/ 223520 h 2306320"/>
              <a:gd name="connsiteX61" fmla="*/ 4003040 w 6746240"/>
              <a:gd name="connsiteY61" fmla="*/ 182880 h 2306320"/>
              <a:gd name="connsiteX62" fmla="*/ 4033520 w 6746240"/>
              <a:gd name="connsiteY62" fmla="*/ 152400 h 2306320"/>
              <a:gd name="connsiteX63" fmla="*/ 4114800 w 6746240"/>
              <a:gd name="connsiteY63" fmla="*/ 121920 h 2306320"/>
              <a:gd name="connsiteX64" fmla="*/ 4145280 w 6746240"/>
              <a:gd name="connsiteY64" fmla="*/ 142240 h 2306320"/>
              <a:gd name="connsiteX65" fmla="*/ 4185920 w 6746240"/>
              <a:gd name="connsiteY65" fmla="*/ 132080 h 2306320"/>
              <a:gd name="connsiteX66" fmla="*/ 4307840 w 6746240"/>
              <a:gd name="connsiteY66" fmla="*/ 121920 h 2306320"/>
              <a:gd name="connsiteX67" fmla="*/ 4378960 w 6746240"/>
              <a:gd name="connsiteY67" fmla="*/ 101600 h 2306320"/>
              <a:gd name="connsiteX68" fmla="*/ 4409440 w 6746240"/>
              <a:gd name="connsiteY68" fmla="*/ 91440 h 2306320"/>
              <a:gd name="connsiteX69" fmla="*/ 4541520 w 6746240"/>
              <a:gd name="connsiteY69" fmla="*/ 81280 h 2306320"/>
              <a:gd name="connsiteX70" fmla="*/ 4582160 w 6746240"/>
              <a:gd name="connsiteY70" fmla="*/ 71120 h 2306320"/>
              <a:gd name="connsiteX71" fmla="*/ 4592320 w 6746240"/>
              <a:gd name="connsiteY71" fmla="*/ 30480 h 2306320"/>
              <a:gd name="connsiteX72" fmla="*/ 4622800 w 6746240"/>
              <a:gd name="connsiteY72" fmla="*/ 0 h 2306320"/>
              <a:gd name="connsiteX73" fmla="*/ 4724400 w 6746240"/>
              <a:gd name="connsiteY73" fmla="*/ 30480 h 2306320"/>
              <a:gd name="connsiteX74" fmla="*/ 4744720 w 6746240"/>
              <a:gd name="connsiteY74" fmla="*/ 60960 h 2306320"/>
              <a:gd name="connsiteX75" fmla="*/ 4826000 w 6746240"/>
              <a:gd name="connsiteY75" fmla="*/ 81280 h 2306320"/>
              <a:gd name="connsiteX76" fmla="*/ 4968240 w 6746240"/>
              <a:gd name="connsiteY76" fmla="*/ 162560 h 2306320"/>
              <a:gd name="connsiteX77" fmla="*/ 5130800 w 6746240"/>
              <a:gd name="connsiteY77" fmla="*/ 254000 h 2306320"/>
              <a:gd name="connsiteX78" fmla="*/ 5242560 w 6746240"/>
              <a:gd name="connsiteY78" fmla="*/ 335280 h 2306320"/>
              <a:gd name="connsiteX79" fmla="*/ 5273040 w 6746240"/>
              <a:gd name="connsiteY79" fmla="*/ 365760 h 2306320"/>
              <a:gd name="connsiteX80" fmla="*/ 5323840 w 6746240"/>
              <a:gd name="connsiteY80" fmla="*/ 375920 h 2306320"/>
              <a:gd name="connsiteX81" fmla="*/ 5527040 w 6746240"/>
              <a:gd name="connsiteY81" fmla="*/ 396240 h 2306320"/>
              <a:gd name="connsiteX82" fmla="*/ 5547360 w 6746240"/>
              <a:gd name="connsiteY82" fmla="*/ 589280 h 2306320"/>
              <a:gd name="connsiteX83" fmla="*/ 5557520 w 6746240"/>
              <a:gd name="connsiteY83" fmla="*/ 629920 h 2306320"/>
              <a:gd name="connsiteX84" fmla="*/ 5567680 w 6746240"/>
              <a:gd name="connsiteY84" fmla="*/ 680720 h 2306320"/>
              <a:gd name="connsiteX85" fmla="*/ 5577840 w 6746240"/>
              <a:gd name="connsiteY85" fmla="*/ 741680 h 2306320"/>
              <a:gd name="connsiteX86" fmla="*/ 5588000 w 6746240"/>
              <a:gd name="connsiteY86" fmla="*/ 812800 h 2306320"/>
              <a:gd name="connsiteX87" fmla="*/ 5598160 w 6746240"/>
              <a:gd name="connsiteY87" fmla="*/ 853440 h 2306320"/>
              <a:gd name="connsiteX88" fmla="*/ 5608320 w 6746240"/>
              <a:gd name="connsiteY88" fmla="*/ 904240 h 2306320"/>
              <a:gd name="connsiteX89" fmla="*/ 5618480 w 6746240"/>
              <a:gd name="connsiteY89" fmla="*/ 944880 h 2306320"/>
              <a:gd name="connsiteX90" fmla="*/ 5659120 w 6746240"/>
              <a:gd name="connsiteY90" fmla="*/ 955040 h 2306320"/>
              <a:gd name="connsiteX91" fmla="*/ 5689600 w 6746240"/>
              <a:gd name="connsiteY91" fmla="*/ 1005840 h 2306320"/>
              <a:gd name="connsiteX92" fmla="*/ 5699760 w 6746240"/>
              <a:gd name="connsiteY92" fmla="*/ 1036320 h 2306320"/>
              <a:gd name="connsiteX93" fmla="*/ 5750560 w 6746240"/>
              <a:gd name="connsiteY93" fmla="*/ 1127760 h 2306320"/>
              <a:gd name="connsiteX94" fmla="*/ 5770880 w 6746240"/>
              <a:gd name="connsiteY94" fmla="*/ 1188720 h 2306320"/>
              <a:gd name="connsiteX95" fmla="*/ 5781040 w 6746240"/>
              <a:gd name="connsiteY95" fmla="*/ 1229360 h 2306320"/>
              <a:gd name="connsiteX96" fmla="*/ 5821680 w 6746240"/>
              <a:gd name="connsiteY96" fmla="*/ 1239520 h 2306320"/>
              <a:gd name="connsiteX97" fmla="*/ 5872480 w 6746240"/>
              <a:gd name="connsiteY97" fmla="*/ 1259840 h 2306320"/>
              <a:gd name="connsiteX98" fmla="*/ 5974080 w 6746240"/>
              <a:gd name="connsiteY98" fmla="*/ 1330960 h 2306320"/>
              <a:gd name="connsiteX99" fmla="*/ 6004560 w 6746240"/>
              <a:gd name="connsiteY99" fmla="*/ 1371600 h 2306320"/>
              <a:gd name="connsiteX100" fmla="*/ 6065520 w 6746240"/>
              <a:gd name="connsiteY100" fmla="*/ 1442720 h 2306320"/>
              <a:gd name="connsiteX101" fmla="*/ 6085840 w 6746240"/>
              <a:gd name="connsiteY101" fmla="*/ 1483360 h 2306320"/>
              <a:gd name="connsiteX102" fmla="*/ 6126480 w 6746240"/>
              <a:gd name="connsiteY102" fmla="*/ 1544320 h 2306320"/>
              <a:gd name="connsiteX103" fmla="*/ 6177280 w 6746240"/>
              <a:gd name="connsiteY103" fmla="*/ 1564640 h 2306320"/>
              <a:gd name="connsiteX104" fmla="*/ 6268720 w 6746240"/>
              <a:gd name="connsiteY104" fmla="*/ 1666240 h 2306320"/>
              <a:gd name="connsiteX105" fmla="*/ 6278880 w 6746240"/>
              <a:gd name="connsiteY105" fmla="*/ 1717040 h 2306320"/>
              <a:gd name="connsiteX106" fmla="*/ 6319520 w 6746240"/>
              <a:gd name="connsiteY106" fmla="*/ 1737360 h 2306320"/>
              <a:gd name="connsiteX107" fmla="*/ 6350000 w 6746240"/>
              <a:gd name="connsiteY107" fmla="*/ 1757680 h 2306320"/>
              <a:gd name="connsiteX108" fmla="*/ 6370320 w 6746240"/>
              <a:gd name="connsiteY108" fmla="*/ 1798320 h 2306320"/>
              <a:gd name="connsiteX109" fmla="*/ 6390640 w 6746240"/>
              <a:gd name="connsiteY109" fmla="*/ 1859280 h 2306320"/>
              <a:gd name="connsiteX110" fmla="*/ 6421120 w 6746240"/>
              <a:gd name="connsiteY110" fmla="*/ 1971040 h 2306320"/>
              <a:gd name="connsiteX111" fmla="*/ 6431280 w 6746240"/>
              <a:gd name="connsiteY111" fmla="*/ 2001520 h 2306320"/>
              <a:gd name="connsiteX112" fmla="*/ 6461760 w 6746240"/>
              <a:gd name="connsiteY112" fmla="*/ 2011680 h 2306320"/>
              <a:gd name="connsiteX113" fmla="*/ 6471920 w 6746240"/>
              <a:gd name="connsiteY113" fmla="*/ 2042160 h 2306320"/>
              <a:gd name="connsiteX114" fmla="*/ 6563360 w 6746240"/>
              <a:gd name="connsiteY114" fmla="*/ 2082800 h 2306320"/>
              <a:gd name="connsiteX115" fmla="*/ 6614160 w 6746240"/>
              <a:gd name="connsiteY115" fmla="*/ 2113280 h 2306320"/>
              <a:gd name="connsiteX116" fmla="*/ 6644640 w 6746240"/>
              <a:gd name="connsiteY116" fmla="*/ 2164080 h 2306320"/>
              <a:gd name="connsiteX117" fmla="*/ 6675120 w 6746240"/>
              <a:gd name="connsiteY117" fmla="*/ 2194560 h 2306320"/>
              <a:gd name="connsiteX118" fmla="*/ 6695440 w 6746240"/>
              <a:gd name="connsiteY118" fmla="*/ 2235200 h 2306320"/>
              <a:gd name="connsiteX119" fmla="*/ 6746240 w 6746240"/>
              <a:gd name="connsiteY119" fmla="*/ 2306320 h 230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746240" h="2306320">
                <a:moveTo>
                  <a:pt x="0" y="1280160"/>
                </a:moveTo>
                <a:cubicBezTo>
                  <a:pt x="30529" y="1275799"/>
                  <a:pt x="89236" y="1268754"/>
                  <a:pt x="121920" y="1259840"/>
                </a:cubicBezTo>
                <a:cubicBezTo>
                  <a:pt x="142584" y="1254204"/>
                  <a:pt x="162560" y="1246293"/>
                  <a:pt x="182880" y="1239520"/>
                </a:cubicBezTo>
                <a:lnTo>
                  <a:pt x="274320" y="1209040"/>
                </a:lnTo>
                <a:lnTo>
                  <a:pt x="304800" y="1198880"/>
                </a:lnTo>
                <a:cubicBezTo>
                  <a:pt x="314960" y="1195493"/>
                  <a:pt x="324890" y="1191317"/>
                  <a:pt x="335280" y="1188720"/>
                </a:cubicBezTo>
                <a:lnTo>
                  <a:pt x="375920" y="1178560"/>
                </a:lnTo>
                <a:cubicBezTo>
                  <a:pt x="392853" y="1181947"/>
                  <a:pt x="411727" y="1180152"/>
                  <a:pt x="426720" y="1188720"/>
                </a:cubicBezTo>
                <a:cubicBezTo>
                  <a:pt x="437322" y="1194778"/>
                  <a:pt x="435194" y="1216238"/>
                  <a:pt x="447040" y="1219200"/>
                </a:cubicBezTo>
                <a:cubicBezTo>
                  <a:pt x="467475" y="1224309"/>
                  <a:pt x="515016" y="1206701"/>
                  <a:pt x="538480" y="1198880"/>
                </a:cubicBezTo>
                <a:cubicBezTo>
                  <a:pt x="589280" y="1202267"/>
                  <a:pt x="641487" y="1196692"/>
                  <a:pt x="690880" y="1209040"/>
                </a:cubicBezTo>
                <a:cubicBezTo>
                  <a:pt x="701270" y="1211637"/>
                  <a:pt x="694350" y="1231157"/>
                  <a:pt x="701040" y="1239520"/>
                </a:cubicBezTo>
                <a:cubicBezTo>
                  <a:pt x="708668" y="1249055"/>
                  <a:pt x="720598" y="1254379"/>
                  <a:pt x="731520" y="1259840"/>
                </a:cubicBezTo>
                <a:cubicBezTo>
                  <a:pt x="765562" y="1276861"/>
                  <a:pt x="824467" y="1276941"/>
                  <a:pt x="853440" y="1280160"/>
                </a:cubicBezTo>
                <a:cubicBezTo>
                  <a:pt x="863600" y="1293707"/>
                  <a:pt x="875519" y="1306098"/>
                  <a:pt x="883920" y="1320800"/>
                </a:cubicBezTo>
                <a:cubicBezTo>
                  <a:pt x="889233" y="1330099"/>
                  <a:pt x="886507" y="1343707"/>
                  <a:pt x="894080" y="1351280"/>
                </a:cubicBezTo>
                <a:cubicBezTo>
                  <a:pt x="901653" y="1358853"/>
                  <a:pt x="914400" y="1358053"/>
                  <a:pt x="924560" y="1361440"/>
                </a:cubicBezTo>
                <a:cubicBezTo>
                  <a:pt x="949263" y="1435548"/>
                  <a:pt x="921655" y="1383937"/>
                  <a:pt x="1066800" y="1402080"/>
                </a:cubicBezTo>
                <a:cubicBezTo>
                  <a:pt x="1085688" y="1404441"/>
                  <a:pt x="1114794" y="1419594"/>
                  <a:pt x="1127760" y="1432560"/>
                </a:cubicBezTo>
                <a:cubicBezTo>
                  <a:pt x="1139894" y="1444694"/>
                  <a:pt x="1162663" y="1491407"/>
                  <a:pt x="1188720" y="1493520"/>
                </a:cubicBezTo>
                <a:cubicBezTo>
                  <a:pt x="1303540" y="1502830"/>
                  <a:pt x="1419013" y="1500293"/>
                  <a:pt x="1534160" y="1503680"/>
                </a:cubicBezTo>
                <a:cubicBezTo>
                  <a:pt x="1633808" y="1536896"/>
                  <a:pt x="1573775" y="1522221"/>
                  <a:pt x="1717040" y="1534160"/>
                </a:cubicBezTo>
                <a:cubicBezTo>
                  <a:pt x="1733973" y="1537547"/>
                  <a:pt x="1751180" y="1539776"/>
                  <a:pt x="1767840" y="1544320"/>
                </a:cubicBezTo>
                <a:cubicBezTo>
                  <a:pt x="1788504" y="1549956"/>
                  <a:pt x="1828800" y="1564640"/>
                  <a:pt x="1828800" y="1564640"/>
                </a:cubicBezTo>
                <a:cubicBezTo>
                  <a:pt x="1858814" y="1559638"/>
                  <a:pt x="1900087" y="1554424"/>
                  <a:pt x="1930400" y="1544320"/>
                </a:cubicBezTo>
                <a:cubicBezTo>
                  <a:pt x="1947702" y="1538553"/>
                  <a:pt x="1965257" y="1532857"/>
                  <a:pt x="1981200" y="1524000"/>
                </a:cubicBezTo>
                <a:cubicBezTo>
                  <a:pt x="2092080" y="1462400"/>
                  <a:pt x="1939736" y="1519126"/>
                  <a:pt x="2082800" y="1483360"/>
                </a:cubicBezTo>
                <a:cubicBezTo>
                  <a:pt x="2103580" y="1478165"/>
                  <a:pt x="2122351" y="1463709"/>
                  <a:pt x="2143760" y="1463040"/>
                </a:cubicBezTo>
                <a:lnTo>
                  <a:pt x="2468880" y="1452880"/>
                </a:lnTo>
                <a:cubicBezTo>
                  <a:pt x="2549765" y="1398956"/>
                  <a:pt x="2505664" y="1415694"/>
                  <a:pt x="2600960" y="1402080"/>
                </a:cubicBezTo>
                <a:cubicBezTo>
                  <a:pt x="2688311" y="1343846"/>
                  <a:pt x="2577792" y="1413664"/>
                  <a:pt x="2661920" y="1371600"/>
                </a:cubicBezTo>
                <a:cubicBezTo>
                  <a:pt x="2672842" y="1366139"/>
                  <a:pt x="2681177" y="1356090"/>
                  <a:pt x="2692400" y="1351280"/>
                </a:cubicBezTo>
                <a:cubicBezTo>
                  <a:pt x="2705235" y="1345779"/>
                  <a:pt x="2719665" y="1345132"/>
                  <a:pt x="2733040" y="1341120"/>
                </a:cubicBezTo>
                <a:cubicBezTo>
                  <a:pt x="2798989" y="1321335"/>
                  <a:pt x="2779938" y="1330175"/>
                  <a:pt x="2824480" y="1300480"/>
                </a:cubicBezTo>
                <a:cubicBezTo>
                  <a:pt x="2885885" y="1177670"/>
                  <a:pt x="2807677" y="1329885"/>
                  <a:pt x="2865120" y="1229360"/>
                </a:cubicBezTo>
                <a:cubicBezTo>
                  <a:pt x="2872634" y="1216210"/>
                  <a:pt x="2876637" y="1201045"/>
                  <a:pt x="2885440" y="1188720"/>
                </a:cubicBezTo>
                <a:cubicBezTo>
                  <a:pt x="2893791" y="1177028"/>
                  <a:pt x="2904578" y="1167061"/>
                  <a:pt x="2915920" y="1158240"/>
                </a:cubicBezTo>
                <a:cubicBezTo>
                  <a:pt x="2968323" y="1117482"/>
                  <a:pt x="2961372" y="1122769"/>
                  <a:pt x="3007360" y="1107440"/>
                </a:cubicBezTo>
                <a:cubicBezTo>
                  <a:pt x="3094051" y="1020749"/>
                  <a:pt x="2977084" y="1140589"/>
                  <a:pt x="3068320" y="1036320"/>
                </a:cubicBezTo>
                <a:cubicBezTo>
                  <a:pt x="3080936" y="1021902"/>
                  <a:pt x="3095413" y="1009227"/>
                  <a:pt x="3108960" y="995680"/>
                </a:cubicBezTo>
                <a:cubicBezTo>
                  <a:pt x="3119120" y="999067"/>
                  <a:pt x="3129496" y="1009817"/>
                  <a:pt x="3139440" y="1005840"/>
                </a:cubicBezTo>
                <a:cubicBezTo>
                  <a:pt x="3150777" y="1001305"/>
                  <a:pt x="3154299" y="986282"/>
                  <a:pt x="3159760" y="975360"/>
                </a:cubicBezTo>
                <a:cubicBezTo>
                  <a:pt x="3168296" y="958288"/>
                  <a:pt x="3175197" y="920516"/>
                  <a:pt x="3180080" y="904240"/>
                </a:cubicBezTo>
                <a:cubicBezTo>
                  <a:pt x="3186235" y="883724"/>
                  <a:pt x="3195205" y="864060"/>
                  <a:pt x="3200400" y="843280"/>
                </a:cubicBezTo>
                <a:cubicBezTo>
                  <a:pt x="3203787" y="829733"/>
                  <a:pt x="3201837" y="813544"/>
                  <a:pt x="3210560" y="802640"/>
                </a:cubicBezTo>
                <a:cubicBezTo>
                  <a:pt x="3217250" y="794277"/>
                  <a:pt x="3231461" y="797269"/>
                  <a:pt x="3241040" y="792480"/>
                </a:cubicBezTo>
                <a:cubicBezTo>
                  <a:pt x="3251962" y="787019"/>
                  <a:pt x="3260598" y="777621"/>
                  <a:pt x="3271520" y="772160"/>
                </a:cubicBezTo>
                <a:cubicBezTo>
                  <a:pt x="3302844" y="756498"/>
                  <a:pt x="3355262" y="755342"/>
                  <a:pt x="3383280" y="751840"/>
                </a:cubicBezTo>
                <a:cubicBezTo>
                  <a:pt x="3401827" y="737929"/>
                  <a:pt x="3469870" y="685723"/>
                  <a:pt x="3484880" y="680720"/>
                </a:cubicBezTo>
                <a:cubicBezTo>
                  <a:pt x="3495040" y="677333"/>
                  <a:pt x="3505998" y="675761"/>
                  <a:pt x="3515360" y="670560"/>
                </a:cubicBezTo>
                <a:cubicBezTo>
                  <a:pt x="3536708" y="658700"/>
                  <a:pt x="3576320" y="629920"/>
                  <a:pt x="3576320" y="629920"/>
                </a:cubicBezTo>
                <a:cubicBezTo>
                  <a:pt x="3579707" y="619760"/>
                  <a:pt x="3583538" y="609738"/>
                  <a:pt x="3586480" y="599440"/>
                </a:cubicBezTo>
                <a:cubicBezTo>
                  <a:pt x="3590316" y="586014"/>
                  <a:pt x="3589712" y="570924"/>
                  <a:pt x="3596640" y="558800"/>
                </a:cubicBezTo>
                <a:cubicBezTo>
                  <a:pt x="3603769" y="546325"/>
                  <a:pt x="3618299" y="539662"/>
                  <a:pt x="3627120" y="528320"/>
                </a:cubicBezTo>
                <a:cubicBezTo>
                  <a:pt x="3642113" y="509043"/>
                  <a:pt x="3654213" y="487680"/>
                  <a:pt x="3667760" y="467360"/>
                </a:cubicBezTo>
                <a:lnTo>
                  <a:pt x="3708400" y="406400"/>
                </a:lnTo>
                <a:cubicBezTo>
                  <a:pt x="3715173" y="396240"/>
                  <a:pt x="3718560" y="382693"/>
                  <a:pt x="3728720" y="375920"/>
                </a:cubicBezTo>
                <a:cubicBezTo>
                  <a:pt x="3738880" y="369147"/>
                  <a:pt x="3750165" y="363814"/>
                  <a:pt x="3759200" y="355600"/>
                </a:cubicBezTo>
                <a:cubicBezTo>
                  <a:pt x="3787551" y="329826"/>
                  <a:pt x="3808599" y="295574"/>
                  <a:pt x="3840480" y="274320"/>
                </a:cubicBezTo>
                <a:cubicBezTo>
                  <a:pt x="3850640" y="267547"/>
                  <a:pt x="3861024" y="261097"/>
                  <a:pt x="3870960" y="254000"/>
                </a:cubicBezTo>
                <a:cubicBezTo>
                  <a:pt x="3884739" y="244158"/>
                  <a:pt x="3897241" y="232495"/>
                  <a:pt x="3911600" y="223520"/>
                </a:cubicBezTo>
                <a:cubicBezTo>
                  <a:pt x="3936912" y="207700"/>
                  <a:pt x="3976277" y="193585"/>
                  <a:pt x="4003040" y="182880"/>
                </a:cubicBezTo>
                <a:cubicBezTo>
                  <a:pt x="4013200" y="172720"/>
                  <a:pt x="4021336" y="160015"/>
                  <a:pt x="4033520" y="152400"/>
                </a:cubicBezTo>
                <a:cubicBezTo>
                  <a:pt x="4047404" y="143722"/>
                  <a:pt x="4094535" y="128675"/>
                  <a:pt x="4114800" y="121920"/>
                </a:cubicBezTo>
                <a:cubicBezTo>
                  <a:pt x="4124960" y="128693"/>
                  <a:pt x="4133192" y="140513"/>
                  <a:pt x="4145280" y="142240"/>
                </a:cubicBezTo>
                <a:cubicBezTo>
                  <a:pt x="4159103" y="144215"/>
                  <a:pt x="4172064" y="133812"/>
                  <a:pt x="4185920" y="132080"/>
                </a:cubicBezTo>
                <a:cubicBezTo>
                  <a:pt x="4226386" y="127022"/>
                  <a:pt x="4267200" y="125307"/>
                  <a:pt x="4307840" y="121920"/>
                </a:cubicBezTo>
                <a:cubicBezTo>
                  <a:pt x="4380921" y="97560"/>
                  <a:pt x="4289658" y="127115"/>
                  <a:pt x="4378960" y="101600"/>
                </a:cubicBezTo>
                <a:cubicBezTo>
                  <a:pt x="4389258" y="98658"/>
                  <a:pt x="4398813" y="92768"/>
                  <a:pt x="4409440" y="91440"/>
                </a:cubicBezTo>
                <a:cubicBezTo>
                  <a:pt x="4453256" y="85963"/>
                  <a:pt x="4497493" y="84667"/>
                  <a:pt x="4541520" y="81280"/>
                </a:cubicBezTo>
                <a:cubicBezTo>
                  <a:pt x="4555067" y="77893"/>
                  <a:pt x="4572286" y="80994"/>
                  <a:pt x="4582160" y="71120"/>
                </a:cubicBezTo>
                <a:cubicBezTo>
                  <a:pt x="4592034" y="61246"/>
                  <a:pt x="4585392" y="42604"/>
                  <a:pt x="4592320" y="30480"/>
                </a:cubicBezTo>
                <a:cubicBezTo>
                  <a:pt x="4599449" y="18005"/>
                  <a:pt x="4612640" y="10160"/>
                  <a:pt x="4622800" y="0"/>
                </a:cubicBezTo>
                <a:cubicBezTo>
                  <a:pt x="4667565" y="6395"/>
                  <a:pt x="4693597" y="-323"/>
                  <a:pt x="4724400" y="30480"/>
                </a:cubicBezTo>
                <a:cubicBezTo>
                  <a:pt x="4733034" y="39114"/>
                  <a:pt x="4733798" y="55499"/>
                  <a:pt x="4744720" y="60960"/>
                </a:cubicBezTo>
                <a:cubicBezTo>
                  <a:pt x="4769699" y="73449"/>
                  <a:pt x="4826000" y="81280"/>
                  <a:pt x="4826000" y="81280"/>
                </a:cubicBezTo>
                <a:cubicBezTo>
                  <a:pt x="4914335" y="147531"/>
                  <a:pt x="4812579" y="75001"/>
                  <a:pt x="4968240" y="162560"/>
                </a:cubicBezTo>
                <a:cubicBezTo>
                  <a:pt x="5022427" y="193040"/>
                  <a:pt x="5079071" y="219514"/>
                  <a:pt x="5130800" y="254000"/>
                </a:cubicBezTo>
                <a:cubicBezTo>
                  <a:pt x="5181476" y="287784"/>
                  <a:pt x="5197843" y="296153"/>
                  <a:pt x="5242560" y="335280"/>
                </a:cubicBezTo>
                <a:cubicBezTo>
                  <a:pt x="5253373" y="344742"/>
                  <a:pt x="5260189" y="359334"/>
                  <a:pt x="5273040" y="365760"/>
                </a:cubicBezTo>
                <a:cubicBezTo>
                  <a:pt x="5288486" y="373483"/>
                  <a:pt x="5306694" y="373863"/>
                  <a:pt x="5323840" y="375920"/>
                </a:cubicBezTo>
                <a:cubicBezTo>
                  <a:pt x="5391426" y="384030"/>
                  <a:pt x="5459307" y="389467"/>
                  <a:pt x="5527040" y="396240"/>
                </a:cubicBezTo>
                <a:cubicBezTo>
                  <a:pt x="5556200" y="483719"/>
                  <a:pt x="5527251" y="388188"/>
                  <a:pt x="5547360" y="589280"/>
                </a:cubicBezTo>
                <a:cubicBezTo>
                  <a:pt x="5548749" y="603174"/>
                  <a:pt x="5554491" y="616289"/>
                  <a:pt x="5557520" y="629920"/>
                </a:cubicBezTo>
                <a:cubicBezTo>
                  <a:pt x="5561266" y="646777"/>
                  <a:pt x="5564591" y="663730"/>
                  <a:pt x="5567680" y="680720"/>
                </a:cubicBezTo>
                <a:cubicBezTo>
                  <a:pt x="5571365" y="700988"/>
                  <a:pt x="5574708" y="721319"/>
                  <a:pt x="5577840" y="741680"/>
                </a:cubicBezTo>
                <a:cubicBezTo>
                  <a:pt x="5581481" y="765349"/>
                  <a:pt x="5583716" y="789239"/>
                  <a:pt x="5588000" y="812800"/>
                </a:cubicBezTo>
                <a:cubicBezTo>
                  <a:pt x="5590498" y="826538"/>
                  <a:pt x="5595131" y="839809"/>
                  <a:pt x="5598160" y="853440"/>
                </a:cubicBezTo>
                <a:cubicBezTo>
                  <a:pt x="5601906" y="870297"/>
                  <a:pt x="5604574" y="887383"/>
                  <a:pt x="5608320" y="904240"/>
                </a:cubicBezTo>
                <a:cubicBezTo>
                  <a:pt x="5611349" y="917871"/>
                  <a:pt x="5608606" y="935006"/>
                  <a:pt x="5618480" y="944880"/>
                </a:cubicBezTo>
                <a:cubicBezTo>
                  <a:pt x="5628354" y="954754"/>
                  <a:pt x="5645573" y="951653"/>
                  <a:pt x="5659120" y="955040"/>
                </a:cubicBezTo>
                <a:cubicBezTo>
                  <a:pt x="5669280" y="971973"/>
                  <a:pt x="5680769" y="988177"/>
                  <a:pt x="5689600" y="1005840"/>
                </a:cubicBezTo>
                <a:cubicBezTo>
                  <a:pt x="5694389" y="1015419"/>
                  <a:pt x="5694971" y="1026741"/>
                  <a:pt x="5699760" y="1036320"/>
                </a:cubicBezTo>
                <a:cubicBezTo>
                  <a:pt x="5725539" y="1087877"/>
                  <a:pt x="5730991" y="1078837"/>
                  <a:pt x="5750560" y="1127760"/>
                </a:cubicBezTo>
                <a:cubicBezTo>
                  <a:pt x="5758515" y="1147647"/>
                  <a:pt x="5765685" y="1167940"/>
                  <a:pt x="5770880" y="1188720"/>
                </a:cubicBezTo>
                <a:cubicBezTo>
                  <a:pt x="5774267" y="1202267"/>
                  <a:pt x="5771166" y="1219486"/>
                  <a:pt x="5781040" y="1229360"/>
                </a:cubicBezTo>
                <a:cubicBezTo>
                  <a:pt x="5790914" y="1239234"/>
                  <a:pt x="5808433" y="1235104"/>
                  <a:pt x="5821680" y="1239520"/>
                </a:cubicBezTo>
                <a:cubicBezTo>
                  <a:pt x="5838982" y="1245287"/>
                  <a:pt x="5855877" y="1252293"/>
                  <a:pt x="5872480" y="1259840"/>
                </a:cubicBezTo>
                <a:cubicBezTo>
                  <a:pt x="5931462" y="1286650"/>
                  <a:pt x="5933493" y="1284575"/>
                  <a:pt x="5974080" y="1330960"/>
                </a:cubicBezTo>
                <a:cubicBezTo>
                  <a:pt x="5985231" y="1343704"/>
                  <a:pt x="5993540" y="1358743"/>
                  <a:pt x="6004560" y="1371600"/>
                </a:cubicBezTo>
                <a:cubicBezTo>
                  <a:pt x="6042925" y="1416359"/>
                  <a:pt x="6031238" y="1387869"/>
                  <a:pt x="6065520" y="1442720"/>
                </a:cubicBezTo>
                <a:cubicBezTo>
                  <a:pt x="6073547" y="1455563"/>
                  <a:pt x="6079874" y="1469439"/>
                  <a:pt x="6085840" y="1483360"/>
                </a:cubicBezTo>
                <a:cubicBezTo>
                  <a:pt x="6100056" y="1516530"/>
                  <a:pt x="6089082" y="1520946"/>
                  <a:pt x="6126480" y="1544320"/>
                </a:cubicBezTo>
                <a:cubicBezTo>
                  <a:pt x="6141946" y="1553986"/>
                  <a:pt x="6160347" y="1557867"/>
                  <a:pt x="6177280" y="1564640"/>
                </a:cubicBezTo>
                <a:cubicBezTo>
                  <a:pt x="6245566" y="1655689"/>
                  <a:pt x="6210061" y="1627134"/>
                  <a:pt x="6268720" y="1666240"/>
                </a:cubicBezTo>
                <a:cubicBezTo>
                  <a:pt x="6272107" y="1683173"/>
                  <a:pt x="6268843" y="1702988"/>
                  <a:pt x="6278880" y="1717040"/>
                </a:cubicBezTo>
                <a:cubicBezTo>
                  <a:pt x="6287683" y="1729365"/>
                  <a:pt x="6306370" y="1729846"/>
                  <a:pt x="6319520" y="1737360"/>
                </a:cubicBezTo>
                <a:cubicBezTo>
                  <a:pt x="6330122" y="1743418"/>
                  <a:pt x="6339840" y="1750907"/>
                  <a:pt x="6350000" y="1757680"/>
                </a:cubicBezTo>
                <a:cubicBezTo>
                  <a:pt x="6356773" y="1771227"/>
                  <a:pt x="6364695" y="1784258"/>
                  <a:pt x="6370320" y="1798320"/>
                </a:cubicBezTo>
                <a:cubicBezTo>
                  <a:pt x="6378275" y="1818207"/>
                  <a:pt x="6390640" y="1859280"/>
                  <a:pt x="6390640" y="1859280"/>
                </a:cubicBezTo>
                <a:cubicBezTo>
                  <a:pt x="6408923" y="2005546"/>
                  <a:pt x="6382699" y="1894198"/>
                  <a:pt x="6421120" y="1971040"/>
                </a:cubicBezTo>
                <a:cubicBezTo>
                  <a:pt x="6425909" y="1980619"/>
                  <a:pt x="6423707" y="1993947"/>
                  <a:pt x="6431280" y="2001520"/>
                </a:cubicBezTo>
                <a:cubicBezTo>
                  <a:pt x="6438853" y="2009093"/>
                  <a:pt x="6451600" y="2008293"/>
                  <a:pt x="6461760" y="2011680"/>
                </a:cubicBezTo>
                <a:cubicBezTo>
                  <a:pt x="6465147" y="2021840"/>
                  <a:pt x="6465230" y="2033797"/>
                  <a:pt x="6471920" y="2042160"/>
                </a:cubicBezTo>
                <a:cubicBezTo>
                  <a:pt x="6493841" y="2069561"/>
                  <a:pt x="6537091" y="2067039"/>
                  <a:pt x="6563360" y="2082800"/>
                </a:cubicBezTo>
                <a:lnTo>
                  <a:pt x="6614160" y="2113280"/>
                </a:lnTo>
                <a:cubicBezTo>
                  <a:pt x="6624320" y="2130213"/>
                  <a:pt x="6632792" y="2148282"/>
                  <a:pt x="6644640" y="2164080"/>
                </a:cubicBezTo>
                <a:cubicBezTo>
                  <a:pt x="6653261" y="2175575"/>
                  <a:pt x="6666769" y="2182868"/>
                  <a:pt x="6675120" y="2194560"/>
                </a:cubicBezTo>
                <a:cubicBezTo>
                  <a:pt x="6683923" y="2206885"/>
                  <a:pt x="6687648" y="2222213"/>
                  <a:pt x="6695440" y="2235200"/>
                </a:cubicBezTo>
                <a:cubicBezTo>
                  <a:pt x="6727913" y="2289321"/>
                  <a:pt x="6720934" y="2281014"/>
                  <a:pt x="6746240" y="23063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5" name="Title 1"/>
          <p:cNvSpPr>
            <a:spLocks noGrp="1"/>
          </p:cNvSpPr>
          <p:nvPr>
            <p:ph type="title"/>
          </p:nvPr>
        </p:nvSpPr>
        <p:spPr>
          <a:xfrm>
            <a:off x="304800" y="635000"/>
            <a:ext cx="8793162" cy="752475"/>
          </a:xfrm>
        </p:spPr>
        <p:txBody>
          <a:bodyPr/>
          <a:lstStyle/>
          <a:p>
            <a:r>
              <a:rPr lang="en-GB" altLang="en-US" b="1">
                <a:solidFill>
                  <a:srgbClr val="0000FF"/>
                </a:solidFill>
                <a:latin typeface="Arial" charset="0"/>
                <a:ea typeface="Arial" charset="0"/>
                <a:cs typeface="Arial" charset="0"/>
              </a:rPr>
              <a:t>Decision </a:t>
            </a:r>
            <a:r>
              <a:rPr lang="en-GB" altLang="en-US" b="1" dirty="0">
                <a:solidFill>
                  <a:srgbClr val="0000FF"/>
                </a:solidFill>
                <a:latin typeface="Arial" charset="0"/>
                <a:ea typeface="Arial" charset="0"/>
                <a:cs typeface="Arial" charset="0"/>
              </a:rPr>
              <a:t>boundary perspective…</a:t>
            </a:r>
          </a:p>
        </p:txBody>
      </p:sp>
    </p:spTree>
    <p:extLst>
      <p:ext uri="{BB962C8B-B14F-4D97-AF65-F5344CB8AC3E}">
        <p14:creationId xmlns:p14="http://schemas.microsoft.com/office/powerpoint/2010/main" val="18980507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4664075" y="50800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2835275" y="2971800"/>
            <a:ext cx="314325" cy="406400"/>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2676525" y="36941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3140075" y="3276600"/>
            <a:ext cx="314325" cy="40640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2992438" y="41402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3444875" y="35814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2468563" y="43449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1960563" y="34909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3713163" y="26368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Oval 13"/>
          <p:cNvSpPr/>
          <p:nvPr/>
        </p:nvSpPr>
        <p:spPr>
          <a:xfrm>
            <a:off x="1884363" y="47212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1798638" y="41211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4576763" y="24939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5070475" y="2809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Oval 17"/>
          <p:cNvSpPr/>
          <p:nvPr/>
        </p:nvSpPr>
        <p:spPr>
          <a:xfrm>
            <a:off x="4911725" y="3530600"/>
            <a:ext cx="315913" cy="407988"/>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Oval 18"/>
          <p:cNvSpPr/>
          <p:nvPr/>
        </p:nvSpPr>
        <p:spPr>
          <a:xfrm>
            <a:off x="5375275" y="3114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Oval 19"/>
          <p:cNvSpPr/>
          <p:nvPr/>
        </p:nvSpPr>
        <p:spPr>
          <a:xfrm>
            <a:off x="5227638" y="3978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Oval 20"/>
          <p:cNvSpPr/>
          <p:nvPr/>
        </p:nvSpPr>
        <p:spPr>
          <a:xfrm>
            <a:off x="5680075" y="34194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Oval 21"/>
          <p:cNvSpPr/>
          <p:nvPr/>
        </p:nvSpPr>
        <p:spPr>
          <a:xfrm>
            <a:off x="4703763" y="41814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Oval 22"/>
          <p:cNvSpPr/>
          <p:nvPr/>
        </p:nvSpPr>
        <p:spPr>
          <a:xfrm>
            <a:off x="4195763" y="33274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Oval 23"/>
          <p:cNvSpPr/>
          <p:nvPr/>
        </p:nvSpPr>
        <p:spPr>
          <a:xfrm>
            <a:off x="4084638" y="2819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3444875" y="4672013"/>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3870325" y="42656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Oval 26"/>
          <p:cNvSpPr/>
          <p:nvPr/>
        </p:nvSpPr>
        <p:spPr>
          <a:xfrm>
            <a:off x="4237038" y="4852988"/>
            <a:ext cx="314325" cy="406400"/>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Oval 27"/>
          <p:cNvSpPr/>
          <p:nvPr/>
        </p:nvSpPr>
        <p:spPr>
          <a:xfrm>
            <a:off x="4079875" y="24130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Oval 28"/>
          <p:cNvSpPr/>
          <p:nvPr/>
        </p:nvSpPr>
        <p:spPr>
          <a:xfrm>
            <a:off x="4779963" y="31051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Arrow Connector 32"/>
          <p:cNvCxnSpPr/>
          <p:nvPr/>
        </p:nvCxnSpPr>
        <p:spPr>
          <a:xfrm flipV="1">
            <a:off x="7488238" y="4548188"/>
            <a:ext cx="101600" cy="325437"/>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7366000" y="4872038"/>
            <a:ext cx="111125" cy="347662"/>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7678" name="TextBox 34"/>
          <p:cNvSpPr txBox="1">
            <a:spLocks noChangeArrowheads="1"/>
          </p:cNvSpPr>
          <p:nvPr/>
        </p:nvSpPr>
        <p:spPr bwMode="auto">
          <a:xfrm>
            <a:off x="381000" y="1570038"/>
            <a:ext cx="630872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Present a training instance / adjust the weights</a:t>
            </a:r>
          </a:p>
        </p:txBody>
      </p:sp>
      <p:sp>
        <p:nvSpPr>
          <p:cNvPr id="4" name="Freeform 3"/>
          <p:cNvSpPr/>
          <p:nvPr/>
        </p:nvSpPr>
        <p:spPr>
          <a:xfrm>
            <a:off x="974725" y="2900363"/>
            <a:ext cx="6756400" cy="2062162"/>
          </a:xfrm>
          <a:custGeom>
            <a:avLst/>
            <a:gdLst>
              <a:gd name="connsiteX0" fmla="*/ 0 w 6756400"/>
              <a:gd name="connsiteY0" fmla="*/ 1097280 h 2062480"/>
              <a:gd name="connsiteX1" fmla="*/ 71120 w 6756400"/>
              <a:gd name="connsiteY1" fmla="*/ 1087120 h 2062480"/>
              <a:gd name="connsiteX2" fmla="*/ 101600 w 6756400"/>
              <a:gd name="connsiteY2" fmla="*/ 1056640 h 2062480"/>
              <a:gd name="connsiteX3" fmla="*/ 132080 w 6756400"/>
              <a:gd name="connsiteY3" fmla="*/ 1046480 h 2062480"/>
              <a:gd name="connsiteX4" fmla="*/ 193040 w 6756400"/>
              <a:gd name="connsiteY4" fmla="*/ 1005840 h 2062480"/>
              <a:gd name="connsiteX5" fmla="*/ 487680 w 6756400"/>
              <a:gd name="connsiteY5" fmla="*/ 985520 h 2062480"/>
              <a:gd name="connsiteX6" fmla="*/ 934720 w 6756400"/>
              <a:gd name="connsiteY6" fmla="*/ 985520 h 2062480"/>
              <a:gd name="connsiteX7" fmla="*/ 985520 w 6756400"/>
              <a:gd name="connsiteY7" fmla="*/ 1026160 h 2062480"/>
              <a:gd name="connsiteX8" fmla="*/ 1016000 w 6756400"/>
              <a:gd name="connsiteY8" fmla="*/ 1046480 h 2062480"/>
              <a:gd name="connsiteX9" fmla="*/ 1107440 w 6756400"/>
              <a:gd name="connsiteY9" fmla="*/ 1137920 h 2062480"/>
              <a:gd name="connsiteX10" fmla="*/ 1188720 w 6756400"/>
              <a:gd name="connsiteY10" fmla="*/ 1148080 h 2062480"/>
              <a:gd name="connsiteX11" fmla="*/ 1280160 w 6756400"/>
              <a:gd name="connsiteY11" fmla="*/ 1219200 h 2062480"/>
              <a:gd name="connsiteX12" fmla="*/ 1290320 w 6756400"/>
              <a:gd name="connsiteY12" fmla="*/ 1249680 h 2062480"/>
              <a:gd name="connsiteX13" fmla="*/ 1412240 w 6756400"/>
              <a:gd name="connsiteY13" fmla="*/ 1280160 h 2062480"/>
              <a:gd name="connsiteX14" fmla="*/ 1483360 w 6756400"/>
              <a:gd name="connsiteY14" fmla="*/ 1270000 h 2062480"/>
              <a:gd name="connsiteX15" fmla="*/ 1503680 w 6756400"/>
              <a:gd name="connsiteY15" fmla="*/ 1239520 h 2062480"/>
              <a:gd name="connsiteX16" fmla="*/ 1564640 w 6756400"/>
              <a:gd name="connsiteY16" fmla="*/ 1188720 h 2062480"/>
              <a:gd name="connsiteX17" fmla="*/ 1574800 w 6756400"/>
              <a:gd name="connsiteY17" fmla="*/ 1117600 h 2062480"/>
              <a:gd name="connsiteX18" fmla="*/ 1595120 w 6756400"/>
              <a:gd name="connsiteY18" fmla="*/ 1046480 h 2062480"/>
              <a:gd name="connsiteX19" fmla="*/ 1615440 w 6756400"/>
              <a:gd name="connsiteY19" fmla="*/ 955040 h 2062480"/>
              <a:gd name="connsiteX20" fmla="*/ 1635760 w 6756400"/>
              <a:gd name="connsiteY20" fmla="*/ 924560 h 2062480"/>
              <a:gd name="connsiteX21" fmla="*/ 1666240 w 6756400"/>
              <a:gd name="connsiteY21" fmla="*/ 914400 h 2062480"/>
              <a:gd name="connsiteX22" fmla="*/ 1706880 w 6756400"/>
              <a:gd name="connsiteY22" fmla="*/ 853440 h 2062480"/>
              <a:gd name="connsiteX23" fmla="*/ 1727200 w 6756400"/>
              <a:gd name="connsiteY23" fmla="*/ 792480 h 2062480"/>
              <a:gd name="connsiteX24" fmla="*/ 1828800 w 6756400"/>
              <a:gd name="connsiteY24" fmla="*/ 741680 h 2062480"/>
              <a:gd name="connsiteX25" fmla="*/ 1859280 w 6756400"/>
              <a:gd name="connsiteY25" fmla="*/ 721360 h 2062480"/>
              <a:gd name="connsiteX26" fmla="*/ 1879600 w 6756400"/>
              <a:gd name="connsiteY26" fmla="*/ 690880 h 2062480"/>
              <a:gd name="connsiteX27" fmla="*/ 1910080 w 6756400"/>
              <a:gd name="connsiteY27" fmla="*/ 650240 h 2062480"/>
              <a:gd name="connsiteX28" fmla="*/ 2011680 w 6756400"/>
              <a:gd name="connsiteY28" fmla="*/ 609600 h 2062480"/>
              <a:gd name="connsiteX29" fmla="*/ 2042160 w 6756400"/>
              <a:gd name="connsiteY29" fmla="*/ 599440 h 2062480"/>
              <a:gd name="connsiteX30" fmla="*/ 2275840 w 6756400"/>
              <a:gd name="connsiteY30" fmla="*/ 619760 h 2062480"/>
              <a:gd name="connsiteX31" fmla="*/ 2306320 w 6756400"/>
              <a:gd name="connsiteY31" fmla="*/ 640080 h 2062480"/>
              <a:gd name="connsiteX32" fmla="*/ 2336800 w 6756400"/>
              <a:gd name="connsiteY32" fmla="*/ 650240 h 2062480"/>
              <a:gd name="connsiteX33" fmla="*/ 2377440 w 6756400"/>
              <a:gd name="connsiteY33" fmla="*/ 680720 h 2062480"/>
              <a:gd name="connsiteX34" fmla="*/ 2397760 w 6756400"/>
              <a:gd name="connsiteY34" fmla="*/ 711200 h 2062480"/>
              <a:gd name="connsiteX35" fmla="*/ 2428240 w 6756400"/>
              <a:gd name="connsiteY35" fmla="*/ 721360 h 2062480"/>
              <a:gd name="connsiteX36" fmla="*/ 2611120 w 6756400"/>
              <a:gd name="connsiteY36" fmla="*/ 731520 h 2062480"/>
              <a:gd name="connsiteX37" fmla="*/ 2661920 w 6756400"/>
              <a:gd name="connsiteY37" fmla="*/ 741680 h 2062480"/>
              <a:gd name="connsiteX38" fmla="*/ 2692400 w 6756400"/>
              <a:gd name="connsiteY38" fmla="*/ 751840 h 2062480"/>
              <a:gd name="connsiteX39" fmla="*/ 2733040 w 6756400"/>
              <a:gd name="connsiteY39" fmla="*/ 762000 h 2062480"/>
              <a:gd name="connsiteX40" fmla="*/ 2763520 w 6756400"/>
              <a:gd name="connsiteY40" fmla="*/ 782320 h 2062480"/>
              <a:gd name="connsiteX41" fmla="*/ 2885440 w 6756400"/>
              <a:gd name="connsiteY41" fmla="*/ 762000 h 2062480"/>
              <a:gd name="connsiteX42" fmla="*/ 2966720 w 6756400"/>
              <a:gd name="connsiteY42" fmla="*/ 741680 h 2062480"/>
              <a:gd name="connsiteX43" fmla="*/ 3068320 w 6756400"/>
              <a:gd name="connsiteY43" fmla="*/ 690880 h 2062480"/>
              <a:gd name="connsiteX44" fmla="*/ 3098800 w 6756400"/>
              <a:gd name="connsiteY44" fmla="*/ 660400 h 2062480"/>
              <a:gd name="connsiteX45" fmla="*/ 3119120 w 6756400"/>
              <a:gd name="connsiteY45" fmla="*/ 629920 h 2062480"/>
              <a:gd name="connsiteX46" fmla="*/ 3180080 w 6756400"/>
              <a:gd name="connsiteY46" fmla="*/ 609600 h 2062480"/>
              <a:gd name="connsiteX47" fmla="*/ 3241040 w 6756400"/>
              <a:gd name="connsiteY47" fmla="*/ 568960 h 2062480"/>
              <a:gd name="connsiteX48" fmla="*/ 3312160 w 6756400"/>
              <a:gd name="connsiteY48" fmla="*/ 548640 h 2062480"/>
              <a:gd name="connsiteX49" fmla="*/ 3373120 w 6756400"/>
              <a:gd name="connsiteY49" fmla="*/ 528320 h 2062480"/>
              <a:gd name="connsiteX50" fmla="*/ 3474720 w 6756400"/>
              <a:gd name="connsiteY50" fmla="*/ 518160 h 2062480"/>
              <a:gd name="connsiteX51" fmla="*/ 3556000 w 6756400"/>
              <a:gd name="connsiteY51" fmla="*/ 487680 h 2062480"/>
              <a:gd name="connsiteX52" fmla="*/ 3596640 w 6756400"/>
              <a:gd name="connsiteY52" fmla="*/ 436880 h 2062480"/>
              <a:gd name="connsiteX53" fmla="*/ 3667760 w 6756400"/>
              <a:gd name="connsiteY53" fmla="*/ 375920 h 2062480"/>
              <a:gd name="connsiteX54" fmla="*/ 3769360 w 6756400"/>
              <a:gd name="connsiteY54" fmla="*/ 284480 h 2062480"/>
              <a:gd name="connsiteX55" fmla="*/ 3799840 w 6756400"/>
              <a:gd name="connsiteY55" fmla="*/ 274320 h 2062480"/>
              <a:gd name="connsiteX56" fmla="*/ 3840480 w 6756400"/>
              <a:gd name="connsiteY56" fmla="*/ 243840 h 2062480"/>
              <a:gd name="connsiteX57" fmla="*/ 3891280 w 6756400"/>
              <a:gd name="connsiteY57" fmla="*/ 213360 h 2062480"/>
              <a:gd name="connsiteX58" fmla="*/ 3901440 w 6756400"/>
              <a:gd name="connsiteY58" fmla="*/ 182880 h 2062480"/>
              <a:gd name="connsiteX59" fmla="*/ 4023360 w 6756400"/>
              <a:gd name="connsiteY59" fmla="*/ 91440 h 2062480"/>
              <a:gd name="connsiteX60" fmla="*/ 4084320 w 6756400"/>
              <a:gd name="connsiteY60" fmla="*/ 60960 h 2062480"/>
              <a:gd name="connsiteX61" fmla="*/ 4460240 w 6756400"/>
              <a:gd name="connsiteY61" fmla="*/ 50800 h 2062480"/>
              <a:gd name="connsiteX62" fmla="*/ 4622800 w 6756400"/>
              <a:gd name="connsiteY62" fmla="*/ 10160 h 2062480"/>
              <a:gd name="connsiteX63" fmla="*/ 4744720 w 6756400"/>
              <a:gd name="connsiteY63" fmla="*/ 0 h 2062480"/>
              <a:gd name="connsiteX64" fmla="*/ 4968240 w 6756400"/>
              <a:gd name="connsiteY64" fmla="*/ 10160 h 2062480"/>
              <a:gd name="connsiteX65" fmla="*/ 5069840 w 6756400"/>
              <a:gd name="connsiteY65" fmla="*/ 30480 h 2062480"/>
              <a:gd name="connsiteX66" fmla="*/ 5191760 w 6756400"/>
              <a:gd name="connsiteY66" fmla="*/ 60960 h 2062480"/>
              <a:gd name="connsiteX67" fmla="*/ 5222240 w 6756400"/>
              <a:gd name="connsiteY67" fmla="*/ 81280 h 2062480"/>
              <a:gd name="connsiteX68" fmla="*/ 5262880 w 6756400"/>
              <a:gd name="connsiteY68" fmla="*/ 101600 h 2062480"/>
              <a:gd name="connsiteX69" fmla="*/ 5323840 w 6756400"/>
              <a:gd name="connsiteY69" fmla="*/ 142240 h 2062480"/>
              <a:gd name="connsiteX70" fmla="*/ 5334000 w 6756400"/>
              <a:gd name="connsiteY70" fmla="*/ 172720 h 2062480"/>
              <a:gd name="connsiteX71" fmla="*/ 5405120 w 6756400"/>
              <a:gd name="connsiteY71" fmla="*/ 274320 h 2062480"/>
              <a:gd name="connsiteX72" fmla="*/ 5445760 w 6756400"/>
              <a:gd name="connsiteY72" fmla="*/ 314960 h 2062480"/>
              <a:gd name="connsiteX73" fmla="*/ 5527040 w 6756400"/>
              <a:gd name="connsiteY73" fmla="*/ 416560 h 2062480"/>
              <a:gd name="connsiteX74" fmla="*/ 5557520 w 6756400"/>
              <a:gd name="connsiteY74" fmla="*/ 467360 h 2062480"/>
              <a:gd name="connsiteX75" fmla="*/ 5628640 w 6756400"/>
              <a:gd name="connsiteY75" fmla="*/ 528320 h 2062480"/>
              <a:gd name="connsiteX76" fmla="*/ 5659120 w 6756400"/>
              <a:gd name="connsiteY76" fmla="*/ 568960 h 2062480"/>
              <a:gd name="connsiteX77" fmla="*/ 5709920 w 6756400"/>
              <a:gd name="connsiteY77" fmla="*/ 609600 h 2062480"/>
              <a:gd name="connsiteX78" fmla="*/ 5791200 w 6756400"/>
              <a:gd name="connsiteY78" fmla="*/ 711200 h 2062480"/>
              <a:gd name="connsiteX79" fmla="*/ 5842000 w 6756400"/>
              <a:gd name="connsiteY79" fmla="*/ 772160 h 2062480"/>
              <a:gd name="connsiteX80" fmla="*/ 5872480 w 6756400"/>
              <a:gd name="connsiteY80" fmla="*/ 822960 h 2062480"/>
              <a:gd name="connsiteX81" fmla="*/ 5943600 w 6756400"/>
              <a:gd name="connsiteY81" fmla="*/ 894080 h 2062480"/>
              <a:gd name="connsiteX82" fmla="*/ 6004560 w 6756400"/>
              <a:gd name="connsiteY82" fmla="*/ 914400 h 2062480"/>
              <a:gd name="connsiteX83" fmla="*/ 6014720 w 6756400"/>
              <a:gd name="connsiteY83" fmla="*/ 1158240 h 2062480"/>
              <a:gd name="connsiteX84" fmla="*/ 6055360 w 6756400"/>
              <a:gd name="connsiteY84" fmla="*/ 1168400 h 2062480"/>
              <a:gd name="connsiteX85" fmla="*/ 6106160 w 6756400"/>
              <a:gd name="connsiteY85" fmla="*/ 1219200 h 2062480"/>
              <a:gd name="connsiteX86" fmla="*/ 6136640 w 6756400"/>
              <a:gd name="connsiteY86" fmla="*/ 1270000 h 2062480"/>
              <a:gd name="connsiteX87" fmla="*/ 6177280 w 6756400"/>
              <a:gd name="connsiteY87" fmla="*/ 1330960 h 2062480"/>
              <a:gd name="connsiteX88" fmla="*/ 6228080 w 6756400"/>
              <a:gd name="connsiteY88" fmla="*/ 1422400 h 2062480"/>
              <a:gd name="connsiteX89" fmla="*/ 6238240 w 6756400"/>
              <a:gd name="connsiteY89" fmla="*/ 1473200 h 2062480"/>
              <a:gd name="connsiteX90" fmla="*/ 6319520 w 6756400"/>
              <a:gd name="connsiteY90" fmla="*/ 1524000 h 2062480"/>
              <a:gd name="connsiteX91" fmla="*/ 6350000 w 6756400"/>
              <a:gd name="connsiteY91" fmla="*/ 1574800 h 2062480"/>
              <a:gd name="connsiteX92" fmla="*/ 6370320 w 6756400"/>
              <a:gd name="connsiteY92" fmla="*/ 1645920 h 2062480"/>
              <a:gd name="connsiteX93" fmla="*/ 6380480 w 6756400"/>
              <a:gd name="connsiteY93" fmla="*/ 1676400 h 2062480"/>
              <a:gd name="connsiteX94" fmla="*/ 6410960 w 6756400"/>
              <a:gd name="connsiteY94" fmla="*/ 1788160 h 2062480"/>
              <a:gd name="connsiteX95" fmla="*/ 6471920 w 6756400"/>
              <a:gd name="connsiteY95" fmla="*/ 1859280 h 2062480"/>
              <a:gd name="connsiteX96" fmla="*/ 6492240 w 6756400"/>
              <a:gd name="connsiteY96" fmla="*/ 1889760 h 2062480"/>
              <a:gd name="connsiteX97" fmla="*/ 6593840 w 6756400"/>
              <a:gd name="connsiteY97" fmla="*/ 1940560 h 2062480"/>
              <a:gd name="connsiteX98" fmla="*/ 6624320 w 6756400"/>
              <a:gd name="connsiteY98" fmla="*/ 1960880 h 2062480"/>
              <a:gd name="connsiteX99" fmla="*/ 6654800 w 6756400"/>
              <a:gd name="connsiteY99" fmla="*/ 1971040 h 2062480"/>
              <a:gd name="connsiteX100" fmla="*/ 6675120 w 6756400"/>
              <a:gd name="connsiteY100" fmla="*/ 2032000 h 2062480"/>
              <a:gd name="connsiteX101" fmla="*/ 6695440 w 6756400"/>
              <a:gd name="connsiteY101" fmla="*/ 2062480 h 2062480"/>
              <a:gd name="connsiteX102" fmla="*/ 6756400 w 6756400"/>
              <a:gd name="connsiteY102" fmla="*/ 2052320 h 206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756400" h="2062480">
                <a:moveTo>
                  <a:pt x="0" y="1097280"/>
                </a:moveTo>
                <a:cubicBezTo>
                  <a:pt x="23707" y="1093893"/>
                  <a:pt x="48885" y="1096014"/>
                  <a:pt x="71120" y="1087120"/>
                </a:cubicBezTo>
                <a:cubicBezTo>
                  <a:pt x="84461" y="1081784"/>
                  <a:pt x="89645" y="1064610"/>
                  <a:pt x="101600" y="1056640"/>
                </a:cubicBezTo>
                <a:cubicBezTo>
                  <a:pt x="110511" y="1050699"/>
                  <a:pt x="122718" y="1051681"/>
                  <a:pt x="132080" y="1046480"/>
                </a:cubicBezTo>
                <a:cubicBezTo>
                  <a:pt x="153428" y="1034620"/>
                  <a:pt x="168652" y="1007124"/>
                  <a:pt x="193040" y="1005840"/>
                </a:cubicBezTo>
                <a:cubicBezTo>
                  <a:pt x="420069" y="993891"/>
                  <a:pt x="321964" y="1002092"/>
                  <a:pt x="487680" y="985520"/>
                </a:cubicBezTo>
                <a:cubicBezTo>
                  <a:pt x="687422" y="935584"/>
                  <a:pt x="541076" y="963651"/>
                  <a:pt x="934720" y="985520"/>
                </a:cubicBezTo>
                <a:cubicBezTo>
                  <a:pt x="951653" y="999067"/>
                  <a:pt x="968172" y="1013149"/>
                  <a:pt x="985520" y="1026160"/>
                </a:cubicBezTo>
                <a:cubicBezTo>
                  <a:pt x="995289" y="1033486"/>
                  <a:pt x="1008053" y="1037209"/>
                  <a:pt x="1016000" y="1046480"/>
                </a:cubicBezTo>
                <a:cubicBezTo>
                  <a:pt x="1047165" y="1082840"/>
                  <a:pt x="1044740" y="1130083"/>
                  <a:pt x="1107440" y="1137920"/>
                </a:cubicBezTo>
                <a:lnTo>
                  <a:pt x="1188720" y="1148080"/>
                </a:lnTo>
                <a:cubicBezTo>
                  <a:pt x="1261635" y="1196690"/>
                  <a:pt x="1232411" y="1171451"/>
                  <a:pt x="1280160" y="1219200"/>
                </a:cubicBezTo>
                <a:cubicBezTo>
                  <a:pt x="1283547" y="1229360"/>
                  <a:pt x="1283630" y="1241317"/>
                  <a:pt x="1290320" y="1249680"/>
                </a:cubicBezTo>
                <a:cubicBezTo>
                  <a:pt x="1317636" y="1283824"/>
                  <a:pt x="1380697" y="1276655"/>
                  <a:pt x="1412240" y="1280160"/>
                </a:cubicBezTo>
                <a:cubicBezTo>
                  <a:pt x="1435947" y="1276773"/>
                  <a:pt x="1461477" y="1279726"/>
                  <a:pt x="1483360" y="1270000"/>
                </a:cubicBezTo>
                <a:cubicBezTo>
                  <a:pt x="1494518" y="1265041"/>
                  <a:pt x="1495863" y="1248901"/>
                  <a:pt x="1503680" y="1239520"/>
                </a:cubicBezTo>
                <a:cubicBezTo>
                  <a:pt x="1528126" y="1210184"/>
                  <a:pt x="1534670" y="1208700"/>
                  <a:pt x="1564640" y="1188720"/>
                </a:cubicBezTo>
                <a:cubicBezTo>
                  <a:pt x="1568027" y="1165013"/>
                  <a:pt x="1570516" y="1141161"/>
                  <a:pt x="1574800" y="1117600"/>
                </a:cubicBezTo>
                <a:cubicBezTo>
                  <a:pt x="1587470" y="1047917"/>
                  <a:pt x="1580612" y="1104513"/>
                  <a:pt x="1595120" y="1046480"/>
                </a:cubicBezTo>
                <a:cubicBezTo>
                  <a:pt x="1598013" y="1034907"/>
                  <a:pt x="1609182" y="969642"/>
                  <a:pt x="1615440" y="955040"/>
                </a:cubicBezTo>
                <a:cubicBezTo>
                  <a:pt x="1620250" y="943817"/>
                  <a:pt x="1626225" y="932188"/>
                  <a:pt x="1635760" y="924560"/>
                </a:cubicBezTo>
                <a:cubicBezTo>
                  <a:pt x="1644123" y="917870"/>
                  <a:pt x="1656080" y="917787"/>
                  <a:pt x="1666240" y="914400"/>
                </a:cubicBezTo>
                <a:cubicBezTo>
                  <a:pt x="1699852" y="813563"/>
                  <a:pt x="1643459" y="967598"/>
                  <a:pt x="1706880" y="853440"/>
                </a:cubicBezTo>
                <a:cubicBezTo>
                  <a:pt x="1717282" y="834716"/>
                  <a:pt x="1720427" y="812800"/>
                  <a:pt x="1727200" y="792480"/>
                </a:cubicBezTo>
                <a:cubicBezTo>
                  <a:pt x="1747234" y="732379"/>
                  <a:pt x="1726905" y="764323"/>
                  <a:pt x="1828800" y="741680"/>
                </a:cubicBezTo>
                <a:cubicBezTo>
                  <a:pt x="1838960" y="734907"/>
                  <a:pt x="1850646" y="729994"/>
                  <a:pt x="1859280" y="721360"/>
                </a:cubicBezTo>
                <a:cubicBezTo>
                  <a:pt x="1867914" y="712726"/>
                  <a:pt x="1872503" y="700816"/>
                  <a:pt x="1879600" y="690880"/>
                </a:cubicBezTo>
                <a:cubicBezTo>
                  <a:pt x="1889442" y="677101"/>
                  <a:pt x="1898106" y="662214"/>
                  <a:pt x="1910080" y="650240"/>
                </a:cubicBezTo>
                <a:cubicBezTo>
                  <a:pt x="1937285" y="623035"/>
                  <a:pt x="1976909" y="619535"/>
                  <a:pt x="2011680" y="609600"/>
                </a:cubicBezTo>
                <a:cubicBezTo>
                  <a:pt x="2021978" y="606658"/>
                  <a:pt x="2032000" y="602827"/>
                  <a:pt x="2042160" y="599440"/>
                </a:cubicBezTo>
                <a:cubicBezTo>
                  <a:pt x="2045615" y="599670"/>
                  <a:pt x="2238529" y="609584"/>
                  <a:pt x="2275840" y="619760"/>
                </a:cubicBezTo>
                <a:cubicBezTo>
                  <a:pt x="2287621" y="622973"/>
                  <a:pt x="2295398" y="634619"/>
                  <a:pt x="2306320" y="640080"/>
                </a:cubicBezTo>
                <a:cubicBezTo>
                  <a:pt x="2315899" y="644869"/>
                  <a:pt x="2326640" y="646853"/>
                  <a:pt x="2336800" y="650240"/>
                </a:cubicBezTo>
                <a:cubicBezTo>
                  <a:pt x="2350347" y="660400"/>
                  <a:pt x="2365466" y="668746"/>
                  <a:pt x="2377440" y="680720"/>
                </a:cubicBezTo>
                <a:cubicBezTo>
                  <a:pt x="2386074" y="689354"/>
                  <a:pt x="2388225" y="703572"/>
                  <a:pt x="2397760" y="711200"/>
                </a:cubicBezTo>
                <a:cubicBezTo>
                  <a:pt x="2406123" y="717890"/>
                  <a:pt x="2417579" y="720345"/>
                  <a:pt x="2428240" y="721360"/>
                </a:cubicBezTo>
                <a:cubicBezTo>
                  <a:pt x="2489019" y="727148"/>
                  <a:pt x="2550160" y="728133"/>
                  <a:pt x="2611120" y="731520"/>
                </a:cubicBezTo>
                <a:cubicBezTo>
                  <a:pt x="2628053" y="734907"/>
                  <a:pt x="2645167" y="737492"/>
                  <a:pt x="2661920" y="741680"/>
                </a:cubicBezTo>
                <a:cubicBezTo>
                  <a:pt x="2672310" y="744277"/>
                  <a:pt x="2682102" y="748898"/>
                  <a:pt x="2692400" y="751840"/>
                </a:cubicBezTo>
                <a:cubicBezTo>
                  <a:pt x="2705826" y="755676"/>
                  <a:pt x="2719493" y="758613"/>
                  <a:pt x="2733040" y="762000"/>
                </a:cubicBezTo>
                <a:cubicBezTo>
                  <a:pt x="2743200" y="768773"/>
                  <a:pt x="2751351" y="781306"/>
                  <a:pt x="2763520" y="782320"/>
                </a:cubicBezTo>
                <a:cubicBezTo>
                  <a:pt x="2838893" y="788601"/>
                  <a:pt x="2835194" y="775703"/>
                  <a:pt x="2885440" y="762000"/>
                </a:cubicBezTo>
                <a:cubicBezTo>
                  <a:pt x="2912383" y="754652"/>
                  <a:pt x="2966720" y="741680"/>
                  <a:pt x="2966720" y="741680"/>
                </a:cubicBezTo>
                <a:cubicBezTo>
                  <a:pt x="3039298" y="693294"/>
                  <a:pt x="3003988" y="706963"/>
                  <a:pt x="3068320" y="690880"/>
                </a:cubicBezTo>
                <a:cubicBezTo>
                  <a:pt x="3078480" y="680720"/>
                  <a:pt x="3089602" y="671438"/>
                  <a:pt x="3098800" y="660400"/>
                </a:cubicBezTo>
                <a:cubicBezTo>
                  <a:pt x="3106617" y="651019"/>
                  <a:pt x="3108765" y="636392"/>
                  <a:pt x="3119120" y="629920"/>
                </a:cubicBezTo>
                <a:cubicBezTo>
                  <a:pt x="3137283" y="618568"/>
                  <a:pt x="3162258" y="621481"/>
                  <a:pt x="3180080" y="609600"/>
                </a:cubicBezTo>
                <a:cubicBezTo>
                  <a:pt x="3200400" y="596053"/>
                  <a:pt x="3217872" y="576683"/>
                  <a:pt x="3241040" y="568960"/>
                </a:cubicBezTo>
                <a:cubicBezTo>
                  <a:pt x="3343474" y="534815"/>
                  <a:pt x="3184585" y="586912"/>
                  <a:pt x="3312160" y="548640"/>
                </a:cubicBezTo>
                <a:cubicBezTo>
                  <a:pt x="3332676" y="542485"/>
                  <a:pt x="3352068" y="532267"/>
                  <a:pt x="3373120" y="528320"/>
                </a:cubicBezTo>
                <a:cubicBezTo>
                  <a:pt x="3406573" y="522048"/>
                  <a:pt x="3440853" y="521547"/>
                  <a:pt x="3474720" y="518160"/>
                </a:cubicBezTo>
                <a:cubicBezTo>
                  <a:pt x="3500664" y="511674"/>
                  <a:pt x="3534748" y="506275"/>
                  <a:pt x="3556000" y="487680"/>
                </a:cubicBezTo>
                <a:cubicBezTo>
                  <a:pt x="3572320" y="473400"/>
                  <a:pt x="3582360" y="453200"/>
                  <a:pt x="3596640" y="436880"/>
                </a:cubicBezTo>
                <a:cubicBezTo>
                  <a:pt x="3643256" y="383605"/>
                  <a:pt x="3610720" y="427775"/>
                  <a:pt x="3667760" y="375920"/>
                </a:cubicBezTo>
                <a:cubicBezTo>
                  <a:pt x="3699939" y="346666"/>
                  <a:pt x="3728312" y="305004"/>
                  <a:pt x="3769360" y="284480"/>
                </a:cubicBezTo>
                <a:cubicBezTo>
                  <a:pt x="3778939" y="279691"/>
                  <a:pt x="3789680" y="277707"/>
                  <a:pt x="3799840" y="274320"/>
                </a:cubicBezTo>
                <a:cubicBezTo>
                  <a:pt x="3813387" y="264160"/>
                  <a:pt x="3826391" y="253233"/>
                  <a:pt x="3840480" y="243840"/>
                </a:cubicBezTo>
                <a:cubicBezTo>
                  <a:pt x="3856911" y="232886"/>
                  <a:pt x="3877316" y="227324"/>
                  <a:pt x="3891280" y="213360"/>
                </a:cubicBezTo>
                <a:cubicBezTo>
                  <a:pt x="3898853" y="205787"/>
                  <a:pt x="3895215" y="191595"/>
                  <a:pt x="3901440" y="182880"/>
                </a:cubicBezTo>
                <a:cubicBezTo>
                  <a:pt x="3933504" y="137990"/>
                  <a:pt x="3977812" y="121805"/>
                  <a:pt x="4023360" y="91440"/>
                </a:cubicBezTo>
                <a:cubicBezTo>
                  <a:pt x="4040715" y="79870"/>
                  <a:pt x="4061583" y="62097"/>
                  <a:pt x="4084320" y="60960"/>
                </a:cubicBezTo>
                <a:cubicBezTo>
                  <a:pt x="4209516" y="54700"/>
                  <a:pt x="4334933" y="54187"/>
                  <a:pt x="4460240" y="50800"/>
                </a:cubicBezTo>
                <a:cubicBezTo>
                  <a:pt x="4529400" y="27747"/>
                  <a:pt x="4539807" y="21477"/>
                  <a:pt x="4622800" y="10160"/>
                </a:cubicBezTo>
                <a:cubicBezTo>
                  <a:pt x="4663207" y="4650"/>
                  <a:pt x="4704080" y="3387"/>
                  <a:pt x="4744720" y="0"/>
                </a:cubicBezTo>
                <a:cubicBezTo>
                  <a:pt x="4819227" y="3387"/>
                  <a:pt x="4893846" y="4846"/>
                  <a:pt x="4968240" y="10160"/>
                </a:cubicBezTo>
                <a:cubicBezTo>
                  <a:pt x="5003116" y="12651"/>
                  <a:pt x="5036232" y="22078"/>
                  <a:pt x="5069840" y="30480"/>
                </a:cubicBezTo>
                <a:cubicBezTo>
                  <a:pt x="5139584" y="76976"/>
                  <a:pt x="5053659" y="26435"/>
                  <a:pt x="5191760" y="60960"/>
                </a:cubicBezTo>
                <a:cubicBezTo>
                  <a:pt x="5203606" y="63922"/>
                  <a:pt x="5211638" y="75222"/>
                  <a:pt x="5222240" y="81280"/>
                </a:cubicBezTo>
                <a:cubicBezTo>
                  <a:pt x="5235390" y="88794"/>
                  <a:pt x="5249893" y="93808"/>
                  <a:pt x="5262880" y="101600"/>
                </a:cubicBezTo>
                <a:cubicBezTo>
                  <a:pt x="5283821" y="114165"/>
                  <a:pt x="5323840" y="142240"/>
                  <a:pt x="5323840" y="142240"/>
                </a:cubicBezTo>
                <a:cubicBezTo>
                  <a:pt x="5327227" y="152400"/>
                  <a:pt x="5328799" y="163358"/>
                  <a:pt x="5334000" y="172720"/>
                </a:cubicBezTo>
                <a:cubicBezTo>
                  <a:pt x="5342325" y="187704"/>
                  <a:pt x="5388907" y="255790"/>
                  <a:pt x="5405120" y="274320"/>
                </a:cubicBezTo>
                <a:cubicBezTo>
                  <a:pt x="5417736" y="288738"/>
                  <a:pt x="5433292" y="300414"/>
                  <a:pt x="5445760" y="314960"/>
                </a:cubicBezTo>
                <a:cubicBezTo>
                  <a:pt x="5473985" y="347889"/>
                  <a:pt x="5504726" y="379370"/>
                  <a:pt x="5527040" y="416560"/>
                </a:cubicBezTo>
                <a:cubicBezTo>
                  <a:pt x="5537200" y="433493"/>
                  <a:pt x="5545396" y="451772"/>
                  <a:pt x="5557520" y="467360"/>
                </a:cubicBezTo>
                <a:cubicBezTo>
                  <a:pt x="5642489" y="576605"/>
                  <a:pt x="5559469" y="459149"/>
                  <a:pt x="5628640" y="528320"/>
                </a:cubicBezTo>
                <a:cubicBezTo>
                  <a:pt x="5640614" y="540294"/>
                  <a:pt x="5647146" y="556986"/>
                  <a:pt x="5659120" y="568960"/>
                </a:cubicBezTo>
                <a:cubicBezTo>
                  <a:pt x="5674454" y="584294"/>
                  <a:pt x="5695164" y="593709"/>
                  <a:pt x="5709920" y="609600"/>
                </a:cubicBezTo>
                <a:cubicBezTo>
                  <a:pt x="5739432" y="641382"/>
                  <a:pt x="5763851" y="677540"/>
                  <a:pt x="5791200" y="711200"/>
                </a:cubicBezTo>
                <a:cubicBezTo>
                  <a:pt x="5807880" y="731729"/>
                  <a:pt x="5828391" y="749479"/>
                  <a:pt x="5842000" y="772160"/>
                </a:cubicBezTo>
                <a:cubicBezTo>
                  <a:pt x="5852160" y="789093"/>
                  <a:pt x="5859838" y="807790"/>
                  <a:pt x="5872480" y="822960"/>
                </a:cubicBezTo>
                <a:cubicBezTo>
                  <a:pt x="5893943" y="848716"/>
                  <a:pt x="5911794" y="883478"/>
                  <a:pt x="5943600" y="894080"/>
                </a:cubicBezTo>
                <a:lnTo>
                  <a:pt x="6004560" y="914400"/>
                </a:lnTo>
                <a:cubicBezTo>
                  <a:pt x="6007947" y="995680"/>
                  <a:pt x="5998766" y="1078469"/>
                  <a:pt x="6014720" y="1158240"/>
                </a:cubicBezTo>
                <a:cubicBezTo>
                  <a:pt x="6017458" y="1171932"/>
                  <a:pt x="6043742" y="1160654"/>
                  <a:pt x="6055360" y="1168400"/>
                </a:cubicBezTo>
                <a:cubicBezTo>
                  <a:pt x="6075285" y="1181684"/>
                  <a:pt x="6091200" y="1200500"/>
                  <a:pt x="6106160" y="1219200"/>
                </a:cubicBezTo>
                <a:cubicBezTo>
                  <a:pt x="6118496" y="1234620"/>
                  <a:pt x="6126038" y="1253340"/>
                  <a:pt x="6136640" y="1270000"/>
                </a:cubicBezTo>
                <a:cubicBezTo>
                  <a:pt x="6149751" y="1290604"/>
                  <a:pt x="6164975" y="1309865"/>
                  <a:pt x="6177280" y="1330960"/>
                </a:cubicBezTo>
                <a:cubicBezTo>
                  <a:pt x="6261142" y="1474723"/>
                  <a:pt x="6169401" y="1334382"/>
                  <a:pt x="6228080" y="1422400"/>
                </a:cubicBezTo>
                <a:cubicBezTo>
                  <a:pt x="6231467" y="1439333"/>
                  <a:pt x="6230517" y="1457754"/>
                  <a:pt x="6238240" y="1473200"/>
                </a:cubicBezTo>
                <a:cubicBezTo>
                  <a:pt x="6254506" y="1505732"/>
                  <a:pt x="6289790" y="1512108"/>
                  <a:pt x="6319520" y="1524000"/>
                </a:cubicBezTo>
                <a:cubicBezTo>
                  <a:pt x="6329680" y="1540933"/>
                  <a:pt x="6341169" y="1557137"/>
                  <a:pt x="6350000" y="1574800"/>
                </a:cubicBezTo>
                <a:cubicBezTo>
                  <a:pt x="6358120" y="1591040"/>
                  <a:pt x="6365980" y="1630729"/>
                  <a:pt x="6370320" y="1645920"/>
                </a:cubicBezTo>
                <a:cubicBezTo>
                  <a:pt x="6373262" y="1656218"/>
                  <a:pt x="6377883" y="1666010"/>
                  <a:pt x="6380480" y="1676400"/>
                </a:cubicBezTo>
                <a:cubicBezTo>
                  <a:pt x="6385771" y="1697563"/>
                  <a:pt x="6396429" y="1773629"/>
                  <a:pt x="6410960" y="1788160"/>
                </a:cubicBezTo>
                <a:cubicBezTo>
                  <a:pt x="6447884" y="1825084"/>
                  <a:pt x="6439336" y="1813662"/>
                  <a:pt x="6471920" y="1859280"/>
                </a:cubicBezTo>
                <a:cubicBezTo>
                  <a:pt x="6479017" y="1869216"/>
                  <a:pt x="6483050" y="1881719"/>
                  <a:pt x="6492240" y="1889760"/>
                </a:cubicBezTo>
                <a:cubicBezTo>
                  <a:pt x="6540626" y="1932097"/>
                  <a:pt x="6543340" y="1927935"/>
                  <a:pt x="6593840" y="1940560"/>
                </a:cubicBezTo>
                <a:cubicBezTo>
                  <a:pt x="6604000" y="1947333"/>
                  <a:pt x="6613398" y="1955419"/>
                  <a:pt x="6624320" y="1960880"/>
                </a:cubicBezTo>
                <a:cubicBezTo>
                  <a:pt x="6633899" y="1965669"/>
                  <a:pt x="6648575" y="1962325"/>
                  <a:pt x="6654800" y="1971040"/>
                </a:cubicBezTo>
                <a:cubicBezTo>
                  <a:pt x="6667250" y="1988469"/>
                  <a:pt x="6663239" y="2014178"/>
                  <a:pt x="6675120" y="2032000"/>
                </a:cubicBezTo>
                <a:lnTo>
                  <a:pt x="6695440" y="2062480"/>
                </a:lnTo>
                <a:lnTo>
                  <a:pt x="6756400" y="205232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5" name="Title 1"/>
          <p:cNvSpPr>
            <a:spLocks noGrp="1"/>
          </p:cNvSpPr>
          <p:nvPr>
            <p:ph type="title"/>
          </p:nvPr>
        </p:nvSpPr>
        <p:spPr>
          <a:xfrm>
            <a:off x="304800" y="635000"/>
            <a:ext cx="8793162" cy="752475"/>
          </a:xfrm>
        </p:spPr>
        <p:txBody>
          <a:bodyPr/>
          <a:lstStyle/>
          <a:p>
            <a:r>
              <a:rPr lang="en-GB" altLang="en-US" b="1">
                <a:solidFill>
                  <a:srgbClr val="0000FF"/>
                </a:solidFill>
                <a:latin typeface="Arial" charset="0"/>
                <a:ea typeface="Arial" charset="0"/>
                <a:cs typeface="Arial" charset="0"/>
              </a:rPr>
              <a:t>Decision </a:t>
            </a:r>
            <a:r>
              <a:rPr lang="en-GB" altLang="en-US" b="1" dirty="0">
                <a:solidFill>
                  <a:srgbClr val="0000FF"/>
                </a:solidFill>
                <a:latin typeface="Arial" charset="0"/>
                <a:ea typeface="Arial" charset="0"/>
                <a:cs typeface="Arial" charset="0"/>
              </a:rPr>
              <a:t>boundary perspective…</a:t>
            </a:r>
          </a:p>
        </p:txBody>
      </p:sp>
    </p:spTree>
    <p:extLst>
      <p:ext uri="{BB962C8B-B14F-4D97-AF65-F5344CB8AC3E}">
        <p14:creationId xmlns:p14="http://schemas.microsoft.com/office/powerpoint/2010/main" val="24240535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4664075" y="50800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2835275" y="2971800"/>
            <a:ext cx="314325" cy="406400"/>
          </a:xfrm>
          <a:prstGeom prst="ellipse">
            <a:avLst/>
          </a:prstGeom>
          <a:solidFill>
            <a:srgbClr val="FFC0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2676525" y="36941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3140075" y="3276600"/>
            <a:ext cx="314325" cy="40640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2992438" y="41402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3444875" y="35814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2468563" y="43449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1960563" y="34909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3713163" y="26368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Oval 13"/>
          <p:cNvSpPr/>
          <p:nvPr/>
        </p:nvSpPr>
        <p:spPr>
          <a:xfrm>
            <a:off x="1884363" y="47212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1798638" y="41211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4576763" y="24939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5070475" y="2809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Oval 17"/>
          <p:cNvSpPr/>
          <p:nvPr/>
        </p:nvSpPr>
        <p:spPr>
          <a:xfrm>
            <a:off x="4911725" y="3530600"/>
            <a:ext cx="315913" cy="407988"/>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Oval 18"/>
          <p:cNvSpPr/>
          <p:nvPr/>
        </p:nvSpPr>
        <p:spPr>
          <a:xfrm>
            <a:off x="5375275" y="3114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Oval 19"/>
          <p:cNvSpPr/>
          <p:nvPr/>
        </p:nvSpPr>
        <p:spPr>
          <a:xfrm>
            <a:off x="5227638" y="3978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Oval 20"/>
          <p:cNvSpPr/>
          <p:nvPr/>
        </p:nvSpPr>
        <p:spPr>
          <a:xfrm>
            <a:off x="5680075" y="34194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Oval 21"/>
          <p:cNvSpPr/>
          <p:nvPr/>
        </p:nvSpPr>
        <p:spPr>
          <a:xfrm>
            <a:off x="4703763" y="41814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Oval 22"/>
          <p:cNvSpPr/>
          <p:nvPr/>
        </p:nvSpPr>
        <p:spPr>
          <a:xfrm>
            <a:off x="4195763" y="33274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Oval 23"/>
          <p:cNvSpPr/>
          <p:nvPr/>
        </p:nvSpPr>
        <p:spPr>
          <a:xfrm>
            <a:off x="4084638" y="2819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3444875" y="4672013"/>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3870325" y="42656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Oval 26"/>
          <p:cNvSpPr/>
          <p:nvPr/>
        </p:nvSpPr>
        <p:spPr>
          <a:xfrm>
            <a:off x="4237038" y="4852988"/>
            <a:ext cx="314325" cy="406400"/>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Oval 27"/>
          <p:cNvSpPr/>
          <p:nvPr/>
        </p:nvSpPr>
        <p:spPr>
          <a:xfrm>
            <a:off x="4079875" y="24130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Oval 28"/>
          <p:cNvSpPr/>
          <p:nvPr/>
        </p:nvSpPr>
        <p:spPr>
          <a:xfrm>
            <a:off x="4779963" y="31051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Arrow Connector 32"/>
          <p:cNvCxnSpPr/>
          <p:nvPr/>
        </p:nvCxnSpPr>
        <p:spPr>
          <a:xfrm flipH="1">
            <a:off x="7294563" y="4745038"/>
            <a:ext cx="142875" cy="474662"/>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7407275" y="4446588"/>
            <a:ext cx="141288" cy="425450"/>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8702" name="TextBox 34"/>
          <p:cNvSpPr txBox="1">
            <a:spLocks noChangeArrowheads="1"/>
          </p:cNvSpPr>
          <p:nvPr/>
        </p:nvSpPr>
        <p:spPr bwMode="auto">
          <a:xfrm>
            <a:off x="381000" y="1570038"/>
            <a:ext cx="2065338"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Eventually ….</a:t>
            </a:r>
          </a:p>
        </p:txBody>
      </p:sp>
      <p:sp>
        <p:nvSpPr>
          <p:cNvPr id="3" name="Freeform 2"/>
          <p:cNvSpPr/>
          <p:nvPr/>
        </p:nvSpPr>
        <p:spPr>
          <a:xfrm>
            <a:off x="720725" y="2108200"/>
            <a:ext cx="7143750" cy="3151188"/>
          </a:xfrm>
          <a:custGeom>
            <a:avLst/>
            <a:gdLst>
              <a:gd name="connsiteX0" fmla="*/ 0 w 7142480"/>
              <a:gd name="connsiteY0" fmla="*/ 1605280 h 3150465"/>
              <a:gd name="connsiteX1" fmla="*/ 91440 w 7142480"/>
              <a:gd name="connsiteY1" fmla="*/ 1625600 h 3150465"/>
              <a:gd name="connsiteX2" fmla="*/ 162560 w 7142480"/>
              <a:gd name="connsiteY2" fmla="*/ 1666240 h 3150465"/>
              <a:gd name="connsiteX3" fmla="*/ 223520 w 7142480"/>
              <a:gd name="connsiteY3" fmla="*/ 1737360 h 3150465"/>
              <a:gd name="connsiteX4" fmla="*/ 243840 w 7142480"/>
              <a:gd name="connsiteY4" fmla="*/ 1767840 h 3150465"/>
              <a:gd name="connsiteX5" fmla="*/ 294640 w 7142480"/>
              <a:gd name="connsiteY5" fmla="*/ 1778000 h 3150465"/>
              <a:gd name="connsiteX6" fmla="*/ 325120 w 7142480"/>
              <a:gd name="connsiteY6" fmla="*/ 1788160 h 3150465"/>
              <a:gd name="connsiteX7" fmla="*/ 355600 w 7142480"/>
              <a:gd name="connsiteY7" fmla="*/ 1808480 h 3150465"/>
              <a:gd name="connsiteX8" fmla="*/ 396240 w 7142480"/>
              <a:gd name="connsiteY8" fmla="*/ 1838960 h 3150465"/>
              <a:gd name="connsiteX9" fmla="*/ 436880 w 7142480"/>
              <a:gd name="connsiteY9" fmla="*/ 1849120 h 3150465"/>
              <a:gd name="connsiteX10" fmla="*/ 487680 w 7142480"/>
              <a:gd name="connsiteY10" fmla="*/ 1889760 h 3150465"/>
              <a:gd name="connsiteX11" fmla="*/ 579120 w 7142480"/>
              <a:gd name="connsiteY11" fmla="*/ 1920240 h 3150465"/>
              <a:gd name="connsiteX12" fmla="*/ 792480 w 7142480"/>
              <a:gd name="connsiteY12" fmla="*/ 1910080 h 3150465"/>
              <a:gd name="connsiteX13" fmla="*/ 822960 w 7142480"/>
              <a:gd name="connsiteY13" fmla="*/ 1899920 h 3150465"/>
              <a:gd name="connsiteX14" fmla="*/ 944880 w 7142480"/>
              <a:gd name="connsiteY14" fmla="*/ 1879600 h 3150465"/>
              <a:gd name="connsiteX15" fmla="*/ 995680 w 7142480"/>
              <a:gd name="connsiteY15" fmla="*/ 1859280 h 3150465"/>
              <a:gd name="connsiteX16" fmla="*/ 1036320 w 7142480"/>
              <a:gd name="connsiteY16" fmla="*/ 1849120 h 3150465"/>
              <a:gd name="connsiteX17" fmla="*/ 1066800 w 7142480"/>
              <a:gd name="connsiteY17" fmla="*/ 1838960 h 3150465"/>
              <a:gd name="connsiteX18" fmla="*/ 1188720 w 7142480"/>
              <a:gd name="connsiteY18" fmla="*/ 1828800 h 3150465"/>
              <a:gd name="connsiteX19" fmla="*/ 1290320 w 7142480"/>
              <a:gd name="connsiteY19" fmla="*/ 1808480 h 3150465"/>
              <a:gd name="connsiteX20" fmla="*/ 1320800 w 7142480"/>
              <a:gd name="connsiteY20" fmla="*/ 1818640 h 3150465"/>
              <a:gd name="connsiteX21" fmla="*/ 1341120 w 7142480"/>
              <a:gd name="connsiteY21" fmla="*/ 1849120 h 3150465"/>
              <a:gd name="connsiteX22" fmla="*/ 1371600 w 7142480"/>
              <a:gd name="connsiteY22" fmla="*/ 1869440 h 3150465"/>
              <a:gd name="connsiteX23" fmla="*/ 1412240 w 7142480"/>
              <a:gd name="connsiteY23" fmla="*/ 1930400 h 3150465"/>
              <a:gd name="connsiteX24" fmla="*/ 1422400 w 7142480"/>
              <a:gd name="connsiteY24" fmla="*/ 1960880 h 3150465"/>
              <a:gd name="connsiteX25" fmla="*/ 1432560 w 7142480"/>
              <a:gd name="connsiteY25" fmla="*/ 2001520 h 3150465"/>
              <a:gd name="connsiteX26" fmla="*/ 1452880 w 7142480"/>
              <a:gd name="connsiteY26" fmla="*/ 2042160 h 3150465"/>
              <a:gd name="connsiteX27" fmla="*/ 1463040 w 7142480"/>
              <a:gd name="connsiteY27" fmla="*/ 2072640 h 3150465"/>
              <a:gd name="connsiteX28" fmla="*/ 1473200 w 7142480"/>
              <a:gd name="connsiteY28" fmla="*/ 2123440 h 3150465"/>
              <a:gd name="connsiteX29" fmla="*/ 1534160 w 7142480"/>
              <a:gd name="connsiteY29" fmla="*/ 2143760 h 3150465"/>
              <a:gd name="connsiteX30" fmla="*/ 1564640 w 7142480"/>
              <a:gd name="connsiteY30" fmla="*/ 2164080 h 3150465"/>
              <a:gd name="connsiteX31" fmla="*/ 1574800 w 7142480"/>
              <a:gd name="connsiteY31" fmla="*/ 2194560 h 3150465"/>
              <a:gd name="connsiteX32" fmla="*/ 1605280 w 7142480"/>
              <a:gd name="connsiteY32" fmla="*/ 2225040 h 3150465"/>
              <a:gd name="connsiteX33" fmla="*/ 1635760 w 7142480"/>
              <a:gd name="connsiteY33" fmla="*/ 2438400 h 3150465"/>
              <a:gd name="connsiteX34" fmla="*/ 1666240 w 7142480"/>
              <a:gd name="connsiteY34" fmla="*/ 2468880 h 3150465"/>
              <a:gd name="connsiteX35" fmla="*/ 1696720 w 7142480"/>
              <a:gd name="connsiteY35" fmla="*/ 2550160 h 3150465"/>
              <a:gd name="connsiteX36" fmla="*/ 1706880 w 7142480"/>
              <a:gd name="connsiteY36" fmla="*/ 2580640 h 3150465"/>
              <a:gd name="connsiteX37" fmla="*/ 1727200 w 7142480"/>
              <a:gd name="connsiteY37" fmla="*/ 2631440 h 3150465"/>
              <a:gd name="connsiteX38" fmla="*/ 1737360 w 7142480"/>
              <a:gd name="connsiteY38" fmla="*/ 2692400 h 3150465"/>
              <a:gd name="connsiteX39" fmla="*/ 1767840 w 7142480"/>
              <a:gd name="connsiteY39" fmla="*/ 2702560 h 3150465"/>
              <a:gd name="connsiteX40" fmla="*/ 1818640 w 7142480"/>
              <a:gd name="connsiteY40" fmla="*/ 2712720 h 3150465"/>
              <a:gd name="connsiteX41" fmla="*/ 1849120 w 7142480"/>
              <a:gd name="connsiteY41" fmla="*/ 2722880 h 3150465"/>
              <a:gd name="connsiteX42" fmla="*/ 1940560 w 7142480"/>
              <a:gd name="connsiteY42" fmla="*/ 2743200 h 3150465"/>
              <a:gd name="connsiteX43" fmla="*/ 2021840 w 7142480"/>
              <a:gd name="connsiteY43" fmla="*/ 2783840 h 3150465"/>
              <a:gd name="connsiteX44" fmla="*/ 2062480 w 7142480"/>
              <a:gd name="connsiteY44" fmla="*/ 2814320 h 3150465"/>
              <a:gd name="connsiteX45" fmla="*/ 2123440 w 7142480"/>
              <a:gd name="connsiteY45" fmla="*/ 2854960 h 3150465"/>
              <a:gd name="connsiteX46" fmla="*/ 2225040 w 7142480"/>
              <a:gd name="connsiteY46" fmla="*/ 2773680 h 3150465"/>
              <a:gd name="connsiteX47" fmla="*/ 2265680 w 7142480"/>
              <a:gd name="connsiteY47" fmla="*/ 2712720 h 3150465"/>
              <a:gd name="connsiteX48" fmla="*/ 2336800 w 7142480"/>
              <a:gd name="connsiteY48" fmla="*/ 2631440 h 3150465"/>
              <a:gd name="connsiteX49" fmla="*/ 2418080 w 7142480"/>
              <a:gd name="connsiteY49" fmla="*/ 2580640 h 3150465"/>
              <a:gd name="connsiteX50" fmla="*/ 2448560 w 7142480"/>
              <a:gd name="connsiteY50" fmla="*/ 2540000 h 3150465"/>
              <a:gd name="connsiteX51" fmla="*/ 2509520 w 7142480"/>
              <a:gd name="connsiteY51" fmla="*/ 2468880 h 3150465"/>
              <a:gd name="connsiteX52" fmla="*/ 2550160 w 7142480"/>
              <a:gd name="connsiteY52" fmla="*/ 2448560 h 3150465"/>
              <a:gd name="connsiteX53" fmla="*/ 2580640 w 7142480"/>
              <a:gd name="connsiteY53" fmla="*/ 2418080 h 3150465"/>
              <a:gd name="connsiteX54" fmla="*/ 2611120 w 7142480"/>
              <a:gd name="connsiteY54" fmla="*/ 2407920 h 3150465"/>
              <a:gd name="connsiteX55" fmla="*/ 2641600 w 7142480"/>
              <a:gd name="connsiteY55" fmla="*/ 2387600 h 3150465"/>
              <a:gd name="connsiteX56" fmla="*/ 2672080 w 7142480"/>
              <a:gd name="connsiteY56" fmla="*/ 2377440 h 3150465"/>
              <a:gd name="connsiteX57" fmla="*/ 2733040 w 7142480"/>
              <a:gd name="connsiteY57" fmla="*/ 2336800 h 3150465"/>
              <a:gd name="connsiteX58" fmla="*/ 2875280 w 7142480"/>
              <a:gd name="connsiteY58" fmla="*/ 2286000 h 3150465"/>
              <a:gd name="connsiteX59" fmla="*/ 2956560 w 7142480"/>
              <a:gd name="connsiteY59" fmla="*/ 2245360 h 3150465"/>
              <a:gd name="connsiteX60" fmla="*/ 3017520 w 7142480"/>
              <a:gd name="connsiteY60" fmla="*/ 2194560 h 3150465"/>
              <a:gd name="connsiteX61" fmla="*/ 3048000 w 7142480"/>
              <a:gd name="connsiteY61" fmla="*/ 2184400 h 3150465"/>
              <a:gd name="connsiteX62" fmla="*/ 3078480 w 7142480"/>
              <a:gd name="connsiteY62" fmla="*/ 2153920 h 3150465"/>
              <a:gd name="connsiteX63" fmla="*/ 3180080 w 7142480"/>
              <a:gd name="connsiteY63" fmla="*/ 2082800 h 3150465"/>
              <a:gd name="connsiteX64" fmla="*/ 3210560 w 7142480"/>
              <a:gd name="connsiteY64" fmla="*/ 2062480 h 3150465"/>
              <a:gd name="connsiteX65" fmla="*/ 3261360 w 7142480"/>
              <a:gd name="connsiteY65" fmla="*/ 1940560 h 3150465"/>
              <a:gd name="connsiteX66" fmla="*/ 3271520 w 7142480"/>
              <a:gd name="connsiteY66" fmla="*/ 1910080 h 3150465"/>
              <a:gd name="connsiteX67" fmla="*/ 3312160 w 7142480"/>
              <a:gd name="connsiteY67" fmla="*/ 1879600 h 3150465"/>
              <a:gd name="connsiteX68" fmla="*/ 3332480 w 7142480"/>
              <a:gd name="connsiteY68" fmla="*/ 1798320 h 3150465"/>
              <a:gd name="connsiteX69" fmla="*/ 3362960 w 7142480"/>
              <a:gd name="connsiteY69" fmla="*/ 1727200 h 3150465"/>
              <a:gd name="connsiteX70" fmla="*/ 3220720 w 7142480"/>
              <a:gd name="connsiteY70" fmla="*/ 1676400 h 3150465"/>
              <a:gd name="connsiteX71" fmla="*/ 3190240 w 7142480"/>
              <a:gd name="connsiteY71" fmla="*/ 1645920 h 3150465"/>
              <a:gd name="connsiteX72" fmla="*/ 3180080 w 7142480"/>
              <a:gd name="connsiteY72" fmla="*/ 1615440 h 3150465"/>
              <a:gd name="connsiteX73" fmla="*/ 3169920 w 7142480"/>
              <a:gd name="connsiteY73" fmla="*/ 1544320 h 3150465"/>
              <a:gd name="connsiteX74" fmla="*/ 3078480 w 7142480"/>
              <a:gd name="connsiteY74" fmla="*/ 1402080 h 3150465"/>
              <a:gd name="connsiteX75" fmla="*/ 3048000 w 7142480"/>
              <a:gd name="connsiteY75" fmla="*/ 1330960 h 3150465"/>
              <a:gd name="connsiteX76" fmla="*/ 2956560 w 7142480"/>
              <a:gd name="connsiteY76" fmla="*/ 1320800 h 3150465"/>
              <a:gd name="connsiteX77" fmla="*/ 2783840 w 7142480"/>
              <a:gd name="connsiteY77" fmla="*/ 1219200 h 3150465"/>
              <a:gd name="connsiteX78" fmla="*/ 2702560 w 7142480"/>
              <a:gd name="connsiteY78" fmla="*/ 1137920 h 3150465"/>
              <a:gd name="connsiteX79" fmla="*/ 2661920 w 7142480"/>
              <a:gd name="connsiteY79" fmla="*/ 1076960 h 3150465"/>
              <a:gd name="connsiteX80" fmla="*/ 2641600 w 7142480"/>
              <a:gd name="connsiteY80" fmla="*/ 1046480 h 3150465"/>
              <a:gd name="connsiteX81" fmla="*/ 2580640 w 7142480"/>
              <a:gd name="connsiteY81" fmla="*/ 1076960 h 3150465"/>
              <a:gd name="connsiteX82" fmla="*/ 2651760 w 7142480"/>
              <a:gd name="connsiteY82" fmla="*/ 914400 h 3150465"/>
              <a:gd name="connsiteX83" fmla="*/ 2672080 w 7142480"/>
              <a:gd name="connsiteY83" fmla="*/ 822960 h 3150465"/>
              <a:gd name="connsiteX84" fmla="*/ 2682240 w 7142480"/>
              <a:gd name="connsiteY84" fmla="*/ 782320 h 3150465"/>
              <a:gd name="connsiteX85" fmla="*/ 2722880 w 7142480"/>
              <a:gd name="connsiteY85" fmla="*/ 619760 h 3150465"/>
              <a:gd name="connsiteX86" fmla="*/ 2753360 w 7142480"/>
              <a:gd name="connsiteY86" fmla="*/ 558800 h 3150465"/>
              <a:gd name="connsiteX87" fmla="*/ 2794000 w 7142480"/>
              <a:gd name="connsiteY87" fmla="*/ 538480 h 3150465"/>
              <a:gd name="connsiteX88" fmla="*/ 2905760 w 7142480"/>
              <a:gd name="connsiteY88" fmla="*/ 457200 h 3150465"/>
              <a:gd name="connsiteX89" fmla="*/ 3007360 w 7142480"/>
              <a:gd name="connsiteY89" fmla="*/ 375920 h 3150465"/>
              <a:gd name="connsiteX90" fmla="*/ 3281680 w 7142480"/>
              <a:gd name="connsiteY90" fmla="*/ 233680 h 3150465"/>
              <a:gd name="connsiteX91" fmla="*/ 3495040 w 7142480"/>
              <a:gd name="connsiteY91" fmla="*/ 142240 h 3150465"/>
              <a:gd name="connsiteX92" fmla="*/ 3667760 w 7142480"/>
              <a:gd name="connsiteY92" fmla="*/ 91440 h 3150465"/>
              <a:gd name="connsiteX93" fmla="*/ 3942080 w 7142480"/>
              <a:gd name="connsiteY93" fmla="*/ 30480 h 3150465"/>
              <a:gd name="connsiteX94" fmla="*/ 4104640 w 7142480"/>
              <a:gd name="connsiteY94" fmla="*/ 20320 h 3150465"/>
              <a:gd name="connsiteX95" fmla="*/ 4277360 w 7142480"/>
              <a:gd name="connsiteY95" fmla="*/ 0 h 3150465"/>
              <a:gd name="connsiteX96" fmla="*/ 4409440 w 7142480"/>
              <a:gd name="connsiteY96" fmla="*/ 40640 h 3150465"/>
              <a:gd name="connsiteX97" fmla="*/ 4429760 w 7142480"/>
              <a:gd name="connsiteY97" fmla="*/ 71120 h 3150465"/>
              <a:gd name="connsiteX98" fmla="*/ 4439920 w 7142480"/>
              <a:gd name="connsiteY98" fmla="*/ 193040 h 3150465"/>
              <a:gd name="connsiteX99" fmla="*/ 4450080 w 7142480"/>
              <a:gd name="connsiteY99" fmla="*/ 233680 h 3150465"/>
              <a:gd name="connsiteX100" fmla="*/ 4460240 w 7142480"/>
              <a:gd name="connsiteY100" fmla="*/ 284480 h 3150465"/>
              <a:gd name="connsiteX101" fmla="*/ 4429760 w 7142480"/>
              <a:gd name="connsiteY101" fmla="*/ 650240 h 3150465"/>
              <a:gd name="connsiteX102" fmla="*/ 4368800 w 7142480"/>
              <a:gd name="connsiteY102" fmla="*/ 731520 h 3150465"/>
              <a:gd name="connsiteX103" fmla="*/ 4318000 w 7142480"/>
              <a:gd name="connsiteY103" fmla="*/ 762000 h 3150465"/>
              <a:gd name="connsiteX104" fmla="*/ 4297680 w 7142480"/>
              <a:gd name="connsiteY104" fmla="*/ 792480 h 3150465"/>
              <a:gd name="connsiteX105" fmla="*/ 4287520 w 7142480"/>
              <a:gd name="connsiteY105" fmla="*/ 843280 h 3150465"/>
              <a:gd name="connsiteX106" fmla="*/ 4277360 w 7142480"/>
              <a:gd name="connsiteY106" fmla="*/ 873760 h 3150465"/>
              <a:gd name="connsiteX107" fmla="*/ 4267200 w 7142480"/>
              <a:gd name="connsiteY107" fmla="*/ 914400 h 3150465"/>
              <a:gd name="connsiteX108" fmla="*/ 4206240 w 7142480"/>
              <a:gd name="connsiteY108" fmla="*/ 955040 h 3150465"/>
              <a:gd name="connsiteX109" fmla="*/ 4175760 w 7142480"/>
              <a:gd name="connsiteY109" fmla="*/ 975360 h 3150465"/>
              <a:gd name="connsiteX110" fmla="*/ 4135120 w 7142480"/>
              <a:gd name="connsiteY110" fmla="*/ 1005840 h 3150465"/>
              <a:gd name="connsiteX111" fmla="*/ 4043680 w 7142480"/>
              <a:gd name="connsiteY111" fmla="*/ 1036320 h 3150465"/>
              <a:gd name="connsiteX112" fmla="*/ 3982720 w 7142480"/>
              <a:gd name="connsiteY112" fmla="*/ 1076960 h 3150465"/>
              <a:gd name="connsiteX113" fmla="*/ 3942080 w 7142480"/>
              <a:gd name="connsiteY113" fmla="*/ 1117600 h 3150465"/>
              <a:gd name="connsiteX114" fmla="*/ 3921760 w 7142480"/>
              <a:gd name="connsiteY114" fmla="*/ 1148080 h 3150465"/>
              <a:gd name="connsiteX115" fmla="*/ 3891280 w 7142480"/>
              <a:gd name="connsiteY115" fmla="*/ 1168400 h 3150465"/>
              <a:gd name="connsiteX116" fmla="*/ 3810000 w 7142480"/>
              <a:gd name="connsiteY116" fmla="*/ 1198880 h 3150465"/>
              <a:gd name="connsiteX117" fmla="*/ 3535680 w 7142480"/>
              <a:gd name="connsiteY117" fmla="*/ 1209040 h 3150465"/>
              <a:gd name="connsiteX118" fmla="*/ 3505200 w 7142480"/>
              <a:gd name="connsiteY118" fmla="*/ 1219200 h 3150465"/>
              <a:gd name="connsiteX119" fmla="*/ 3474720 w 7142480"/>
              <a:gd name="connsiteY119" fmla="*/ 1310640 h 3150465"/>
              <a:gd name="connsiteX120" fmla="*/ 3454400 w 7142480"/>
              <a:gd name="connsiteY120" fmla="*/ 1341120 h 3150465"/>
              <a:gd name="connsiteX121" fmla="*/ 3444240 w 7142480"/>
              <a:gd name="connsiteY121" fmla="*/ 1534160 h 3150465"/>
              <a:gd name="connsiteX122" fmla="*/ 3444240 w 7142480"/>
              <a:gd name="connsiteY122" fmla="*/ 1686560 h 3150465"/>
              <a:gd name="connsiteX123" fmla="*/ 3454400 w 7142480"/>
              <a:gd name="connsiteY123" fmla="*/ 1737360 h 3150465"/>
              <a:gd name="connsiteX124" fmla="*/ 3525520 w 7142480"/>
              <a:gd name="connsiteY124" fmla="*/ 1757680 h 3150465"/>
              <a:gd name="connsiteX125" fmla="*/ 3566160 w 7142480"/>
              <a:gd name="connsiteY125" fmla="*/ 1798320 h 3150465"/>
              <a:gd name="connsiteX126" fmla="*/ 3596640 w 7142480"/>
              <a:gd name="connsiteY126" fmla="*/ 1818640 h 3150465"/>
              <a:gd name="connsiteX127" fmla="*/ 3637280 w 7142480"/>
              <a:gd name="connsiteY127" fmla="*/ 1910080 h 3150465"/>
              <a:gd name="connsiteX128" fmla="*/ 3667760 w 7142480"/>
              <a:gd name="connsiteY128" fmla="*/ 1930400 h 3150465"/>
              <a:gd name="connsiteX129" fmla="*/ 3708400 w 7142480"/>
              <a:gd name="connsiteY129" fmla="*/ 1940560 h 3150465"/>
              <a:gd name="connsiteX130" fmla="*/ 3728720 w 7142480"/>
              <a:gd name="connsiteY130" fmla="*/ 2021840 h 3150465"/>
              <a:gd name="connsiteX131" fmla="*/ 3738880 w 7142480"/>
              <a:gd name="connsiteY131" fmla="*/ 2052320 h 3150465"/>
              <a:gd name="connsiteX132" fmla="*/ 3749040 w 7142480"/>
              <a:gd name="connsiteY132" fmla="*/ 2103120 h 3150465"/>
              <a:gd name="connsiteX133" fmla="*/ 3759200 w 7142480"/>
              <a:gd name="connsiteY133" fmla="*/ 2133600 h 3150465"/>
              <a:gd name="connsiteX134" fmla="*/ 3799840 w 7142480"/>
              <a:gd name="connsiteY134" fmla="*/ 2194560 h 3150465"/>
              <a:gd name="connsiteX135" fmla="*/ 3810000 w 7142480"/>
              <a:gd name="connsiteY135" fmla="*/ 2346960 h 3150465"/>
              <a:gd name="connsiteX136" fmla="*/ 3840480 w 7142480"/>
              <a:gd name="connsiteY136" fmla="*/ 2377440 h 3150465"/>
              <a:gd name="connsiteX137" fmla="*/ 3891280 w 7142480"/>
              <a:gd name="connsiteY137" fmla="*/ 2448560 h 3150465"/>
              <a:gd name="connsiteX138" fmla="*/ 3901440 w 7142480"/>
              <a:gd name="connsiteY138" fmla="*/ 2489200 h 3150465"/>
              <a:gd name="connsiteX139" fmla="*/ 3931920 w 7142480"/>
              <a:gd name="connsiteY139" fmla="*/ 2529840 h 3150465"/>
              <a:gd name="connsiteX140" fmla="*/ 4033520 w 7142480"/>
              <a:gd name="connsiteY140" fmla="*/ 2600960 h 3150465"/>
              <a:gd name="connsiteX141" fmla="*/ 4074160 w 7142480"/>
              <a:gd name="connsiteY141" fmla="*/ 2611120 h 3150465"/>
              <a:gd name="connsiteX142" fmla="*/ 4124960 w 7142480"/>
              <a:gd name="connsiteY142" fmla="*/ 2631440 h 3150465"/>
              <a:gd name="connsiteX143" fmla="*/ 4165600 w 7142480"/>
              <a:gd name="connsiteY143" fmla="*/ 2641600 h 3150465"/>
              <a:gd name="connsiteX144" fmla="*/ 4206240 w 7142480"/>
              <a:gd name="connsiteY144" fmla="*/ 2661920 h 3150465"/>
              <a:gd name="connsiteX145" fmla="*/ 4236720 w 7142480"/>
              <a:gd name="connsiteY145" fmla="*/ 2682240 h 3150465"/>
              <a:gd name="connsiteX146" fmla="*/ 4287520 w 7142480"/>
              <a:gd name="connsiteY146" fmla="*/ 2692400 h 3150465"/>
              <a:gd name="connsiteX147" fmla="*/ 4429760 w 7142480"/>
              <a:gd name="connsiteY147" fmla="*/ 2702560 h 3150465"/>
              <a:gd name="connsiteX148" fmla="*/ 4500880 w 7142480"/>
              <a:gd name="connsiteY148" fmla="*/ 2712720 h 3150465"/>
              <a:gd name="connsiteX149" fmla="*/ 4582160 w 7142480"/>
              <a:gd name="connsiteY149" fmla="*/ 2722880 h 3150465"/>
              <a:gd name="connsiteX150" fmla="*/ 4653280 w 7142480"/>
              <a:gd name="connsiteY150" fmla="*/ 2743200 h 3150465"/>
              <a:gd name="connsiteX151" fmla="*/ 4704080 w 7142480"/>
              <a:gd name="connsiteY151" fmla="*/ 2753360 h 3150465"/>
              <a:gd name="connsiteX152" fmla="*/ 4734560 w 7142480"/>
              <a:gd name="connsiteY152" fmla="*/ 2773680 h 3150465"/>
              <a:gd name="connsiteX153" fmla="*/ 4907280 w 7142480"/>
              <a:gd name="connsiteY153" fmla="*/ 2794000 h 3150465"/>
              <a:gd name="connsiteX154" fmla="*/ 5039360 w 7142480"/>
              <a:gd name="connsiteY154" fmla="*/ 2875280 h 3150465"/>
              <a:gd name="connsiteX155" fmla="*/ 5100320 w 7142480"/>
              <a:gd name="connsiteY155" fmla="*/ 2966720 h 3150465"/>
              <a:gd name="connsiteX156" fmla="*/ 5130800 w 7142480"/>
              <a:gd name="connsiteY156" fmla="*/ 2997200 h 3150465"/>
              <a:gd name="connsiteX157" fmla="*/ 5334000 w 7142480"/>
              <a:gd name="connsiteY157" fmla="*/ 3088640 h 3150465"/>
              <a:gd name="connsiteX158" fmla="*/ 5364480 w 7142480"/>
              <a:gd name="connsiteY158" fmla="*/ 3108960 h 3150465"/>
              <a:gd name="connsiteX159" fmla="*/ 5405120 w 7142480"/>
              <a:gd name="connsiteY159" fmla="*/ 3119120 h 3150465"/>
              <a:gd name="connsiteX160" fmla="*/ 5435600 w 7142480"/>
              <a:gd name="connsiteY160" fmla="*/ 3149600 h 3150465"/>
              <a:gd name="connsiteX161" fmla="*/ 5516880 w 7142480"/>
              <a:gd name="connsiteY161" fmla="*/ 3068320 h 3150465"/>
              <a:gd name="connsiteX162" fmla="*/ 5628640 w 7142480"/>
              <a:gd name="connsiteY162" fmla="*/ 2966720 h 3150465"/>
              <a:gd name="connsiteX163" fmla="*/ 5781040 w 7142480"/>
              <a:gd name="connsiteY163" fmla="*/ 2844800 h 3150465"/>
              <a:gd name="connsiteX164" fmla="*/ 6024880 w 7142480"/>
              <a:gd name="connsiteY164" fmla="*/ 2682240 h 3150465"/>
              <a:gd name="connsiteX165" fmla="*/ 6085840 w 7142480"/>
              <a:gd name="connsiteY165" fmla="*/ 2651760 h 3150465"/>
              <a:gd name="connsiteX166" fmla="*/ 6136640 w 7142480"/>
              <a:gd name="connsiteY166" fmla="*/ 2631440 h 3150465"/>
              <a:gd name="connsiteX167" fmla="*/ 6167120 w 7142480"/>
              <a:gd name="connsiteY167" fmla="*/ 2611120 h 3150465"/>
              <a:gd name="connsiteX168" fmla="*/ 6217920 w 7142480"/>
              <a:gd name="connsiteY168" fmla="*/ 2600960 h 3150465"/>
              <a:gd name="connsiteX169" fmla="*/ 6350000 w 7142480"/>
              <a:gd name="connsiteY169" fmla="*/ 2611120 h 3150465"/>
              <a:gd name="connsiteX170" fmla="*/ 6380480 w 7142480"/>
              <a:gd name="connsiteY170" fmla="*/ 2621280 h 3150465"/>
              <a:gd name="connsiteX171" fmla="*/ 6532880 w 7142480"/>
              <a:gd name="connsiteY171" fmla="*/ 2631440 h 3150465"/>
              <a:gd name="connsiteX172" fmla="*/ 6543040 w 7142480"/>
              <a:gd name="connsiteY172" fmla="*/ 2661920 h 3150465"/>
              <a:gd name="connsiteX173" fmla="*/ 6553200 w 7142480"/>
              <a:gd name="connsiteY173" fmla="*/ 2702560 h 3150465"/>
              <a:gd name="connsiteX174" fmla="*/ 6583680 w 7142480"/>
              <a:gd name="connsiteY174" fmla="*/ 2712720 h 3150465"/>
              <a:gd name="connsiteX175" fmla="*/ 6715760 w 7142480"/>
              <a:gd name="connsiteY175" fmla="*/ 2733040 h 3150465"/>
              <a:gd name="connsiteX176" fmla="*/ 6736080 w 7142480"/>
              <a:gd name="connsiteY176" fmla="*/ 2763520 h 3150465"/>
              <a:gd name="connsiteX177" fmla="*/ 6807200 w 7142480"/>
              <a:gd name="connsiteY177" fmla="*/ 2783840 h 3150465"/>
              <a:gd name="connsiteX178" fmla="*/ 6827520 w 7142480"/>
              <a:gd name="connsiteY178" fmla="*/ 2814320 h 3150465"/>
              <a:gd name="connsiteX179" fmla="*/ 6858000 w 7142480"/>
              <a:gd name="connsiteY179" fmla="*/ 2824480 h 3150465"/>
              <a:gd name="connsiteX180" fmla="*/ 6929120 w 7142480"/>
              <a:gd name="connsiteY180" fmla="*/ 2834640 h 3150465"/>
              <a:gd name="connsiteX181" fmla="*/ 7061200 w 7142480"/>
              <a:gd name="connsiteY181" fmla="*/ 2854960 h 3150465"/>
              <a:gd name="connsiteX182" fmla="*/ 7132320 w 7142480"/>
              <a:gd name="connsiteY182" fmla="*/ 2895600 h 3150465"/>
              <a:gd name="connsiteX183" fmla="*/ 7142480 w 7142480"/>
              <a:gd name="connsiteY183" fmla="*/ 2905760 h 315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7142480" h="3150465">
                <a:moveTo>
                  <a:pt x="0" y="1605280"/>
                </a:moveTo>
                <a:cubicBezTo>
                  <a:pt x="30480" y="1612053"/>
                  <a:pt x="61597" y="1616418"/>
                  <a:pt x="91440" y="1625600"/>
                </a:cubicBezTo>
                <a:cubicBezTo>
                  <a:pt x="107194" y="1630447"/>
                  <a:pt x="148347" y="1654396"/>
                  <a:pt x="162560" y="1666240"/>
                </a:cubicBezTo>
                <a:cubicBezTo>
                  <a:pt x="188624" y="1687960"/>
                  <a:pt x="203734" y="1709660"/>
                  <a:pt x="223520" y="1737360"/>
                </a:cubicBezTo>
                <a:cubicBezTo>
                  <a:pt x="230617" y="1747296"/>
                  <a:pt x="233238" y="1761782"/>
                  <a:pt x="243840" y="1767840"/>
                </a:cubicBezTo>
                <a:cubicBezTo>
                  <a:pt x="258833" y="1776408"/>
                  <a:pt x="277887" y="1773812"/>
                  <a:pt x="294640" y="1778000"/>
                </a:cubicBezTo>
                <a:cubicBezTo>
                  <a:pt x="305030" y="1780597"/>
                  <a:pt x="315541" y="1783371"/>
                  <a:pt x="325120" y="1788160"/>
                </a:cubicBezTo>
                <a:cubicBezTo>
                  <a:pt x="336042" y="1793621"/>
                  <a:pt x="345664" y="1801383"/>
                  <a:pt x="355600" y="1808480"/>
                </a:cubicBezTo>
                <a:cubicBezTo>
                  <a:pt x="369379" y="1818322"/>
                  <a:pt x="381094" y="1831387"/>
                  <a:pt x="396240" y="1838960"/>
                </a:cubicBezTo>
                <a:cubicBezTo>
                  <a:pt x="408729" y="1845205"/>
                  <a:pt x="423333" y="1845733"/>
                  <a:pt x="436880" y="1849120"/>
                </a:cubicBezTo>
                <a:cubicBezTo>
                  <a:pt x="453813" y="1862667"/>
                  <a:pt x="469085" y="1878603"/>
                  <a:pt x="487680" y="1889760"/>
                </a:cubicBezTo>
                <a:cubicBezTo>
                  <a:pt x="515008" y="1906157"/>
                  <a:pt x="548685" y="1912631"/>
                  <a:pt x="579120" y="1920240"/>
                </a:cubicBezTo>
                <a:cubicBezTo>
                  <a:pt x="650240" y="1916853"/>
                  <a:pt x="721525" y="1915993"/>
                  <a:pt x="792480" y="1910080"/>
                </a:cubicBezTo>
                <a:cubicBezTo>
                  <a:pt x="803153" y="1909191"/>
                  <a:pt x="812458" y="1902020"/>
                  <a:pt x="822960" y="1899920"/>
                </a:cubicBezTo>
                <a:cubicBezTo>
                  <a:pt x="858573" y="1892797"/>
                  <a:pt x="908530" y="1890505"/>
                  <a:pt x="944880" y="1879600"/>
                </a:cubicBezTo>
                <a:cubicBezTo>
                  <a:pt x="962349" y="1874359"/>
                  <a:pt x="978378" y="1865047"/>
                  <a:pt x="995680" y="1859280"/>
                </a:cubicBezTo>
                <a:cubicBezTo>
                  <a:pt x="1008927" y="1854864"/>
                  <a:pt x="1022894" y="1852956"/>
                  <a:pt x="1036320" y="1849120"/>
                </a:cubicBezTo>
                <a:cubicBezTo>
                  <a:pt x="1046618" y="1846178"/>
                  <a:pt x="1056184" y="1840375"/>
                  <a:pt x="1066800" y="1838960"/>
                </a:cubicBezTo>
                <a:cubicBezTo>
                  <a:pt x="1107223" y="1833570"/>
                  <a:pt x="1148189" y="1833303"/>
                  <a:pt x="1188720" y="1828800"/>
                </a:cubicBezTo>
                <a:cubicBezTo>
                  <a:pt x="1233560" y="1823818"/>
                  <a:pt x="1249958" y="1818571"/>
                  <a:pt x="1290320" y="1808480"/>
                </a:cubicBezTo>
                <a:cubicBezTo>
                  <a:pt x="1300480" y="1811867"/>
                  <a:pt x="1312437" y="1811950"/>
                  <a:pt x="1320800" y="1818640"/>
                </a:cubicBezTo>
                <a:cubicBezTo>
                  <a:pt x="1330335" y="1826268"/>
                  <a:pt x="1332486" y="1840486"/>
                  <a:pt x="1341120" y="1849120"/>
                </a:cubicBezTo>
                <a:cubicBezTo>
                  <a:pt x="1349754" y="1857754"/>
                  <a:pt x="1361440" y="1862667"/>
                  <a:pt x="1371600" y="1869440"/>
                </a:cubicBezTo>
                <a:cubicBezTo>
                  <a:pt x="1385147" y="1889760"/>
                  <a:pt x="1404517" y="1907232"/>
                  <a:pt x="1412240" y="1930400"/>
                </a:cubicBezTo>
                <a:cubicBezTo>
                  <a:pt x="1415627" y="1940560"/>
                  <a:pt x="1419458" y="1950582"/>
                  <a:pt x="1422400" y="1960880"/>
                </a:cubicBezTo>
                <a:cubicBezTo>
                  <a:pt x="1426236" y="1974306"/>
                  <a:pt x="1427657" y="1988445"/>
                  <a:pt x="1432560" y="2001520"/>
                </a:cubicBezTo>
                <a:cubicBezTo>
                  <a:pt x="1437878" y="2015701"/>
                  <a:pt x="1446914" y="2028239"/>
                  <a:pt x="1452880" y="2042160"/>
                </a:cubicBezTo>
                <a:cubicBezTo>
                  <a:pt x="1457099" y="2052004"/>
                  <a:pt x="1460443" y="2062250"/>
                  <a:pt x="1463040" y="2072640"/>
                </a:cubicBezTo>
                <a:cubicBezTo>
                  <a:pt x="1467228" y="2089393"/>
                  <a:pt x="1460989" y="2111229"/>
                  <a:pt x="1473200" y="2123440"/>
                </a:cubicBezTo>
                <a:cubicBezTo>
                  <a:pt x="1488346" y="2138586"/>
                  <a:pt x="1516338" y="2131879"/>
                  <a:pt x="1534160" y="2143760"/>
                </a:cubicBezTo>
                <a:lnTo>
                  <a:pt x="1564640" y="2164080"/>
                </a:lnTo>
                <a:cubicBezTo>
                  <a:pt x="1568027" y="2174240"/>
                  <a:pt x="1568859" y="2185649"/>
                  <a:pt x="1574800" y="2194560"/>
                </a:cubicBezTo>
                <a:cubicBezTo>
                  <a:pt x="1582770" y="2206515"/>
                  <a:pt x="1602591" y="2210925"/>
                  <a:pt x="1605280" y="2225040"/>
                </a:cubicBezTo>
                <a:cubicBezTo>
                  <a:pt x="1630166" y="2355690"/>
                  <a:pt x="1578764" y="2370004"/>
                  <a:pt x="1635760" y="2438400"/>
                </a:cubicBezTo>
                <a:cubicBezTo>
                  <a:pt x="1644958" y="2449438"/>
                  <a:pt x="1656080" y="2458720"/>
                  <a:pt x="1666240" y="2468880"/>
                </a:cubicBezTo>
                <a:cubicBezTo>
                  <a:pt x="1689301" y="2538064"/>
                  <a:pt x="1660274" y="2452970"/>
                  <a:pt x="1696720" y="2550160"/>
                </a:cubicBezTo>
                <a:cubicBezTo>
                  <a:pt x="1700480" y="2560188"/>
                  <a:pt x="1703120" y="2570612"/>
                  <a:pt x="1706880" y="2580640"/>
                </a:cubicBezTo>
                <a:cubicBezTo>
                  <a:pt x="1713284" y="2597717"/>
                  <a:pt x="1720427" y="2614507"/>
                  <a:pt x="1727200" y="2631440"/>
                </a:cubicBezTo>
                <a:cubicBezTo>
                  <a:pt x="1730587" y="2651760"/>
                  <a:pt x="1727139" y="2674514"/>
                  <a:pt x="1737360" y="2692400"/>
                </a:cubicBezTo>
                <a:cubicBezTo>
                  <a:pt x="1742673" y="2701699"/>
                  <a:pt x="1757450" y="2699963"/>
                  <a:pt x="1767840" y="2702560"/>
                </a:cubicBezTo>
                <a:cubicBezTo>
                  <a:pt x="1784593" y="2706748"/>
                  <a:pt x="1801887" y="2708532"/>
                  <a:pt x="1818640" y="2712720"/>
                </a:cubicBezTo>
                <a:cubicBezTo>
                  <a:pt x="1829030" y="2715317"/>
                  <a:pt x="1838730" y="2720283"/>
                  <a:pt x="1849120" y="2722880"/>
                </a:cubicBezTo>
                <a:cubicBezTo>
                  <a:pt x="1879411" y="2730453"/>
                  <a:pt x="1910080" y="2736427"/>
                  <a:pt x="1940560" y="2743200"/>
                </a:cubicBezTo>
                <a:cubicBezTo>
                  <a:pt x="2044459" y="2812466"/>
                  <a:pt x="1872710" y="2700990"/>
                  <a:pt x="2021840" y="2783840"/>
                </a:cubicBezTo>
                <a:cubicBezTo>
                  <a:pt x="2036642" y="2792064"/>
                  <a:pt x="2048608" y="2804609"/>
                  <a:pt x="2062480" y="2814320"/>
                </a:cubicBezTo>
                <a:cubicBezTo>
                  <a:pt x="2082487" y="2828325"/>
                  <a:pt x="2123440" y="2854960"/>
                  <a:pt x="2123440" y="2854960"/>
                </a:cubicBezTo>
                <a:cubicBezTo>
                  <a:pt x="2175701" y="2823603"/>
                  <a:pt x="2183406" y="2824566"/>
                  <a:pt x="2225040" y="2773680"/>
                </a:cubicBezTo>
                <a:cubicBezTo>
                  <a:pt x="2240505" y="2754779"/>
                  <a:pt x="2250424" y="2731790"/>
                  <a:pt x="2265680" y="2712720"/>
                </a:cubicBezTo>
                <a:cubicBezTo>
                  <a:pt x="2290153" y="2682129"/>
                  <a:pt x="2307646" y="2656429"/>
                  <a:pt x="2336800" y="2631440"/>
                </a:cubicBezTo>
                <a:cubicBezTo>
                  <a:pt x="2373730" y="2599786"/>
                  <a:pt x="2376450" y="2601455"/>
                  <a:pt x="2418080" y="2580640"/>
                </a:cubicBezTo>
                <a:cubicBezTo>
                  <a:pt x="2428240" y="2567093"/>
                  <a:pt x="2438718" y="2553779"/>
                  <a:pt x="2448560" y="2540000"/>
                </a:cubicBezTo>
                <a:cubicBezTo>
                  <a:pt x="2472189" y="2506920"/>
                  <a:pt x="2471728" y="2497224"/>
                  <a:pt x="2509520" y="2468880"/>
                </a:cubicBezTo>
                <a:cubicBezTo>
                  <a:pt x="2521637" y="2459793"/>
                  <a:pt x="2537835" y="2457363"/>
                  <a:pt x="2550160" y="2448560"/>
                </a:cubicBezTo>
                <a:cubicBezTo>
                  <a:pt x="2561852" y="2440209"/>
                  <a:pt x="2568685" y="2426050"/>
                  <a:pt x="2580640" y="2418080"/>
                </a:cubicBezTo>
                <a:cubicBezTo>
                  <a:pt x="2589551" y="2412139"/>
                  <a:pt x="2601541" y="2412709"/>
                  <a:pt x="2611120" y="2407920"/>
                </a:cubicBezTo>
                <a:cubicBezTo>
                  <a:pt x="2622042" y="2402459"/>
                  <a:pt x="2630678" y="2393061"/>
                  <a:pt x="2641600" y="2387600"/>
                </a:cubicBezTo>
                <a:cubicBezTo>
                  <a:pt x="2651179" y="2382811"/>
                  <a:pt x="2662718" y="2382641"/>
                  <a:pt x="2672080" y="2377440"/>
                </a:cubicBezTo>
                <a:cubicBezTo>
                  <a:pt x="2693428" y="2365580"/>
                  <a:pt x="2709872" y="2344523"/>
                  <a:pt x="2733040" y="2336800"/>
                </a:cubicBezTo>
                <a:cubicBezTo>
                  <a:pt x="2773601" y="2323280"/>
                  <a:pt x="2833352" y="2305351"/>
                  <a:pt x="2875280" y="2286000"/>
                </a:cubicBezTo>
                <a:cubicBezTo>
                  <a:pt x="2902783" y="2273306"/>
                  <a:pt x="2935141" y="2266779"/>
                  <a:pt x="2956560" y="2245360"/>
                </a:cubicBezTo>
                <a:cubicBezTo>
                  <a:pt x="2979030" y="2222890"/>
                  <a:pt x="2989230" y="2208705"/>
                  <a:pt x="3017520" y="2194560"/>
                </a:cubicBezTo>
                <a:cubicBezTo>
                  <a:pt x="3027099" y="2189771"/>
                  <a:pt x="3037840" y="2187787"/>
                  <a:pt x="3048000" y="2184400"/>
                </a:cubicBezTo>
                <a:cubicBezTo>
                  <a:pt x="3058160" y="2174240"/>
                  <a:pt x="3067571" y="2163271"/>
                  <a:pt x="3078480" y="2153920"/>
                </a:cubicBezTo>
                <a:cubicBezTo>
                  <a:pt x="3104808" y="2131354"/>
                  <a:pt x="3153849" y="2100287"/>
                  <a:pt x="3180080" y="2082800"/>
                </a:cubicBezTo>
                <a:lnTo>
                  <a:pt x="3210560" y="2062480"/>
                </a:lnTo>
                <a:cubicBezTo>
                  <a:pt x="3234987" y="1964772"/>
                  <a:pt x="3214124" y="2003542"/>
                  <a:pt x="3261360" y="1940560"/>
                </a:cubicBezTo>
                <a:cubicBezTo>
                  <a:pt x="3264747" y="1930400"/>
                  <a:pt x="3264664" y="1918307"/>
                  <a:pt x="3271520" y="1910080"/>
                </a:cubicBezTo>
                <a:cubicBezTo>
                  <a:pt x="3282360" y="1897071"/>
                  <a:pt x="3304051" y="1894466"/>
                  <a:pt x="3312160" y="1879600"/>
                </a:cubicBezTo>
                <a:cubicBezTo>
                  <a:pt x="3325533" y="1855083"/>
                  <a:pt x="3319991" y="1823299"/>
                  <a:pt x="3332480" y="1798320"/>
                </a:cubicBezTo>
                <a:cubicBezTo>
                  <a:pt x="3357589" y="1748101"/>
                  <a:pt x="3348011" y="1772048"/>
                  <a:pt x="3362960" y="1727200"/>
                </a:cubicBezTo>
                <a:cubicBezTo>
                  <a:pt x="3339959" y="1635198"/>
                  <a:pt x="3373461" y="1714585"/>
                  <a:pt x="3220720" y="1676400"/>
                </a:cubicBezTo>
                <a:cubicBezTo>
                  <a:pt x="3206781" y="1672915"/>
                  <a:pt x="3200400" y="1656080"/>
                  <a:pt x="3190240" y="1645920"/>
                </a:cubicBezTo>
                <a:cubicBezTo>
                  <a:pt x="3186853" y="1635760"/>
                  <a:pt x="3182180" y="1625942"/>
                  <a:pt x="3180080" y="1615440"/>
                </a:cubicBezTo>
                <a:cubicBezTo>
                  <a:pt x="3175384" y="1591958"/>
                  <a:pt x="3177974" y="1566872"/>
                  <a:pt x="3169920" y="1544320"/>
                </a:cubicBezTo>
                <a:cubicBezTo>
                  <a:pt x="3149092" y="1486001"/>
                  <a:pt x="3108589" y="1454771"/>
                  <a:pt x="3078480" y="1402080"/>
                </a:cubicBezTo>
                <a:cubicBezTo>
                  <a:pt x="3065684" y="1379686"/>
                  <a:pt x="3069460" y="1345267"/>
                  <a:pt x="3048000" y="1330960"/>
                </a:cubicBezTo>
                <a:cubicBezTo>
                  <a:pt x="3022483" y="1313949"/>
                  <a:pt x="2987040" y="1324187"/>
                  <a:pt x="2956560" y="1320800"/>
                </a:cubicBezTo>
                <a:cubicBezTo>
                  <a:pt x="2905095" y="1295067"/>
                  <a:pt x="2819547" y="1254907"/>
                  <a:pt x="2783840" y="1219200"/>
                </a:cubicBezTo>
                <a:cubicBezTo>
                  <a:pt x="2756747" y="1192107"/>
                  <a:pt x="2723814" y="1169801"/>
                  <a:pt x="2702560" y="1137920"/>
                </a:cubicBezTo>
                <a:lnTo>
                  <a:pt x="2661920" y="1076960"/>
                </a:lnTo>
                <a:lnTo>
                  <a:pt x="2641600" y="1046480"/>
                </a:lnTo>
                <a:cubicBezTo>
                  <a:pt x="2621280" y="1056640"/>
                  <a:pt x="2593242" y="1095863"/>
                  <a:pt x="2580640" y="1076960"/>
                </a:cubicBezTo>
                <a:cubicBezTo>
                  <a:pt x="2552163" y="1034244"/>
                  <a:pt x="2634239" y="938930"/>
                  <a:pt x="2651760" y="914400"/>
                </a:cubicBezTo>
                <a:cubicBezTo>
                  <a:pt x="2658533" y="883920"/>
                  <a:pt x="2665059" y="853384"/>
                  <a:pt x="2672080" y="822960"/>
                </a:cubicBezTo>
                <a:cubicBezTo>
                  <a:pt x="2675220" y="809354"/>
                  <a:pt x="2680117" y="796121"/>
                  <a:pt x="2682240" y="782320"/>
                </a:cubicBezTo>
                <a:cubicBezTo>
                  <a:pt x="2700807" y="661637"/>
                  <a:pt x="2675645" y="722103"/>
                  <a:pt x="2722880" y="619760"/>
                </a:cubicBezTo>
                <a:cubicBezTo>
                  <a:pt x="2732400" y="599133"/>
                  <a:pt x="2738400" y="575897"/>
                  <a:pt x="2753360" y="558800"/>
                </a:cubicBezTo>
                <a:cubicBezTo>
                  <a:pt x="2763333" y="547402"/>
                  <a:pt x="2781398" y="546881"/>
                  <a:pt x="2794000" y="538480"/>
                </a:cubicBezTo>
                <a:cubicBezTo>
                  <a:pt x="2832327" y="512928"/>
                  <a:pt x="2869790" y="485976"/>
                  <a:pt x="2905760" y="457200"/>
                </a:cubicBezTo>
                <a:cubicBezTo>
                  <a:pt x="2939627" y="430107"/>
                  <a:pt x="2971496" y="400308"/>
                  <a:pt x="3007360" y="375920"/>
                </a:cubicBezTo>
                <a:cubicBezTo>
                  <a:pt x="3148261" y="280107"/>
                  <a:pt x="3141676" y="293682"/>
                  <a:pt x="3281680" y="233680"/>
                </a:cubicBezTo>
                <a:cubicBezTo>
                  <a:pt x="3323447" y="215780"/>
                  <a:pt x="3461001" y="152252"/>
                  <a:pt x="3495040" y="142240"/>
                </a:cubicBezTo>
                <a:cubicBezTo>
                  <a:pt x="3552613" y="125307"/>
                  <a:pt x="3609863" y="107230"/>
                  <a:pt x="3667760" y="91440"/>
                </a:cubicBezTo>
                <a:cubicBezTo>
                  <a:pt x="3731436" y="74074"/>
                  <a:pt x="3867303" y="38789"/>
                  <a:pt x="3942080" y="30480"/>
                </a:cubicBezTo>
                <a:cubicBezTo>
                  <a:pt x="3996040" y="24484"/>
                  <a:pt x="4050521" y="24650"/>
                  <a:pt x="4104640" y="20320"/>
                </a:cubicBezTo>
                <a:cubicBezTo>
                  <a:pt x="4141238" y="17392"/>
                  <a:pt x="4238638" y="4840"/>
                  <a:pt x="4277360" y="0"/>
                </a:cubicBezTo>
                <a:cubicBezTo>
                  <a:pt x="4369765" y="9240"/>
                  <a:pt x="4364811" y="-12915"/>
                  <a:pt x="4409440" y="40640"/>
                </a:cubicBezTo>
                <a:cubicBezTo>
                  <a:pt x="4417257" y="50021"/>
                  <a:pt x="4422987" y="60960"/>
                  <a:pt x="4429760" y="71120"/>
                </a:cubicBezTo>
                <a:cubicBezTo>
                  <a:pt x="4433147" y="111760"/>
                  <a:pt x="4434862" y="152574"/>
                  <a:pt x="4439920" y="193040"/>
                </a:cubicBezTo>
                <a:cubicBezTo>
                  <a:pt x="4441652" y="206896"/>
                  <a:pt x="4447051" y="220049"/>
                  <a:pt x="4450080" y="233680"/>
                </a:cubicBezTo>
                <a:cubicBezTo>
                  <a:pt x="4453826" y="250537"/>
                  <a:pt x="4456853" y="267547"/>
                  <a:pt x="4460240" y="284480"/>
                </a:cubicBezTo>
                <a:cubicBezTo>
                  <a:pt x="4452690" y="533620"/>
                  <a:pt x="4511776" y="537468"/>
                  <a:pt x="4429760" y="650240"/>
                </a:cubicBezTo>
                <a:cubicBezTo>
                  <a:pt x="4409841" y="677629"/>
                  <a:pt x="4397840" y="714096"/>
                  <a:pt x="4368800" y="731520"/>
                </a:cubicBezTo>
                <a:lnTo>
                  <a:pt x="4318000" y="762000"/>
                </a:lnTo>
                <a:cubicBezTo>
                  <a:pt x="4311227" y="772160"/>
                  <a:pt x="4301967" y="781047"/>
                  <a:pt x="4297680" y="792480"/>
                </a:cubicBezTo>
                <a:cubicBezTo>
                  <a:pt x="4291617" y="808649"/>
                  <a:pt x="4291708" y="826527"/>
                  <a:pt x="4287520" y="843280"/>
                </a:cubicBezTo>
                <a:cubicBezTo>
                  <a:pt x="4284923" y="853670"/>
                  <a:pt x="4280302" y="863462"/>
                  <a:pt x="4277360" y="873760"/>
                </a:cubicBezTo>
                <a:cubicBezTo>
                  <a:pt x="4273524" y="887186"/>
                  <a:pt x="4274128" y="902276"/>
                  <a:pt x="4267200" y="914400"/>
                </a:cubicBezTo>
                <a:cubicBezTo>
                  <a:pt x="4244088" y="954846"/>
                  <a:pt x="4239215" y="938553"/>
                  <a:pt x="4206240" y="955040"/>
                </a:cubicBezTo>
                <a:cubicBezTo>
                  <a:pt x="4195318" y="960501"/>
                  <a:pt x="4185696" y="968263"/>
                  <a:pt x="4175760" y="975360"/>
                </a:cubicBezTo>
                <a:cubicBezTo>
                  <a:pt x="4161981" y="985202"/>
                  <a:pt x="4150495" y="998744"/>
                  <a:pt x="4135120" y="1005840"/>
                </a:cubicBezTo>
                <a:cubicBezTo>
                  <a:pt x="4105948" y="1019304"/>
                  <a:pt x="4070413" y="1018498"/>
                  <a:pt x="4043680" y="1036320"/>
                </a:cubicBezTo>
                <a:cubicBezTo>
                  <a:pt x="4023360" y="1049867"/>
                  <a:pt x="3999989" y="1059691"/>
                  <a:pt x="3982720" y="1076960"/>
                </a:cubicBezTo>
                <a:cubicBezTo>
                  <a:pt x="3969173" y="1090507"/>
                  <a:pt x="3954548" y="1103054"/>
                  <a:pt x="3942080" y="1117600"/>
                </a:cubicBezTo>
                <a:cubicBezTo>
                  <a:pt x="3934133" y="1126871"/>
                  <a:pt x="3930394" y="1139446"/>
                  <a:pt x="3921760" y="1148080"/>
                </a:cubicBezTo>
                <a:cubicBezTo>
                  <a:pt x="3913126" y="1156714"/>
                  <a:pt x="3901882" y="1162342"/>
                  <a:pt x="3891280" y="1168400"/>
                </a:cubicBezTo>
                <a:cubicBezTo>
                  <a:pt x="3867598" y="1181933"/>
                  <a:pt x="3838184" y="1197062"/>
                  <a:pt x="3810000" y="1198880"/>
                </a:cubicBezTo>
                <a:cubicBezTo>
                  <a:pt x="3718687" y="1204771"/>
                  <a:pt x="3627120" y="1205653"/>
                  <a:pt x="3535680" y="1209040"/>
                </a:cubicBezTo>
                <a:cubicBezTo>
                  <a:pt x="3525520" y="1212427"/>
                  <a:pt x="3513563" y="1212510"/>
                  <a:pt x="3505200" y="1219200"/>
                </a:cubicBezTo>
                <a:cubicBezTo>
                  <a:pt x="3473719" y="1244384"/>
                  <a:pt x="3486438" y="1275486"/>
                  <a:pt x="3474720" y="1310640"/>
                </a:cubicBezTo>
                <a:cubicBezTo>
                  <a:pt x="3470859" y="1322224"/>
                  <a:pt x="3461173" y="1330960"/>
                  <a:pt x="3454400" y="1341120"/>
                </a:cubicBezTo>
                <a:cubicBezTo>
                  <a:pt x="3451013" y="1405467"/>
                  <a:pt x="3449378" y="1469929"/>
                  <a:pt x="3444240" y="1534160"/>
                </a:cubicBezTo>
                <a:cubicBezTo>
                  <a:pt x="3434962" y="1650132"/>
                  <a:pt x="3422986" y="1537783"/>
                  <a:pt x="3444240" y="1686560"/>
                </a:cubicBezTo>
                <a:cubicBezTo>
                  <a:pt x="3446682" y="1703655"/>
                  <a:pt x="3441404" y="1725988"/>
                  <a:pt x="3454400" y="1737360"/>
                </a:cubicBezTo>
                <a:cubicBezTo>
                  <a:pt x="3472955" y="1753596"/>
                  <a:pt x="3501813" y="1750907"/>
                  <a:pt x="3525520" y="1757680"/>
                </a:cubicBezTo>
                <a:cubicBezTo>
                  <a:pt x="3539067" y="1771227"/>
                  <a:pt x="3551614" y="1785852"/>
                  <a:pt x="3566160" y="1798320"/>
                </a:cubicBezTo>
                <a:cubicBezTo>
                  <a:pt x="3575431" y="1806267"/>
                  <a:pt x="3589543" y="1808704"/>
                  <a:pt x="3596640" y="1818640"/>
                </a:cubicBezTo>
                <a:cubicBezTo>
                  <a:pt x="3628123" y="1862716"/>
                  <a:pt x="3604205" y="1870390"/>
                  <a:pt x="3637280" y="1910080"/>
                </a:cubicBezTo>
                <a:cubicBezTo>
                  <a:pt x="3645097" y="1919461"/>
                  <a:pt x="3656537" y="1925590"/>
                  <a:pt x="3667760" y="1930400"/>
                </a:cubicBezTo>
                <a:cubicBezTo>
                  <a:pt x="3680595" y="1935901"/>
                  <a:pt x="3694853" y="1937173"/>
                  <a:pt x="3708400" y="1940560"/>
                </a:cubicBezTo>
                <a:cubicBezTo>
                  <a:pt x="3731624" y="2010233"/>
                  <a:pt x="3704199" y="1923757"/>
                  <a:pt x="3728720" y="2021840"/>
                </a:cubicBezTo>
                <a:cubicBezTo>
                  <a:pt x="3731317" y="2032230"/>
                  <a:pt x="3736283" y="2041930"/>
                  <a:pt x="3738880" y="2052320"/>
                </a:cubicBezTo>
                <a:cubicBezTo>
                  <a:pt x="3743068" y="2069073"/>
                  <a:pt x="3744852" y="2086367"/>
                  <a:pt x="3749040" y="2103120"/>
                </a:cubicBezTo>
                <a:cubicBezTo>
                  <a:pt x="3751637" y="2113510"/>
                  <a:pt x="3753999" y="2124238"/>
                  <a:pt x="3759200" y="2133600"/>
                </a:cubicBezTo>
                <a:cubicBezTo>
                  <a:pt x="3771060" y="2154948"/>
                  <a:pt x="3799840" y="2194560"/>
                  <a:pt x="3799840" y="2194560"/>
                </a:cubicBezTo>
                <a:cubicBezTo>
                  <a:pt x="3803227" y="2245360"/>
                  <a:pt x="3798955" y="2297260"/>
                  <a:pt x="3810000" y="2346960"/>
                </a:cubicBezTo>
                <a:cubicBezTo>
                  <a:pt x="3813117" y="2360986"/>
                  <a:pt x="3831129" y="2366531"/>
                  <a:pt x="3840480" y="2377440"/>
                </a:cubicBezTo>
                <a:cubicBezTo>
                  <a:pt x="3859383" y="2399494"/>
                  <a:pt x="3875198" y="2424438"/>
                  <a:pt x="3891280" y="2448560"/>
                </a:cubicBezTo>
                <a:cubicBezTo>
                  <a:pt x="3894667" y="2462107"/>
                  <a:pt x="3895195" y="2476711"/>
                  <a:pt x="3901440" y="2489200"/>
                </a:cubicBezTo>
                <a:cubicBezTo>
                  <a:pt x="3909013" y="2504346"/>
                  <a:pt x="3920900" y="2516983"/>
                  <a:pt x="3931920" y="2529840"/>
                </a:cubicBezTo>
                <a:cubicBezTo>
                  <a:pt x="3962834" y="2565907"/>
                  <a:pt x="3985788" y="2579264"/>
                  <a:pt x="4033520" y="2600960"/>
                </a:cubicBezTo>
                <a:cubicBezTo>
                  <a:pt x="4046232" y="2606738"/>
                  <a:pt x="4060913" y="2606704"/>
                  <a:pt x="4074160" y="2611120"/>
                </a:cubicBezTo>
                <a:cubicBezTo>
                  <a:pt x="4091462" y="2616887"/>
                  <a:pt x="4107658" y="2625673"/>
                  <a:pt x="4124960" y="2631440"/>
                </a:cubicBezTo>
                <a:cubicBezTo>
                  <a:pt x="4138207" y="2635856"/>
                  <a:pt x="4152525" y="2636697"/>
                  <a:pt x="4165600" y="2641600"/>
                </a:cubicBezTo>
                <a:cubicBezTo>
                  <a:pt x="4179781" y="2646918"/>
                  <a:pt x="4193090" y="2654406"/>
                  <a:pt x="4206240" y="2661920"/>
                </a:cubicBezTo>
                <a:cubicBezTo>
                  <a:pt x="4216842" y="2667978"/>
                  <a:pt x="4225287" y="2677953"/>
                  <a:pt x="4236720" y="2682240"/>
                </a:cubicBezTo>
                <a:cubicBezTo>
                  <a:pt x="4252889" y="2688303"/>
                  <a:pt x="4270346" y="2690592"/>
                  <a:pt x="4287520" y="2692400"/>
                </a:cubicBezTo>
                <a:cubicBezTo>
                  <a:pt x="4334793" y="2697376"/>
                  <a:pt x="4382440" y="2698053"/>
                  <a:pt x="4429760" y="2702560"/>
                </a:cubicBezTo>
                <a:cubicBezTo>
                  <a:pt x="4453599" y="2704830"/>
                  <a:pt x="4477143" y="2709555"/>
                  <a:pt x="4500880" y="2712720"/>
                </a:cubicBezTo>
                <a:lnTo>
                  <a:pt x="4582160" y="2722880"/>
                </a:lnTo>
                <a:cubicBezTo>
                  <a:pt x="4605867" y="2729653"/>
                  <a:pt x="4629361" y="2737220"/>
                  <a:pt x="4653280" y="2743200"/>
                </a:cubicBezTo>
                <a:cubicBezTo>
                  <a:pt x="4670033" y="2747388"/>
                  <a:pt x="4687911" y="2747297"/>
                  <a:pt x="4704080" y="2753360"/>
                </a:cubicBezTo>
                <a:cubicBezTo>
                  <a:pt x="4715513" y="2757647"/>
                  <a:pt x="4722586" y="2771285"/>
                  <a:pt x="4734560" y="2773680"/>
                </a:cubicBezTo>
                <a:cubicBezTo>
                  <a:pt x="4791405" y="2785049"/>
                  <a:pt x="4849707" y="2787227"/>
                  <a:pt x="4907280" y="2794000"/>
                </a:cubicBezTo>
                <a:cubicBezTo>
                  <a:pt x="4966355" y="2823538"/>
                  <a:pt x="4994688" y="2830608"/>
                  <a:pt x="5039360" y="2875280"/>
                </a:cubicBezTo>
                <a:cubicBezTo>
                  <a:pt x="5072967" y="2908887"/>
                  <a:pt x="5071299" y="2928025"/>
                  <a:pt x="5100320" y="2966720"/>
                </a:cubicBezTo>
                <a:cubicBezTo>
                  <a:pt x="5108941" y="2978215"/>
                  <a:pt x="5120640" y="2987040"/>
                  <a:pt x="5130800" y="2997200"/>
                </a:cubicBezTo>
                <a:cubicBezTo>
                  <a:pt x="5169969" y="3134292"/>
                  <a:pt x="5121642" y="3048191"/>
                  <a:pt x="5334000" y="3088640"/>
                </a:cubicBezTo>
                <a:cubicBezTo>
                  <a:pt x="5345995" y="3090925"/>
                  <a:pt x="5353257" y="3104150"/>
                  <a:pt x="5364480" y="3108960"/>
                </a:cubicBezTo>
                <a:cubicBezTo>
                  <a:pt x="5377315" y="3114461"/>
                  <a:pt x="5391573" y="3115733"/>
                  <a:pt x="5405120" y="3119120"/>
                </a:cubicBezTo>
                <a:cubicBezTo>
                  <a:pt x="5415280" y="3129280"/>
                  <a:pt x="5422519" y="3155546"/>
                  <a:pt x="5435600" y="3149600"/>
                </a:cubicBezTo>
                <a:cubicBezTo>
                  <a:pt x="5470481" y="3133745"/>
                  <a:pt x="5487445" y="3092849"/>
                  <a:pt x="5516880" y="3068320"/>
                </a:cubicBezTo>
                <a:cubicBezTo>
                  <a:pt x="5662039" y="2947354"/>
                  <a:pt x="5499562" y="3085869"/>
                  <a:pt x="5628640" y="2966720"/>
                </a:cubicBezTo>
                <a:cubicBezTo>
                  <a:pt x="5747076" y="2857394"/>
                  <a:pt x="5668299" y="2931918"/>
                  <a:pt x="5781040" y="2844800"/>
                </a:cubicBezTo>
                <a:cubicBezTo>
                  <a:pt x="5996755" y="2678111"/>
                  <a:pt x="5854883" y="2761572"/>
                  <a:pt x="6024880" y="2682240"/>
                </a:cubicBezTo>
                <a:cubicBezTo>
                  <a:pt x="6045467" y="2672633"/>
                  <a:pt x="6065158" y="2661161"/>
                  <a:pt x="6085840" y="2651760"/>
                </a:cubicBezTo>
                <a:cubicBezTo>
                  <a:pt x="6102443" y="2644213"/>
                  <a:pt x="6120328" y="2639596"/>
                  <a:pt x="6136640" y="2631440"/>
                </a:cubicBezTo>
                <a:cubicBezTo>
                  <a:pt x="6147562" y="2625979"/>
                  <a:pt x="6155687" y="2615407"/>
                  <a:pt x="6167120" y="2611120"/>
                </a:cubicBezTo>
                <a:cubicBezTo>
                  <a:pt x="6183289" y="2605057"/>
                  <a:pt x="6200987" y="2604347"/>
                  <a:pt x="6217920" y="2600960"/>
                </a:cubicBezTo>
                <a:cubicBezTo>
                  <a:pt x="6261947" y="2604347"/>
                  <a:pt x="6306184" y="2605643"/>
                  <a:pt x="6350000" y="2611120"/>
                </a:cubicBezTo>
                <a:cubicBezTo>
                  <a:pt x="6360627" y="2612448"/>
                  <a:pt x="6369836" y="2620097"/>
                  <a:pt x="6380480" y="2621280"/>
                </a:cubicBezTo>
                <a:cubicBezTo>
                  <a:pt x="6431081" y="2626902"/>
                  <a:pt x="6482080" y="2628053"/>
                  <a:pt x="6532880" y="2631440"/>
                </a:cubicBezTo>
                <a:cubicBezTo>
                  <a:pt x="6536267" y="2641600"/>
                  <a:pt x="6540098" y="2651622"/>
                  <a:pt x="6543040" y="2661920"/>
                </a:cubicBezTo>
                <a:cubicBezTo>
                  <a:pt x="6546876" y="2675346"/>
                  <a:pt x="6544477" y="2691656"/>
                  <a:pt x="6553200" y="2702560"/>
                </a:cubicBezTo>
                <a:cubicBezTo>
                  <a:pt x="6559890" y="2710923"/>
                  <a:pt x="6573382" y="2709778"/>
                  <a:pt x="6583680" y="2712720"/>
                </a:cubicBezTo>
                <a:cubicBezTo>
                  <a:pt x="6639674" y="2728718"/>
                  <a:pt x="6642064" y="2724852"/>
                  <a:pt x="6715760" y="2733040"/>
                </a:cubicBezTo>
                <a:cubicBezTo>
                  <a:pt x="6722533" y="2743200"/>
                  <a:pt x="6726545" y="2755892"/>
                  <a:pt x="6736080" y="2763520"/>
                </a:cubicBezTo>
                <a:cubicBezTo>
                  <a:pt x="6742705" y="2768820"/>
                  <a:pt x="6804545" y="2783176"/>
                  <a:pt x="6807200" y="2783840"/>
                </a:cubicBezTo>
                <a:cubicBezTo>
                  <a:pt x="6813973" y="2794000"/>
                  <a:pt x="6817985" y="2806692"/>
                  <a:pt x="6827520" y="2814320"/>
                </a:cubicBezTo>
                <a:cubicBezTo>
                  <a:pt x="6835883" y="2821010"/>
                  <a:pt x="6847498" y="2822380"/>
                  <a:pt x="6858000" y="2824480"/>
                </a:cubicBezTo>
                <a:cubicBezTo>
                  <a:pt x="6881482" y="2829176"/>
                  <a:pt x="6905451" y="2830999"/>
                  <a:pt x="6929120" y="2834640"/>
                </a:cubicBezTo>
                <a:cubicBezTo>
                  <a:pt x="7112380" y="2862834"/>
                  <a:pt x="6854975" y="2825499"/>
                  <a:pt x="7061200" y="2854960"/>
                </a:cubicBezTo>
                <a:cubicBezTo>
                  <a:pt x="7094949" y="2871835"/>
                  <a:pt x="7103599" y="2874059"/>
                  <a:pt x="7132320" y="2895600"/>
                </a:cubicBezTo>
                <a:cubicBezTo>
                  <a:pt x="7136152" y="2898474"/>
                  <a:pt x="7139093" y="2902373"/>
                  <a:pt x="7142480" y="29057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5" name="Title 1"/>
          <p:cNvSpPr>
            <a:spLocks noGrp="1"/>
          </p:cNvSpPr>
          <p:nvPr>
            <p:ph type="title"/>
          </p:nvPr>
        </p:nvSpPr>
        <p:spPr>
          <a:xfrm>
            <a:off x="304800" y="635000"/>
            <a:ext cx="8793162" cy="752475"/>
          </a:xfrm>
        </p:spPr>
        <p:txBody>
          <a:bodyPr/>
          <a:lstStyle/>
          <a:p>
            <a:r>
              <a:rPr lang="en-GB" altLang="en-US" b="1">
                <a:solidFill>
                  <a:srgbClr val="0000FF"/>
                </a:solidFill>
                <a:latin typeface="Arial" charset="0"/>
                <a:ea typeface="Arial" charset="0"/>
                <a:cs typeface="Arial" charset="0"/>
              </a:rPr>
              <a:t>Decision </a:t>
            </a:r>
            <a:r>
              <a:rPr lang="en-GB" altLang="en-US" b="1" dirty="0">
                <a:solidFill>
                  <a:srgbClr val="0000FF"/>
                </a:solidFill>
                <a:latin typeface="Arial" charset="0"/>
                <a:ea typeface="Arial" charset="0"/>
                <a:cs typeface="Arial" charset="0"/>
              </a:rPr>
              <a:t>boundary perspective…</a:t>
            </a:r>
          </a:p>
        </p:txBody>
      </p:sp>
    </p:spTree>
    <p:extLst>
      <p:ext uri="{BB962C8B-B14F-4D97-AF65-F5344CB8AC3E}">
        <p14:creationId xmlns:p14="http://schemas.microsoft.com/office/powerpoint/2010/main" val="32096448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838200"/>
            <a:ext cx="7315200" cy="990600"/>
          </a:xfrm>
        </p:spPr>
        <p:txBody>
          <a:bodyPr>
            <a:normAutofit fontScale="90000"/>
          </a:bodyPr>
          <a:lstStyle/>
          <a:p>
            <a:r>
              <a:rPr lang="en-US" sz="4400" b="1" dirty="0">
                <a:solidFill>
                  <a:srgbClr val="0000FF"/>
                </a:solidFill>
                <a:latin typeface="Arial" charset="0"/>
                <a:ea typeface="Arial" charset="0"/>
                <a:cs typeface="Arial" charset="0"/>
              </a:rPr>
              <a:t>Generalization and Capacity</a:t>
            </a:r>
          </a:p>
        </p:txBody>
      </p:sp>
      <p:pic>
        <p:nvPicPr>
          <p:cNvPr id="3" name="Picture 2"/>
          <p:cNvPicPr>
            <a:picLocks noChangeAspect="1"/>
          </p:cNvPicPr>
          <p:nvPr/>
        </p:nvPicPr>
        <p:blipFill>
          <a:blip r:embed="rId3"/>
          <a:stretch>
            <a:fillRect/>
          </a:stretch>
        </p:blipFill>
        <p:spPr>
          <a:xfrm>
            <a:off x="0" y="2057400"/>
            <a:ext cx="9144000" cy="4474099"/>
          </a:xfrm>
          <a:prstGeom prst="rect">
            <a:avLst/>
          </a:prstGeom>
        </p:spPr>
      </p:pic>
    </p:spTree>
    <p:extLst>
      <p:ext uri="{BB962C8B-B14F-4D97-AF65-F5344CB8AC3E}">
        <p14:creationId xmlns:p14="http://schemas.microsoft.com/office/powerpoint/2010/main" val="9899323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495300"/>
            <a:ext cx="4191000" cy="990600"/>
          </a:xfrm>
        </p:spPr>
        <p:txBody>
          <a:bodyPr>
            <a:normAutofit/>
          </a:bodyPr>
          <a:lstStyle/>
          <a:p>
            <a:r>
              <a:rPr lang="en-US" sz="4400" b="1" dirty="0">
                <a:solidFill>
                  <a:srgbClr val="0000FF"/>
                </a:solidFill>
                <a:latin typeface="Calibri"/>
                <a:cs typeface="Calibri"/>
              </a:rPr>
              <a:t>Learning Curves</a:t>
            </a:r>
          </a:p>
        </p:txBody>
      </p:sp>
      <p:pic>
        <p:nvPicPr>
          <p:cNvPr id="4" name="Picture 3"/>
          <p:cNvPicPr>
            <a:picLocks noChangeAspect="1"/>
          </p:cNvPicPr>
          <p:nvPr/>
        </p:nvPicPr>
        <p:blipFill>
          <a:blip r:embed="rId3"/>
          <a:stretch>
            <a:fillRect/>
          </a:stretch>
        </p:blipFill>
        <p:spPr>
          <a:xfrm>
            <a:off x="-25400" y="2209800"/>
            <a:ext cx="9144000" cy="4352293"/>
          </a:xfrm>
          <a:prstGeom prst="rect">
            <a:avLst/>
          </a:prstGeom>
        </p:spPr>
      </p:pic>
      <p:sp>
        <p:nvSpPr>
          <p:cNvPr id="5" name="Rectangle 4"/>
          <p:cNvSpPr/>
          <p:nvPr/>
        </p:nvSpPr>
        <p:spPr>
          <a:xfrm>
            <a:off x="1295400" y="1617017"/>
            <a:ext cx="6934200" cy="523220"/>
          </a:xfrm>
          <a:prstGeom prst="rect">
            <a:avLst/>
          </a:prstGeom>
        </p:spPr>
        <p:txBody>
          <a:bodyPr wrap="square">
            <a:spAutoFit/>
          </a:bodyPr>
          <a:lstStyle/>
          <a:p>
            <a:r>
              <a:rPr lang="en-US" sz="2800" dirty="0"/>
              <a:t>Early stopping: terminate </a:t>
            </a:r>
            <a:r>
              <a:rPr lang="en-US" sz="2800"/>
              <a:t>while validation</a:t>
            </a:r>
            <a:endParaRPr lang="en-US" sz="2800" dirty="0"/>
          </a:p>
        </p:txBody>
      </p:sp>
    </p:spTree>
    <p:extLst>
      <p:ext uri="{BB962C8B-B14F-4D97-AF65-F5344CB8AC3E}">
        <p14:creationId xmlns:p14="http://schemas.microsoft.com/office/powerpoint/2010/main" val="12373612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0" y="609600"/>
            <a:ext cx="2895600" cy="990600"/>
          </a:xfrm>
        </p:spPr>
        <p:txBody>
          <a:bodyPr>
            <a:normAutofit/>
          </a:bodyPr>
          <a:lstStyle/>
          <a:p>
            <a:r>
              <a:rPr lang="en-US" sz="4400" b="1" dirty="0">
                <a:solidFill>
                  <a:srgbClr val="0000FF"/>
                </a:solidFill>
                <a:latin typeface="Calibri"/>
                <a:cs typeface="Calibri"/>
              </a:rPr>
              <a:t>Summary</a:t>
            </a:r>
          </a:p>
        </p:txBody>
      </p:sp>
      <p:sp>
        <p:nvSpPr>
          <p:cNvPr id="3" name="Content Placeholder 2"/>
          <p:cNvSpPr>
            <a:spLocks noGrp="1"/>
          </p:cNvSpPr>
          <p:nvPr>
            <p:ph idx="1"/>
          </p:nvPr>
        </p:nvSpPr>
        <p:spPr>
          <a:xfrm>
            <a:off x="228600" y="1524000"/>
            <a:ext cx="8686800" cy="5181600"/>
          </a:xfrm>
        </p:spPr>
        <p:txBody>
          <a:bodyPr>
            <a:noAutofit/>
          </a:bodyPr>
          <a:lstStyle/>
          <a:p>
            <a:pPr>
              <a:lnSpc>
                <a:spcPct val="120000"/>
              </a:lnSpc>
            </a:pPr>
            <a:r>
              <a:rPr lang="en-US" sz="3200" dirty="0">
                <a:latin typeface="Times New Roman"/>
                <a:cs typeface="Times New Roman"/>
              </a:rPr>
              <a:t>Artificial neuron structures</a:t>
            </a:r>
          </a:p>
          <a:p>
            <a:pPr>
              <a:lnSpc>
                <a:spcPct val="120000"/>
              </a:lnSpc>
            </a:pPr>
            <a:r>
              <a:rPr lang="en-US" sz="3200" dirty="0">
                <a:latin typeface="Times New Roman"/>
                <a:cs typeface="Times New Roman"/>
              </a:rPr>
              <a:t>Neural network training: training, validation, testing</a:t>
            </a:r>
          </a:p>
          <a:p>
            <a:pPr>
              <a:lnSpc>
                <a:spcPct val="120000"/>
              </a:lnSpc>
              <a:defRPr/>
            </a:pPr>
            <a:r>
              <a:rPr lang="en-US" sz="3200" dirty="0">
                <a:latin typeface="Times New Roman"/>
                <a:ea typeface="ＭＳ Ｐゴシック" charset="0"/>
                <a:cs typeface="Times New Roman"/>
              </a:rPr>
              <a:t>Backpropagation </a:t>
            </a:r>
          </a:p>
          <a:p>
            <a:pPr>
              <a:lnSpc>
                <a:spcPct val="120000"/>
              </a:lnSpc>
              <a:defRPr/>
            </a:pPr>
            <a:r>
              <a:rPr lang="en-US" sz="3200" dirty="0">
                <a:latin typeface="Times New Roman"/>
                <a:ea typeface="ＭＳ Ｐゴシック" charset="0"/>
                <a:cs typeface="Times New Roman"/>
              </a:rPr>
              <a:t>Generalization and learning curve</a:t>
            </a:r>
          </a:p>
          <a:p>
            <a:pPr>
              <a:lnSpc>
                <a:spcPct val="120000"/>
              </a:lnSpc>
            </a:pPr>
            <a:endParaRPr lang="en-US" sz="3200" b="1" dirty="0">
              <a:latin typeface="Times New Roman"/>
              <a:cs typeface="Times New Roman"/>
            </a:endParaRPr>
          </a:p>
          <a:p>
            <a:pPr>
              <a:lnSpc>
                <a:spcPct val="120000"/>
              </a:lnSpc>
            </a:pPr>
            <a:endParaRPr lang="en-US" sz="3200" b="1" dirty="0">
              <a:latin typeface="Times New Roman"/>
              <a:cs typeface="Times New Roman"/>
            </a:endParaRPr>
          </a:p>
        </p:txBody>
      </p:sp>
    </p:spTree>
    <p:extLst>
      <p:ext uri="{BB962C8B-B14F-4D97-AF65-F5344CB8AC3E}">
        <p14:creationId xmlns:p14="http://schemas.microsoft.com/office/powerpoint/2010/main" val="11326812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noChangeArrowheads="1"/>
          </p:cNvSpPr>
          <p:nvPr>
            <p:ph type="title"/>
          </p:nvPr>
        </p:nvSpPr>
        <p:spPr>
          <a:xfrm>
            <a:off x="914399" y="1295400"/>
            <a:ext cx="7529513" cy="777875"/>
          </a:xfrm>
        </p:spPr>
        <p:txBody>
          <a:bodyPr/>
          <a:lstStyle/>
          <a:p>
            <a:pPr algn="ctr"/>
            <a:r>
              <a:rPr lang="en-US" altLang="x-none" sz="4400" b="1" dirty="0">
                <a:solidFill>
                  <a:srgbClr val="0000FF"/>
                </a:solidFill>
                <a:latin typeface="Calibri" charset="0"/>
                <a:ea typeface="Calibri" charset="0"/>
                <a:cs typeface="Calibri" charset="0"/>
              </a:rPr>
              <a:t>Acknowledgments</a:t>
            </a:r>
            <a:endParaRPr lang="en-US" altLang="x-none" b="1" dirty="0">
              <a:solidFill>
                <a:srgbClr val="0000FF"/>
              </a:solidFill>
              <a:latin typeface="Calibri" charset="0"/>
              <a:ea typeface="Calibri" charset="0"/>
              <a:cs typeface="Calibri" charset="0"/>
            </a:endParaRPr>
          </a:p>
        </p:txBody>
      </p:sp>
      <p:sp>
        <p:nvSpPr>
          <p:cNvPr id="157698" name="Rectangle 3"/>
          <p:cNvSpPr>
            <a:spLocks noGrp="1" noChangeArrowheads="1"/>
          </p:cNvSpPr>
          <p:nvPr>
            <p:ph type="body" idx="1"/>
          </p:nvPr>
        </p:nvSpPr>
        <p:spPr>
          <a:xfrm>
            <a:off x="646906" y="2286000"/>
            <a:ext cx="8064500" cy="3276600"/>
          </a:xfrm>
          <a:noFill/>
        </p:spPr>
        <p:txBody>
          <a:bodyPr>
            <a:normAutofit/>
          </a:bodyPr>
          <a:lstStyle/>
          <a:p>
            <a:pPr>
              <a:spcBef>
                <a:spcPct val="50000"/>
              </a:spcBef>
              <a:buFont typeface="Monotype Sorts" charset="2"/>
              <a:buNone/>
            </a:pPr>
            <a:r>
              <a:rPr lang="en-US" altLang="x-none" sz="3200" dirty="0"/>
              <a:t>  This file is for the educational purpose only. Some materials (including pictures and text) were taken from the Internet at the public domain.</a:t>
            </a:r>
          </a:p>
        </p:txBody>
      </p:sp>
    </p:spTree>
    <p:extLst>
      <p:ext uri="{BB962C8B-B14F-4D97-AF65-F5344CB8AC3E}">
        <p14:creationId xmlns:p14="http://schemas.microsoft.com/office/powerpoint/2010/main" val="1055003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pigeon in skinner 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685800"/>
            <a:ext cx="7772400" cy="6037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029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9" name="Picture 5" descr="canal with women washing - van gog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000"/>
            <a:ext cx="5257800" cy="634274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6256714" y="1117600"/>
            <a:ext cx="1989971" cy="2514600"/>
          </a:xfrm>
          <a:prstGeom prst="rect">
            <a:avLst/>
          </a:prstGeom>
        </p:spPr>
      </p:pic>
      <p:pic>
        <p:nvPicPr>
          <p:cNvPr id="505863" name="Picture 7" descr="bout this sound">
            <a:hlinkClick r:id="rId5" tooltip="About this sound"/>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04775" cy="10477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4965699" y="4267200"/>
            <a:ext cx="4572000" cy="1569660"/>
          </a:xfrm>
          <a:prstGeom prst="rect">
            <a:avLst/>
          </a:prstGeom>
        </p:spPr>
        <p:txBody>
          <a:bodyPr>
            <a:spAutoFit/>
          </a:bodyPr>
          <a:lstStyle/>
          <a:p>
            <a:pPr algn="ctr"/>
            <a:r>
              <a:rPr lang="en-US" sz="2400" dirty="0">
                <a:solidFill>
                  <a:srgbClr val="0000FF"/>
                </a:solidFill>
              </a:rPr>
              <a:t>Vincent van Gogh </a:t>
            </a:r>
          </a:p>
          <a:p>
            <a:pPr algn="ctr"/>
            <a:r>
              <a:rPr lang="en-US" sz="2400" dirty="0">
                <a:solidFill>
                  <a:srgbClr val="0000FF"/>
                </a:solidFill>
              </a:rPr>
              <a:t>(1853 –1890) </a:t>
            </a:r>
          </a:p>
          <a:p>
            <a:pPr algn="ctr"/>
            <a:r>
              <a:rPr lang="en-US" sz="2400" dirty="0">
                <a:solidFill>
                  <a:srgbClr val="0000FF"/>
                </a:solidFill>
              </a:rPr>
              <a:t>Dutch </a:t>
            </a:r>
          </a:p>
          <a:p>
            <a:pPr algn="ctr"/>
            <a:r>
              <a:rPr lang="en-US" sz="2400" dirty="0">
                <a:solidFill>
                  <a:srgbClr val="0000FF"/>
                </a:solidFill>
              </a:rPr>
              <a:t>Post-Impressionist</a:t>
            </a:r>
          </a:p>
        </p:txBody>
      </p:sp>
    </p:spTree>
    <p:extLst>
      <p:ext uri="{BB962C8B-B14F-4D97-AF65-F5344CB8AC3E}">
        <p14:creationId xmlns:p14="http://schemas.microsoft.com/office/powerpoint/2010/main" val="1779403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descr="the russian wedding - chag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762000"/>
            <a:ext cx="6826616" cy="46624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90600" y="5638800"/>
            <a:ext cx="7769282" cy="1015663"/>
          </a:xfrm>
          <a:prstGeom prst="rect">
            <a:avLst/>
          </a:prstGeom>
          <a:noFill/>
        </p:spPr>
        <p:txBody>
          <a:bodyPr wrap="square" rtlCol="0">
            <a:spAutoFit/>
          </a:bodyPr>
          <a:lstStyle/>
          <a:p>
            <a:r>
              <a:rPr lang="en-US" sz="2000" dirty="0">
                <a:solidFill>
                  <a:srgbClr val="0000FF"/>
                </a:solidFill>
              </a:rPr>
              <a:t>Marc </a:t>
            </a:r>
            <a:r>
              <a:rPr lang="en-US" sz="2000" dirty="0" err="1">
                <a:solidFill>
                  <a:srgbClr val="0000FF"/>
                </a:solidFill>
              </a:rPr>
              <a:t>Zakharovich</a:t>
            </a:r>
            <a:r>
              <a:rPr lang="en-US" sz="2000" dirty="0">
                <a:solidFill>
                  <a:srgbClr val="0000FF"/>
                </a:solidFill>
              </a:rPr>
              <a:t> Chagall (</a:t>
            </a:r>
            <a:r>
              <a:rPr lang="zh-CN" altLang="en-US" sz="2000" dirty="0">
                <a:solidFill>
                  <a:srgbClr val="0000FF"/>
                </a:solidFill>
              </a:rPr>
              <a:t>马克</a:t>
            </a:r>
            <a:r>
              <a:rPr lang="en-US" altLang="zh-CN" sz="2000" dirty="0">
                <a:solidFill>
                  <a:srgbClr val="0000FF"/>
                </a:solidFill>
              </a:rPr>
              <a:t>·</a:t>
            </a:r>
            <a:r>
              <a:rPr lang="zh-CN" altLang="en-US" sz="2000" dirty="0">
                <a:solidFill>
                  <a:srgbClr val="0000FF"/>
                </a:solidFill>
              </a:rPr>
              <a:t>夏加尔</a:t>
            </a:r>
            <a:r>
              <a:rPr lang="en-US" sz="2000" dirty="0">
                <a:solidFill>
                  <a:srgbClr val="0000FF"/>
                </a:solidFill>
              </a:rPr>
              <a:t>)</a:t>
            </a:r>
          </a:p>
          <a:p>
            <a:r>
              <a:rPr lang="en-US" sz="2000" dirty="0">
                <a:solidFill>
                  <a:srgbClr val="0000FF"/>
                </a:solidFill>
              </a:rPr>
              <a:t>(1887 –1985), Russian-French artist</a:t>
            </a:r>
          </a:p>
          <a:p>
            <a:r>
              <a:rPr lang="en-US" sz="2000" dirty="0">
                <a:solidFill>
                  <a:srgbClr val="0000FF"/>
                </a:solidFill>
              </a:rPr>
              <a:t>Cubism, Expressionism, Surrealism</a:t>
            </a:r>
          </a:p>
        </p:txBody>
      </p:sp>
      <p:pic>
        <p:nvPicPr>
          <p:cNvPr id="5" name="Picture 4"/>
          <p:cNvPicPr>
            <a:picLocks noChangeAspect="1"/>
          </p:cNvPicPr>
          <p:nvPr/>
        </p:nvPicPr>
        <p:blipFill>
          <a:blip r:embed="rId4"/>
          <a:stretch>
            <a:fillRect/>
          </a:stretch>
        </p:blipFill>
        <p:spPr>
          <a:xfrm>
            <a:off x="6979016" y="3949363"/>
            <a:ext cx="2164984" cy="2819400"/>
          </a:xfrm>
          <a:prstGeom prst="rect">
            <a:avLst/>
          </a:prstGeom>
        </p:spPr>
      </p:pic>
    </p:spTree>
    <p:extLst>
      <p:ext uri="{BB962C8B-B14F-4D97-AF65-F5344CB8AC3E}">
        <p14:creationId xmlns:p14="http://schemas.microsoft.com/office/powerpoint/2010/main" val="304196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81200" y="25400"/>
            <a:ext cx="5143500" cy="6858000"/>
          </a:xfrm>
          <a:prstGeom prst="rect">
            <a:avLst/>
          </a:prstGeom>
        </p:spPr>
      </p:pic>
    </p:spTree>
    <p:extLst>
      <p:ext uri="{BB962C8B-B14F-4D97-AF65-F5344CB8AC3E}">
        <p14:creationId xmlns:p14="http://schemas.microsoft.com/office/powerpoint/2010/main" val="1612403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28600"/>
            <a:ext cx="9132849" cy="6400800"/>
          </a:xfrm>
          <a:prstGeom prst="rect">
            <a:avLst/>
          </a:prstGeom>
        </p:spPr>
      </p:pic>
    </p:spTree>
    <p:extLst>
      <p:ext uri="{BB962C8B-B14F-4D97-AF65-F5344CB8AC3E}">
        <p14:creationId xmlns:p14="http://schemas.microsoft.com/office/powerpoint/2010/main" val="1133131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98599" y="0"/>
            <a:ext cx="5746802" cy="6858000"/>
          </a:xfrm>
          <a:prstGeom prst="rect">
            <a:avLst/>
          </a:prstGeom>
        </p:spPr>
      </p:pic>
    </p:spTree>
    <p:extLst>
      <p:ext uri="{BB962C8B-B14F-4D97-AF65-F5344CB8AC3E}">
        <p14:creationId xmlns:p14="http://schemas.microsoft.com/office/powerpoint/2010/main" val="231234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79699" y="0"/>
            <a:ext cx="5384602" cy="6858000"/>
          </a:xfrm>
          <a:prstGeom prst="rect">
            <a:avLst/>
          </a:prstGeom>
        </p:spPr>
      </p:pic>
    </p:spTree>
    <p:extLst>
      <p:ext uri="{BB962C8B-B14F-4D97-AF65-F5344CB8AC3E}">
        <p14:creationId xmlns:p14="http://schemas.microsoft.com/office/powerpoint/2010/main" val="1596572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9144000" cy="6852492"/>
          </a:xfrm>
          <a:prstGeom prst="rect">
            <a:avLst/>
          </a:prstGeom>
        </p:spPr>
      </p:pic>
    </p:spTree>
    <p:extLst>
      <p:ext uri="{BB962C8B-B14F-4D97-AF65-F5344CB8AC3E}">
        <p14:creationId xmlns:p14="http://schemas.microsoft.com/office/powerpoint/2010/main" val="977091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2D86B6-A8E1-4CBD-B4AE-34FAD737D8F0}"/>
              </a:ext>
            </a:extLst>
          </p:cNvPr>
          <p:cNvSpPr>
            <a:spLocks noGrp="1"/>
          </p:cNvSpPr>
          <p:nvPr>
            <p:ph type="title"/>
          </p:nvPr>
        </p:nvSpPr>
        <p:spPr>
          <a:xfrm>
            <a:off x="722313" y="1295400"/>
            <a:ext cx="7772400" cy="1362075"/>
          </a:xfrm>
        </p:spPr>
        <p:txBody>
          <a:bodyPr/>
          <a:lstStyle/>
          <a:p>
            <a:pPr algn="ctr"/>
            <a:r>
              <a:rPr lang="en-US" altLang="zh-CN" dirty="0"/>
              <a:t>Part2 </a:t>
            </a:r>
            <a:endParaRPr lang="zh-CN" altLang="en-US" dirty="0"/>
          </a:p>
        </p:txBody>
      </p:sp>
      <p:sp>
        <p:nvSpPr>
          <p:cNvPr id="3" name="文本占位符 2">
            <a:extLst>
              <a:ext uri="{FF2B5EF4-FFF2-40B4-BE49-F238E27FC236}">
                <a16:creationId xmlns:a16="http://schemas.microsoft.com/office/drawing/2014/main" id="{AE1C8C19-4E5E-4CCC-B8A7-640E1BE3EA1E}"/>
              </a:ext>
            </a:extLst>
          </p:cNvPr>
          <p:cNvSpPr>
            <a:spLocks noGrp="1"/>
          </p:cNvSpPr>
          <p:nvPr>
            <p:ph type="body" idx="1"/>
          </p:nvPr>
        </p:nvSpPr>
        <p:spPr>
          <a:xfrm>
            <a:off x="722313" y="2681288"/>
            <a:ext cx="7772400" cy="1509712"/>
          </a:xfrm>
        </p:spPr>
        <p:txBody>
          <a:bodyPr>
            <a:noAutofit/>
          </a:bodyPr>
          <a:lstStyle/>
          <a:p>
            <a:pPr algn="ctr"/>
            <a:r>
              <a:rPr lang="en-US" altLang="zh-CN" sz="4800" b="1" dirty="0"/>
              <a:t>Introduction to</a:t>
            </a:r>
          </a:p>
          <a:p>
            <a:pPr algn="ctr"/>
            <a:r>
              <a:rPr lang="en-US" altLang="zh-CN" sz="4800" b="1" dirty="0"/>
              <a:t> </a:t>
            </a:r>
            <a:r>
              <a:rPr lang="en-US" altLang="zh-CN" sz="4800" b="1" dirty="0" err="1"/>
              <a:t>Nerual</a:t>
            </a:r>
            <a:r>
              <a:rPr lang="en-US" altLang="zh-CN" sz="4800" b="1" dirty="0"/>
              <a:t> Network</a:t>
            </a:r>
            <a:endParaRPr lang="zh-CN" altLang="en-US" sz="4800" dirty="0"/>
          </a:p>
        </p:txBody>
      </p:sp>
    </p:spTree>
    <p:extLst>
      <p:ext uri="{BB962C8B-B14F-4D97-AF65-F5344CB8AC3E}">
        <p14:creationId xmlns:p14="http://schemas.microsoft.com/office/powerpoint/2010/main" val="2130480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3623" y="0"/>
            <a:ext cx="8615577" cy="6858000"/>
          </a:xfrm>
          <a:prstGeom prst="rect">
            <a:avLst/>
          </a:prstGeom>
        </p:spPr>
      </p:pic>
    </p:spTree>
    <p:extLst>
      <p:ext uri="{BB962C8B-B14F-4D97-AF65-F5344CB8AC3E}">
        <p14:creationId xmlns:p14="http://schemas.microsoft.com/office/powerpoint/2010/main" val="1883917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304800" y="762000"/>
            <a:ext cx="8686800" cy="6096000"/>
          </a:xfrm>
        </p:spPr>
        <p:txBody>
          <a:bodyPr>
            <a:normAutofit/>
          </a:bodyPr>
          <a:lstStyle/>
          <a:p>
            <a:r>
              <a:rPr lang="zh-CN" altLang="en-US" dirty="0"/>
              <a:t>鸽子能够以</a:t>
            </a:r>
            <a:r>
              <a:rPr lang="en-US" altLang="zh-CN" dirty="0"/>
              <a:t>95%</a:t>
            </a:r>
            <a:r>
              <a:rPr lang="zh-CN" altLang="en-US" dirty="0"/>
              <a:t>的准确率分辨梵高和夏加尔</a:t>
            </a:r>
            <a:r>
              <a:rPr lang="en-US" altLang="zh-CN" dirty="0"/>
              <a:t>(</a:t>
            </a:r>
            <a:r>
              <a:rPr lang="zh-CN" altLang="en-US" dirty="0"/>
              <a:t>当他们被训练过的图片时</a:t>
            </a:r>
            <a:r>
              <a:rPr lang="en-US" altLang="zh-CN" dirty="0"/>
              <a:t>)</a:t>
            </a:r>
            <a:r>
              <a:rPr lang="zh-CN" altLang="en-US" dirty="0"/>
              <a:t>；</a:t>
            </a:r>
            <a:endParaRPr lang="en-US" altLang="zh-CN" dirty="0"/>
          </a:p>
          <a:p>
            <a:endParaRPr lang="en-US" altLang="zh-CN" dirty="0"/>
          </a:p>
          <a:p>
            <a:r>
              <a:rPr lang="zh-CN" altLang="en-US" dirty="0"/>
              <a:t>对之前未见过的艺术家画的识别成功率仍为</a:t>
            </a:r>
            <a:r>
              <a:rPr lang="en-US" altLang="zh-CN" dirty="0"/>
              <a:t>85%</a:t>
            </a:r>
            <a:r>
              <a:rPr lang="zh-CN" altLang="en-US" dirty="0"/>
              <a:t>；鸽子不只是简单地记住这些画。</a:t>
            </a:r>
            <a:endParaRPr lang="en-US" altLang="zh-CN" dirty="0"/>
          </a:p>
          <a:p>
            <a:endParaRPr lang="en-US" altLang="zh-CN" dirty="0"/>
          </a:p>
          <a:p>
            <a:r>
              <a:rPr lang="zh-CN" altLang="en-US" dirty="0"/>
              <a:t>它们可以提取和识别模式</a:t>
            </a:r>
            <a:r>
              <a:rPr lang="en-US" altLang="zh-CN" dirty="0"/>
              <a:t>(“</a:t>
            </a:r>
            <a:r>
              <a:rPr lang="zh-CN" altLang="en-US" dirty="0"/>
              <a:t>样式”</a:t>
            </a:r>
            <a:r>
              <a:rPr lang="en-US" altLang="zh-CN" dirty="0"/>
              <a:t>)</a:t>
            </a:r>
            <a:r>
              <a:rPr lang="zh-CN" altLang="en-US" dirty="0"/>
              <a:t>；</a:t>
            </a:r>
            <a:endParaRPr lang="en-US" altLang="zh-CN" dirty="0"/>
          </a:p>
          <a:p>
            <a:endParaRPr lang="en-US" altLang="zh-CN" dirty="0"/>
          </a:p>
          <a:p>
            <a:r>
              <a:rPr lang="zh-CN" altLang="en-US" dirty="0"/>
              <a:t>它们从已经被发现的预测中总结出来的；</a:t>
            </a:r>
            <a:endParaRPr lang="en-US" altLang="zh-CN" dirty="0"/>
          </a:p>
          <a:p>
            <a:endParaRPr lang="en-US" altLang="zh-CN" dirty="0"/>
          </a:p>
          <a:p>
            <a:r>
              <a:rPr lang="zh-CN" altLang="en-US" dirty="0"/>
              <a:t>这是神经网络</a:t>
            </a:r>
            <a:r>
              <a:rPr lang="en-US" altLang="zh-CN" dirty="0"/>
              <a:t>(</a:t>
            </a:r>
            <a:r>
              <a:rPr lang="zh-CN" altLang="en-US" dirty="0"/>
              <a:t>生物和人工</a:t>
            </a:r>
            <a:r>
              <a:rPr lang="en-US" altLang="zh-CN" dirty="0"/>
              <a:t>)</a:t>
            </a:r>
            <a:r>
              <a:rPr lang="zh-CN" altLang="en-US" dirty="0"/>
              <a:t>擅长的地方</a:t>
            </a:r>
            <a:r>
              <a:rPr lang="en-US" altLang="zh-CN" dirty="0"/>
              <a:t>(</a:t>
            </a:r>
            <a:r>
              <a:rPr lang="zh-CN" altLang="en-US" dirty="0"/>
              <a:t>与传统计算机不同</a:t>
            </a:r>
            <a:r>
              <a:rPr lang="en-US" altLang="zh-CN" dirty="0"/>
              <a:t>)</a:t>
            </a:r>
            <a:endParaRPr lang="en-GB" altLang="x-none" dirty="0"/>
          </a:p>
        </p:txBody>
      </p:sp>
    </p:spTree>
    <p:extLst>
      <p:ext uri="{BB962C8B-B14F-4D97-AF65-F5344CB8AC3E}">
        <p14:creationId xmlns:p14="http://schemas.microsoft.com/office/powerpoint/2010/main" val="518175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579117" y="762000"/>
            <a:ext cx="8229600" cy="1066800"/>
          </a:xfrm>
        </p:spPr>
        <p:txBody>
          <a:bodyPr/>
          <a:lstStyle/>
          <a:p>
            <a:r>
              <a:rPr lang="en-US" altLang="x-none" b="1" dirty="0">
                <a:solidFill>
                  <a:srgbClr val="0000FF"/>
                </a:solidFill>
                <a:latin typeface="Arial" charset="0"/>
                <a:ea typeface="Arial" charset="0"/>
                <a:cs typeface="Arial" charset="0"/>
              </a:rPr>
              <a:t>How does the brain work</a:t>
            </a:r>
            <a:endParaRPr lang="en-IN" altLang="x-none" b="1" dirty="0">
              <a:solidFill>
                <a:srgbClr val="0000FF"/>
              </a:solidFill>
              <a:latin typeface="Arial" charset="0"/>
              <a:ea typeface="Arial" charset="0"/>
              <a:cs typeface="Arial" charset="0"/>
            </a:endParaRPr>
          </a:p>
        </p:txBody>
      </p:sp>
      <p:sp>
        <p:nvSpPr>
          <p:cNvPr id="3" name="Content Placeholder 2"/>
          <p:cNvSpPr>
            <a:spLocks noGrp="1"/>
          </p:cNvSpPr>
          <p:nvPr>
            <p:ph idx="1"/>
          </p:nvPr>
        </p:nvSpPr>
        <p:spPr>
          <a:xfrm>
            <a:off x="0" y="1676400"/>
            <a:ext cx="5029200" cy="5029200"/>
          </a:xfrm>
        </p:spPr>
        <p:txBody>
          <a:bodyPr>
            <a:noAutofit/>
          </a:bodyPr>
          <a:lstStyle/>
          <a:p>
            <a:pPr>
              <a:lnSpc>
                <a:spcPct val="130000"/>
              </a:lnSpc>
              <a:defRPr/>
            </a:pPr>
            <a:r>
              <a:rPr lang="zh-CN" altLang="en-US" sz="1800" dirty="0"/>
              <a:t>每个神经元接收来自其他神经元的输入</a:t>
            </a:r>
            <a:endParaRPr lang="en-US" altLang="zh-CN" sz="1800" dirty="0"/>
          </a:p>
          <a:p>
            <a:pPr lvl="1">
              <a:lnSpc>
                <a:spcPct val="130000"/>
              </a:lnSpc>
              <a:defRPr/>
            </a:pPr>
            <a:r>
              <a:rPr lang="zh-CN" altLang="en-US" sz="1600" dirty="0"/>
              <a:t>使用突触进行通信</a:t>
            </a:r>
            <a:endParaRPr lang="en-US" altLang="zh-CN" sz="1600" dirty="0"/>
          </a:p>
          <a:p>
            <a:pPr>
              <a:lnSpc>
                <a:spcPct val="130000"/>
              </a:lnSpc>
              <a:defRPr/>
            </a:pPr>
            <a:r>
              <a:rPr lang="zh-CN" altLang="en-US" sz="1800" dirty="0"/>
              <a:t>每个输入线对神经元的影响由突触权重决定</a:t>
            </a:r>
            <a:endParaRPr lang="en-US" altLang="zh-CN" sz="1800" dirty="0"/>
          </a:p>
          <a:p>
            <a:pPr lvl="1">
              <a:lnSpc>
                <a:spcPct val="130000"/>
              </a:lnSpc>
              <a:defRPr/>
            </a:pPr>
            <a:r>
              <a:rPr lang="zh-CN" altLang="en-US" sz="1600" dirty="0"/>
              <a:t>正或负</a:t>
            </a:r>
            <a:r>
              <a:rPr lang="en-US" altLang="zh-CN" sz="1600" dirty="0"/>
              <a:t>/</a:t>
            </a:r>
            <a:r>
              <a:rPr lang="zh-CN" altLang="en-US" sz="1600" dirty="0"/>
              <a:t>激活控制</a:t>
            </a:r>
            <a:endParaRPr lang="en-US" altLang="zh-CN" sz="1600" dirty="0"/>
          </a:p>
          <a:p>
            <a:pPr>
              <a:lnSpc>
                <a:spcPct val="130000"/>
              </a:lnSpc>
              <a:defRPr/>
            </a:pPr>
            <a:r>
              <a:rPr lang="zh-CN" altLang="en-US" sz="1800" dirty="0"/>
              <a:t>突触权重自适应，以便整个网络学习执行有用的计算</a:t>
            </a:r>
            <a:endParaRPr lang="en-US" altLang="zh-CN" sz="1800" dirty="0"/>
          </a:p>
          <a:p>
            <a:pPr lvl="1">
              <a:lnSpc>
                <a:spcPct val="130000"/>
              </a:lnSpc>
              <a:defRPr/>
            </a:pPr>
            <a:r>
              <a:rPr lang="zh-CN" altLang="en-US" sz="1600" dirty="0"/>
              <a:t>识别对象、理解语言、制定计划、控制身体</a:t>
            </a:r>
            <a:endParaRPr lang="en-US" altLang="zh-CN" sz="1600" dirty="0"/>
          </a:p>
          <a:p>
            <a:pPr marL="365760" lvl="1" indent="-256032">
              <a:lnSpc>
                <a:spcPct val="130000"/>
              </a:lnSpc>
              <a:buClr>
                <a:schemeClr val="accent3"/>
              </a:buClr>
              <a:buFont typeface="Georgia"/>
              <a:buChar char="•"/>
              <a:defRPr/>
            </a:pPr>
            <a:r>
              <a:rPr lang="en-US" altLang="zh-CN" sz="1800" dirty="0">
                <a:solidFill>
                  <a:schemeClr val="tx1"/>
                </a:solidFill>
              </a:rPr>
              <a:t>•10</a:t>
            </a:r>
            <a:r>
              <a:rPr lang="en-US" altLang="zh-CN" sz="1800" baseline="30000" dirty="0">
                <a:solidFill>
                  <a:schemeClr val="tx1"/>
                </a:solidFill>
              </a:rPr>
              <a:t>11</a:t>
            </a:r>
            <a:r>
              <a:rPr lang="zh-CN" altLang="en-US" sz="1800" dirty="0">
                <a:solidFill>
                  <a:schemeClr val="tx1"/>
                </a:solidFill>
              </a:rPr>
              <a:t>个神经元具有</a:t>
            </a:r>
            <a:r>
              <a:rPr lang="en-US" altLang="zh-CN" sz="1800" dirty="0">
                <a:solidFill>
                  <a:schemeClr val="tx1"/>
                </a:solidFill>
              </a:rPr>
              <a:t>10</a:t>
            </a:r>
            <a:r>
              <a:rPr lang="en-US" altLang="zh-CN" sz="1800" baseline="30000" dirty="0">
                <a:solidFill>
                  <a:schemeClr val="tx1"/>
                </a:solidFill>
              </a:rPr>
              <a:t>4</a:t>
            </a:r>
            <a:r>
              <a:rPr lang="zh-CN" altLang="en-US" sz="1800" dirty="0">
                <a:solidFill>
                  <a:schemeClr val="tx1"/>
                </a:solidFill>
              </a:rPr>
              <a:t>个权重。</a:t>
            </a:r>
            <a:r>
              <a:rPr lang="en-US" sz="1800" dirty="0">
                <a:solidFill>
                  <a:schemeClr val="tx1"/>
                </a:solidFill>
              </a:rPr>
              <a:t> </a:t>
            </a:r>
            <a:endParaRPr lang="en-IN" sz="1800" dirty="0">
              <a:solidFill>
                <a:schemeClr val="tx1"/>
              </a:solidFill>
            </a:endParaRPr>
          </a:p>
        </p:txBody>
      </p:sp>
      <p:pic>
        <p:nvPicPr>
          <p:cNvPr id="4" name="Picture 3" descr="C:\My Documents\Dept\Lecture\hippocampal pyramidal cells pic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83" y="2514600"/>
            <a:ext cx="3952234"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715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360364" y="304800"/>
            <a:ext cx="7772400" cy="1295400"/>
          </a:xfrm>
        </p:spPr>
        <p:txBody>
          <a:bodyPr/>
          <a:lstStyle/>
          <a:p>
            <a:pPr eaLnBrk="1" hangingPunct="1"/>
            <a:r>
              <a:rPr lang="en-US" altLang="x-none" sz="4000" b="1" dirty="0">
                <a:solidFill>
                  <a:srgbClr val="0000FF"/>
                </a:solidFill>
                <a:latin typeface="Arial" charset="0"/>
                <a:ea typeface="Arial" charset="0"/>
                <a:cs typeface="Arial" charset="0"/>
              </a:rPr>
              <a:t>A Typical Cortical Neuron</a:t>
            </a:r>
          </a:p>
        </p:txBody>
      </p:sp>
      <p:pic>
        <p:nvPicPr>
          <p:cNvPr id="36866" name="Picture 2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65164" y="1248176"/>
            <a:ext cx="7696199" cy="4846237"/>
          </a:xfrm>
          <a:noFill/>
        </p:spPr>
      </p:pic>
      <p:sp>
        <p:nvSpPr>
          <p:cNvPr id="36867" name="Line 25"/>
          <p:cNvSpPr>
            <a:spLocks noChangeShapeType="1"/>
          </p:cNvSpPr>
          <p:nvPr/>
        </p:nvSpPr>
        <p:spPr bwMode="auto">
          <a:xfrm flipV="1">
            <a:off x="1655764" y="4800600"/>
            <a:ext cx="0" cy="15240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68" name="Text Box 26"/>
          <p:cNvSpPr txBox="1">
            <a:spLocks noChangeArrowheads="1"/>
          </p:cNvSpPr>
          <p:nvPr/>
        </p:nvSpPr>
        <p:spPr bwMode="auto">
          <a:xfrm>
            <a:off x="512764" y="6248400"/>
            <a:ext cx="3157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US" altLang="x-none"/>
              <a:t>Collect chemical signals</a:t>
            </a:r>
          </a:p>
        </p:txBody>
      </p:sp>
      <p:sp>
        <p:nvSpPr>
          <p:cNvPr id="36869" name="Line 27"/>
          <p:cNvSpPr>
            <a:spLocks noChangeShapeType="1"/>
          </p:cNvSpPr>
          <p:nvPr/>
        </p:nvSpPr>
        <p:spPr bwMode="auto">
          <a:xfrm flipV="1">
            <a:off x="5160964" y="4530725"/>
            <a:ext cx="0" cy="156527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70" name="Text Box 28"/>
          <p:cNvSpPr txBox="1">
            <a:spLocks noChangeArrowheads="1"/>
          </p:cNvSpPr>
          <p:nvPr/>
        </p:nvSpPr>
        <p:spPr bwMode="auto">
          <a:xfrm>
            <a:off x="3713164" y="5908675"/>
            <a:ext cx="31940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US" altLang="x-none" dirty="0"/>
              <a:t>Axon: generate </a:t>
            </a:r>
          </a:p>
          <a:p>
            <a:pPr eaLnBrk="1" hangingPunct="1"/>
            <a:r>
              <a:rPr lang="en-US" altLang="x-none" dirty="0"/>
              <a:t>Potentials (Fire/not Fire)</a:t>
            </a:r>
          </a:p>
        </p:txBody>
      </p:sp>
      <p:sp>
        <p:nvSpPr>
          <p:cNvPr id="36871" name="Line 29"/>
          <p:cNvSpPr>
            <a:spLocks noChangeShapeType="1"/>
          </p:cNvSpPr>
          <p:nvPr/>
        </p:nvSpPr>
        <p:spPr bwMode="auto">
          <a:xfrm flipV="1">
            <a:off x="7523164" y="3733800"/>
            <a:ext cx="0" cy="18288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72" name="Text Box 30"/>
          <p:cNvSpPr txBox="1">
            <a:spLocks noChangeArrowheads="1"/>
          </p:cNvSpPr>
          <p:nvPr/>
        </p:nvSpPr>
        <p:spPr bwMode="auto">
          <a:xfrm>
            <a:off x="6819902" y="5410200"/>
            <a:ext cx="22225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US" altLang="x-none" dirty="0"/>
              <a:t>Synapse: control</a:t>
            </a:r>
          </a:p>
          <a:p>
            <a:pPr eaLnBrk="1" hangingPunct="1"/>
            <a:r>
              <a:rPr lang="en-US" altLang="x-none" dirty="0"/>
              <a:t>release chemical</a:t>
            </a:r>
          </a:p>
          <a:p>
            <a:pPr eaLnBrk="1" hangingPunct="1"/>
            <a:r>
              <a:rPr lang="en-US" altLang="x-none" dirty="0"/>
              <a:t>transmitters.</a:t>
            </a:r>
          </a:p>
        </p:txBody>
      </p:sp>
      <p:sp>
        <p:nvSpPr>
          <p:cNvPr id="36873" name="Text Box 31"/>
          <p:cNvSpPr txBox="1">
            <a:spLocks noChangeArrowheads="1"/>
          </p:cNvSpPr>
          <p:nvPr/>
        </p:nvSpPr>
        <p:spPr bwMode="auto">
          <a:xfrm>
            <a:off x="7599364" y="1371600"/>
            <a:ext cx="127476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US" altLang="x-none" dirty="0"/>
              <a:t>Junction</a:t>
            </a:r>
          </a:p>
          <a:p>
            <a:pPr eaLnBrk="1" hangingPunct="1"/>
            <a:r>
              <a:rPr lang="en-US" altLang="x-none" dirty="0"/>
              <a:t>between </a:t>
            </a:r>
          </a:p>
          <a:p>
            <a:pPr eaLnBrk="1" hangingPunct="1"/>
            <a:r>
              <a:rPr lang="en-US" altLang="x-none" dirty="0"/>
              <a:t>neurons</a:t>
            </a:r>
          </a:p>
        </p:txBody>
      </p:sp>
      <p:sp>
        <p:nvSpPr>
          <p:cNvPr id="36874" name="Text Box 32"/>
          <p:cNvSpPr txBox="1">
            <a:spLocks noChangeArrowheads="1"/>
          </p:cNvSpPr>
          <p:nvPr/>
        </p:nvSpPr>
        <p:spPr bwMode="auto">
          <a:xfrm>
            <a:off x="2782889" y="1336675"/>
            <a:ext cx="1797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US" altLang="x-none" dirty="0" err="1"/>
              <a:t>Dentritic</a:t>
            </a:r>
            <a:r>
              <a:rPr lang="en-US" altLang="x-none" dirty="0"/>
              <a:t> tree</a:t>
            </a:r>
          </a:p>
        </p:txBody>
      </p:sp>
      <p:sp>
        <p:nvSpPr>
          <p:cNvPr id="36875" name="Text Box 33"/>
          <p:cNvSpPr txBox="1">
            <a:spLocks noChangeArrowheads="1"/>
          </p:cNvSpPr>
          <p:nvPr/>
        </p:nvSpPr>
        <p:spPr bwMode="auto">
          <a:xfrm>
            <a:off x="152400" y="1901226"/>
            <a:ext cx="1716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US" altLang="x-none"/>
              <a:t>10</a:t>
            </a:r>
            <a:r>
              <a:rPr lang="en-US" altLang="x-none" baseline="30000"/>
              <a:t>11 </a:t>
            </a:r>
            <a:r>
              <a:rPr lang="en-US" altLang="x-none"/>
              <a:t>neurons</a:t>
            </a:r>
          </a:p>
        </p:txBody>
      </p:sp>
    </p:spTree>
    <p:extLst>
      <p:ext uri="{BB962C8B-B14F-4D97-AF65-F5344CB8AC3E}">
        <p14:creationId xmlns:p14="http://schemas.microsoft.com/office/powerpoint/2010/main" val="694367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D5A73AC7-1804-44C9-A840-C62BE9DCE4E3}"/>
              </a:ext>
            </a:extLst>
          </p:cNvPr>
          <p:cNvSpPr>
            <a:spLocks noGrp="1" noChangeArrowheads="1"/>
          </p:cNvSpPr>
          <p:nvPr>
            <p:ph type="title"/>
          </p:nvPr>
        </p:nvSpPr>
        <p:spPr>
          <a:xfrm>
            <a:off x="228600" y="533400"/>
            <a:ext cx="8229600" cy="1066800"/>
          </a:xfrm>
        </p:spPr>
        <p:txBody>
          <a:bodyPr/>
          <a:lstStyle/>
          <a:p>
            <a:r>
              <a:rPr lang="en-GB" altLang="zh-CN" dirty="0">
                <a:ea typeface="宋体" panose="02010600030101010101" pitchFamily="2" charset="-122"/>
              </a:rPr>
              <a:t>ANNs – The basics</a:t>
            </a:r>
          </a:p>
        </p:txBody>
      </p:sp>
      <p:sp>
        <p:nvSpPr>
          <p:cNvPr id="11267" name="Rectangle 3">
            <a:extLst>
              <a:ext uri="{FF2B5EF4-FFF2-40B4-BE49-F238E27FC236}">
                <a16:creationId xmlns:a16="http://schemas.microsoft.com/office/drawing/2014/main" id="{9FDA2BD7-3438-427B-9D6F-9571B18E03A0}"/>
              </a:ext>
            </a:extLst>
          </p:cNvPr>
          <p:cNvSpPr>
            <a:spLocks noGrp="1" noChangeArrowheads="1"/>
          </p:cNvSpPr>
          <p:nvPr>
            <p:ph type="body" idx="1"/>
          </p:nvPr>
        </p:nvSpPr>
        <p:spPr>
          <a:xfrm>
            <a:off x="381000" y="1582615"/>
            <a:ext cx="8229600" cy="1143000"/>
          </a:xfrm>
        </p:spPr>
        <p:txBody>
          <a:bodyPr/>
          <a:lstStyle/>
          <a:p>
            <a:r>
              <a:rPr lang="zh-CN" altLang="en-US" dirty="0"/>
              <a:t>神经网络包括生物神经网络的两个基本组成部分：</a:t>
            </a:r>
            <a:endParaRPr lang="en-GB" altLang="zh-CN" sz="3600" dirty="0">
              <a:ea typeface="宋体" panose="02010600030101010101" pitchFamily="2" charset="-122"/>
            </a:endParaRPr>
          </a:p>
        </p:txBody>
      </p:sp>
      <p:pic>
        <p:nvPicPr>
          <p:cNvPr id="11269" name="Picture 5" descr="ANN structure">
            <a:extLst>
              <a:ext uri="{FF2B5EF4-FFF2-40B4-BE49-F238E27FC236}">
                <a16:creationId xmlns:a16="http://schemas.microsoft.com/office/drawing/2014/main" id="{4F55CF68-9AC5-460F-892C-45B91CF314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725" t="10390" r="11765" b="10947"/>
          <a:stretch>
            <a:fillRect/>
          </a:stretch>
        </p:blipFill>
        <p:spPr bwMode="auto">
          <a:xfrm>
            <a:off x="4876800" y="2438400"/>
            <a:ext cx="4038600" cy="3730625"/>
          </a:xfrm>
          <a:prstGeom prst="rect">
            <a:avLst/>
          </a:prstGeom>
          <a:noFill/>
          <a:extLst>
            <a:ext uri="{909E8E84-426E-40DD-AFC4-6F175D3DCCD1}">
              <a14:hiddenFill xmlns:a14="http://schemas.microsoft.com/office/drawing/2010/main">
                <a:solidFill>
                  <a:srgbClr val="FFFFFF"/>
                </a:solidFill>
              </a14:hiddenFill>
            </a:ext>
          </a:extLst>
        </p:spPr>
      </p:pic>
      <p:sp>
        <p:nvSpPr>
          <p:cNvPr id="11270" name="Text Box 6">
            <a:extLst>
              <a:ext uri="{FF2B5EF4-FFF2-40B4-BE49-F238E27FC236}">
                <a16:creationId xmlns:a16="http://schemas.microsoft.com/office/drawing/2014/main" id="{634A47FF-73A4-4619-9A77-96496D9CCBB4}"/>
              </a:ext>
            </a:extLst>
          </p:cNvPr>
          <p:cNvSpPr txBox="1">
            <a:spLocks noChangeArrowheads="1"/>
          </p:cNvSpPr>
          <p:nvPr/>
        </p:nvSpPr>
        <p:spPr bwMode="auto">
          <a:xfrm>
            <a:off x="685800" y="3352800"/>
            <a:ext cx="396240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sz="2400">
                <a:solidFill>
                  <a:schemeClr val="tx1"/>
                </a:solidFill>
                <a:latin typeface="Times New Roman" panose="02020603050405020304" pitchFamily="18" charset="0"/>
              </a:defRPr>
            </a:lvl1pPr>
            <a:lvl2pPr marL="914400" indent="-457200" algn="l">
              <a:spcBef>
                <a:spcPct val="0"/>
              </a:spcBef>
              <a:defRPr sz="2400">
                <a:solidFill>
                  <a:schemeClr val="tx1"/>
                </a:solidFill>
                <a:latin typeface="Times New Roman" panose="02020603050405020304" pitchFamily="18" charset="0"/>
              </a:defRPr>
            </a:lvl2pPr>
            <a:lvl3pPr marL="1371600" indent="-457200" algn="l">
              <a:spcBef>
                <a:spcPct val="0"/>
              </a:spcBef>
              <a:defRPr sz="2400">
                <a:solidFill>
                  <a:schemeClr val="tx1"/>
                </a:solidFill>
                <a:latin typeface="Times New Roman" panose="02020603050405020304" pitchFamily="18" charset="0"/>
              </a:defRPr>
            </a:lvl3pPr>
            <a:lvl4pPr marL="1828800" indent="-457200" algn="l">
              <a:spcBef>
                <a:spcPct val="0"/>
              </a:spcBef>
              <a:defRPr sz="2400">
                <a:solidFill>
                  <a:schemeClr val="tx1"/>
                </a:solidFill>
                <a:latin typeface="Times New Roman" panose="02020603050405020304" pitchFamily="18" charset="0"/>
              </a:defRPr>
            </a:lvl4pPr>
            <a:lvl5pPr marL="2286000" indent="-457200" algn="l">
              <a:spcBef>
                <a:spcPct val="0"/>
              </a:spcBef>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spcBef>
                <a:spcPct val="50000"/>
              </a:spcBef>
              <a:buFontTx/>
              <a:buAutoNum type="arabicPeriod"/>
            </a:pPr>
            <a:r>
              <a:rPr lang="zh-CN" altLang="en-US" sz="2800" dirty="0"/>
              <a:t>神经元</a:t>
            </a:r>
            <a:r>
              <a:rPr lang="en-US" altLang="zh-CN" sz="2800" dirty="0"/>
              <a:t>(</a:t>
            </a:r>
            <a:r>
              <a:rPr lang="zh-CN" altLang="en-US" sz="2800" dirty="0"/>
              <a:t>节点</a:t>
            </a:r>
            <a:r>
              <a:rPr lang="en-US" altLang="zh-CN" sz="2800" dirty="0"/>
              <a:t>)</a:t>
            </a:r>
          </a:p>
          <a:p>
            <a:pPr>
              <a:spcBef>
                <a:spcPct val="50000"/>
              </a:spcBef>
              <a:buFontTx/>
              <a:buAutoNum type="arabicPeriod"/>
            </a:pPr>
            <a:r>
              <a:rPr lang="zh-CN" altLang="en-US" sz="2800" dirty="0"/>
              <a:t>突触</a:t>
            </a:r>
            <a:r>
              <a:rPr lang="en-US" altLang="zh-CN" sz="2800" dirty="0"/>
              <a:t>(</a:t>
            </a:r>
            <a:r>
              <a:rPr lang="zh-CN" altLang="en-US" sz="2800"/>
              <a:t>权重</a:t>
            </a:r>
            <a:r>
              <a:rPr lang="en-US" altLang="zh-CN" sz="2800"/>
              <a:t>)</a:t>
            </a:r>
            <a:endParaRPr lang="en-GB" altLang="zh-CN" sz="2800" dirty="0">
              <a:latin typeface="Arial" panose="020B0604020202020204" pitchFamily="34" charset="0"/>
              <a:ea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a:extLst>
              <a:ext uri="{FF2B5EF4-FFF2-40B4-BE49-F238E27FC236}">
                <a16:creationId xmlns:a16="http://schemas.microsoft.com/office/drawing/2014/main" id="{58F7D453-198C-41D5-8850-50FB3545D949}"/>
              </a:ext>
            </a:extLst>
          </p:cNvPr>
          <p:cNvSpPr>
            <a:spLocks noGrp="1" noChangeArrowheads="1"/>
          </p:cNvSpPr>
          <p:nvPr>
            <p:ph type="body" idx="1"/>
          </p:nvPr>
        </p:nvSpPr>
        <p:spPr>
          <a:xfrm>
            <a:off x="685800" y="380999"/>
            <a:ext cx="7772400" cy="6183313"/>
          </a:xfrm>
        </p:spPr>
        <p:txBody>
          <a:bodyPr/>
          <a:lstStyle/>
          <a:p>
            <a:r>
              <a:rPr lang="zh-CN" altLang="en-US" dirty="0">
                <a:ea typeface="宋体" panose="02010600030101010101" pitchFamily="2" charset="-122"/>
              </a:rPr>
              <a:t>神经元</a:t>
            </a:r>
            <a:r>
              <a:rPr lang="en-GB" altLang="zh-CN" dirty="0">
                <a:ea typeface="宋体" panose="02010600030101010101" pitchFamily="2" charset="-122"/>
              </a:rPr>
              <a:t> vs. </a:t>
            </a:r>
            <a:r>
              <a:rPr lang="zh-CN" altLang="en-US" dirty="0">
                <a:ea typeface="宋体" panose="02010600030101010101" pitchFamily="2" charset="-122"/>
              </a:rPr>
              <a:t>节点</a:t>
            </a:r>
            <a:endParaRPr lang="en-GB" altLang="zh-CN" dirty="0">
              <a:ea typeface="宋体" panose="02010600030101010101" pitchFamily="2" charset="-122"/>
            </a:endParaRPr>
          </a:p>
          <a:p>
            <a:endParaRPr lang="en-GB" altLang="zh-CN" dirty="0">
              <a:ea typeface="宋体" panose="02010600030101010101" pitchFamily="2" charset="-122"/>
            </a:endParaRPr>
          </a:p>
        </p:txBody>
      </p:sp>
      <p:pic>
        <p:nvPicPr>
          <p:cNvPr id="12292" name="Picture 4" descr="bio neurone">
            <a:extLst>
              <a:ext uri="{FF2B5EF4-FFF2-40B4-BE49-F238E27FC236}">
                <a16:creationId xmlns:a16="http://schemas.microsoft.com/office/drawing/2014/main" id="{E2EFA85F-9A21-4880-AA2E-A86652984E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427"/>
          <a:stretch>
            <a:fillRect/>
          </a:stretch>
        </p:blipFill>
        <p:spPr bwMode="auto">
          <a:xfrm>
            <a:off x="2209800" y="1425818"/>
            <a:ext cx="449580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node">
            <a:extLst>
              <a:ext uri="{FF2B5EF4-FFF2-40B4-BE49-F238E27FC236}">
                <a16:creationId xmlns:a16="http://schemas.microsoft.com/office/drawing/2014/main" id="{D931D666-6489-4B5B-8CC2-8B9FCA919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1864"/>
          <a:stretch>
            <a:fillRect/>
          </a:stretch>
        </p:blipFill>
        <p:spPr bwMode="auto">
          <a:xfrm>
            <a:off x="1985596" y="3962400"/>
            <a:ext cx="4857750" cy="28305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AA995FCB-CF0E-4BC8-B76B-E054E0CD6D30}"/>
              </a:ext>
            </a:extLst>
          </p:cNvPr>
          <p:cNvSpPr>
            <a:spLocks noGrp="1" noChangeArrowheads="1"/>
          </p:cNvSpPr>
          <p:nvPr>
            <p:ph type="body" idx="1"/>
          </p:nvPr>
        </p:nvSpPr>
        <p:spPr>
          <a:xfrm>
            <a:off x="685800" y="533400"/>
            <a:ext cx="7772400" cy="762000"/>
          </a:xfrm>
          <a:noFill/>
          <a:ln/>
        </p:spPr>
        <p:txBody>
          <a:bodyPr/>
          <a:lstStyle/>
          <a:p>
            <a:r>
              <a:rPr lang="en-GB" altLang="zh-CN" dirty="0">
                <a:ea typeface="宋体" panose="02010600030101010101" pitchFamily="2" charset="-122"/>
              </a:rPr>
              <a:t>Structure of a node:</a:t>
            </a:r>
          </a:p>
        </p:txBody>
      </p:sp>
      <p:sp>
        <p:nvSpPr>
          <p:cNvPr id="14339" name="Rectangle 3">
            <a:extLst>
              <a:ext uri="{FF2B5EF4-FFF2-40B4-BE49-F238E27FC236}">
                <a16:creationId xmlns:a16="http://schemas.microsoft.com/office/drawing/2014/main" id="{77D33333-5DDF-4AA1-A02D-7DEF9D6F2110}"/>
              </a:ext>
            </a:extLst>
          </p:cNvPr>
          <p:cNvSpPr>
            <a:spLocks noChangeArrowheads="1"/>
          </p:cNvSpPr>
          <p:nvPr/>
        </p:nvSpPr>
        <p:spPr bwMode="auto">
          <a:xfrm>
            <a:off x="685800" y="3886200"/>
            <a:ext cx="7772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algn="l">
              <a:spcBef>
                <a:spcPct val="0"/>
              </a:spcBef>
              <a:defRPr sz="2400">
                <a:solidFill>
                  <a:schemeClr val="tx1"/>
                </a:solidFill>
                <a:latin typeface="Times New Roman" panose="02020603050405020304" pitchFamily="18" charset="0"/>
              </a:defRPr>
            </a:lvl1pPr>
            <a:lvl2pPr marL="914400" indent="-457200" algn="l">
              <a:spcBef>
                <a:spcPct val="0"/>
              </a:spcBef>
              <a:defRPr sz="2400">
                <a:solidFill>
                  <a:schemeClr val="tx1"/>
                </a:solidFill>
                <a:latin typeface="Times New Roman" panose="02020603050405020304" pitchFamily="18" charset="0"/>
              </a:defRPr>
            </a:lvl2pPr>
            <a:lvl3pPr marL="1371600" indent="-457200" algn="l">
              <a:spcBef>
                <a:spcPct val="0"/>
              </a:spcBef>
              <a:defRPr sz="2400">
                <a:solidFill>
                  <a:schemeClr val="tx1"/>
                </a:solidFill>
                <a:latin typeface="Times New Roman" panose="02020603050405020304" pitchFamily="18" charset="0"/>
              </a:defRPr>
            </a:lvl3pPr>
            <a:lvl4pPr marL="1828800" indent="-457200" algn="l">
              <a:spcBef>
                <a:spcPct val="0"/>
              </a:spcBef>
              <a:defRPr sz="2400">
                <a:solidFill>
                  <a:schemeClr val="tx1"/>
                </a:solidFill>
                <a:latin typeface="Times New Roman" panose="02020603050405020304" pitchFamily="18" charset="0"/>
              </a:defRPr>
            </a:lvl4pPr>
            <a:lvl5pPr marL="2286000" indent="-457200" algn="l">
              <a:spcBef>
                <a:spcPct val="0"/>
              </a:spcBef>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spcBef>
                <a:spcPct val="20000"/>
              </a:spcBef>
            </a:pPr>
            <a:r>
              <a:rPr lang="en-GB" altLang="zh-CN" dirty="0">
                <a:latin typeface="Arial" panose="020B0604020202020204" pitchFamily="34" charset="0"/>
                <a:ea typeface="宋体" panose="02010600030101010101" pitchFamily="2" charset="-122"/>
              </a:rPr>
              <a:t>Squashing function limits node output:</a:t>
            </a:r>
          </a:p>
          <a:p>
            <a:pPr lvl="1">
              <a:spcBef>
                <a:spcPct val="20000"/>
              </a:spcBef>
              <a:buFontTx/>
              <a:buChar char="-"/>
            </a:pPr>
            <a:endParaRPr lang="en-GB" altLang="zh-CN" dirty="0">
              <a:latin typeface="Arial" panose="020B0604020202020204" pitchFamily="34" charset="0"/>
              <a:ea typeface="宋体" panose="02010600030101010101" pitchFamily="2" charset="-122"/>
            </a:endParaRPr>
          </a:p>
        </p:txBody>
      </p:sp>
      <p:pic>
        <p:nvPicPr>
          <p:cNvPr id="14341" name="Picture 5" descr="sigmoid">
            <a:extLst>
              <a:ext uri="{FF2B5EF4-FFF2-40B4-BE49-F238E27FC236}">
                <a16:creationId xmlns:a16="http://schemas.microsoft.com/office/drawing/2014/main" id="{E4467828-525D-482F-9399-8047F62C2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4495800"/>
            <a:ext cx="3429000" cy="1982788"/>
          </a:xfrm>
          <a:prstGeom prst="rect">
            <a:avLst/>
          </a:prstGeom>
          <a:noFill/>
          <a:extLst>
            <a:ext uri="{909E8E84-426E-40DD-AFC4-6F175D3DCCD1}">
              <a14:hiddenFill xmlns:a14="http://schemas.microsoft.com/office/drawing/2010/main">
                <a:solidFill>
                  <a:srgbClr val="FFFFFF"/>
                </a:solidFill>
              </a14:hiddenFill>
            </a:ext>
          </a:extLst>
        </p:spPr>
      </p:pic>
      <p:grpSp>
        <p:nvGrpSpPr>
          <p:cNvPr id="14343" name="Group 7">
            <a:extLst>
              <a:ext uri="{FF2B5EF4-FFF2-40B4-BE49-F238E27FC236}">
                <a16:creationId xmlns:a16="http://schemas.microsoft.com/office/drawing/2014/main" id="{C7C6F544-401E-4FFB-BE31-C8D1E86AB741}"/>
              </a:ext>
            </a:extLst>
          </p:cNvPr>
          <p:cNvGrpSpPr>
            <a:grpSpLocks/>
          </p:cNvGrpSpPr>
          <p:nvPr/>
        </p:nvGrpSpPr>
        <p:grpSpPr bwMode="auto">
          <a:xfrm>
            <a:off x="2133600" y="1066800"/>
            <a:ext cx="4144963" cy="2422525"/>
            <a:chOff x="1344" y="672"/>
            <a:chExt cx="2611" cy="1526"/>
          </a:xfrm>
        </p:grpSpPr>
        <p:pic>
          <p:nvPicPr>
            <p:cNvPr id="14340" name="Picture 4" descr="node">
              <a:extLst>
                <a:ext uri="{FF2B5EF4-FFF2-40B4-BE49-F238E27FC236}">
                  <a16:creationId xmlns:a16="http://schemas.microsoft.com/office/drawing/2014/main" id="{878C32D3-CD80-4F26-AF5D-75180F380B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 y="672"/>
              <a:ext cx="2563" cy="1526"/>
            </a:xfrm>
            <a:prstGeom prst="rect">
              <a:avLst/>
            </a:prstGeom>
            <a:noFill/>
            <a:extLst>
              <a:ext uri="{909E8E84-426E-40DD-AFC4-6F175D3DCCD1}">
                <a14:hiddenFill xmlns:a14="http://schemas.microsoft.com/office/drawing/2010/main">
                  <a:solidFill>
                    <a:srgbClr val="FFFFFF"/>
                  </a:solidFill>
                </a14:hiddenFill>
              </a:ext>
            </a:extLst>
          </p:spPr>
        </p:pic>
        <p:sp>
          <p:nvSpPr>
            <p:cNvPr id="14342" name="Rectangle 6">
              <a:extLst>
                <a:ext uri="{FF2B5EF4-FFF2-40B4-BE49-F238E27FC236}">
                  <a16:creationId xmlns:a16="http://schemas.microsoft.com/office/drawing/2014/main" id="{FE7272CE-64F7-4FF7-AC2C-635EA4C308E2}"/>
                </a:ext>
              </a:extLst>
            </p:cNvPr>
            <p:cNvSpPr>
              <a:spLocks noChangeArrowheads="1"/>
            </p:cNvSpPr>
            <p:nvPr/>
          </p:nvSpPr>
          <p:spPr bwMode="auto">
            <a:xfrm>
              <a:off x="1344" y="1728"/>
              <a:ext cx="1008"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a:extLst>
              <a:ext uri="{FF2B5EF4-FFF2-40B4-BE49-F238E27FC236}">
                <a16:creationId xmlns:a16="http://schemas.microsoft.com/office/drawing/2014/main" id="{FD4307A9-5ED9-4DAB-86FA-AAA4D65DFFDA}"/>
              </a:ext>
            </a:extLst>
          </p:cNvPr>
          <p:cNvSpPr>
            <a:spLocks noGrp="1" noChangeArrowheads="1"/>
          </p:cNvSpPr>
          <p:nvPr>
            <p:ph type="body" idx="1"/>
          </p:nvPr>
        </p:nvSpPr>
        <p:spPr>
          <a:xfrm>
            <a:off x="525462" y="914400"/>
            <a:ext cx="7772400" cy="5715000"/>
          </a:xfrm>
        </p:spPr>
        <p:txBody>
          <a:bodyPr/>
          <a:lstStyle/>
          <a:p>
            <a:r>
              <a:rPr lang="zh-CN" altLang="en-US" dirty="0">
                <a:ea typeface="宋体" panose="02010600030101010101" pitchFamily="2" charset="-122"/>
              </a:rPr>
              <a:t>突触</a:t>
            </a:r>
            <a:r>
              <a:rPr lang="en-GB" altLang="zh-CN" dirty="0">
                <a:ea typeface="宋体" panose="02010600030101010101" pitchFamily="2" charset="-122"/>
              </a:rPr>
              <a:t> vs. </a:t>
            </a:r>
            <a:r>
              <a:rPr lang="zh-CN" altLang="en-US" dirty="0">
                <a:ea typeface="宋体" panose="02010600030101010101" pitchFamily="2" charset="-122"/>
              </a:rPr>
              <a:t>权重</a:t>
            </a:r>
            <a:endParaRPr lang="en-GB" altLang="zh-CN" dirty="0">
              <a:ea typeface="宋体" panose="02010600030101010101" pitchFamily="2" charset="-122"/>
            </a:endParaRPr>
          </a:p>
        </p:txBody>
      </p:sp>
      <p:pic>
        <p:nvPicPr>
          <p:cNvPr id="15364" name="Picture 4" descr="bio synapse">
            <a:extLst>
              <a:ext uri="{FF2B5EF4-FFF2-40B4-BE49-F238E27FC236}">
                <a16:creationId xmlns:a16="http://schemas.microsoft.com/office/drawing/2014/main" id="{27769D7B-95DE-45D8-965E-206D197DE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43"/>
          <a:stretch>
            <a:fillRect/>
          </a:stretch>
        </p:blipFill>
        <p:spPr bwMode="auto">
          <a:xfrm>
            <a:off x="2125662" y="2297112"/>
            <a:ext cx="4572000" cy="2263775"/>
          </a:xfrm>
          <a:prstGeom prst="rect">
            <a:avLst/>
          </a:prstGeom>
          <a:noFill/>
          <a:extLst>
            <a:ext uri="{909E8E84-426E-40DD-AFC4-6F175D3DCCD1}">
              <a14:hiddenFill xmlns:a14="http://schemas.microsoft.com/office/drawing/2010/main">
                <a:solidFill>
                  <a:srgbClr val="FFFFFF"/>
                </a:solidFill>
              </a14:hiddenFill>
            </a:ext>
          </a:extLst>
        </p:spPr>
      </p:pic>
      <p:pic>
        <p:nvPicPr>
          <p:cNvPr id="15365" name="Picture 5" descr="weight">
            <a:extLst>
              <a:ext uri="{FF2B5EF4-FFF2-40B4-BE49-F238E27FC236}">
                <a16:creationId xmlns:a16="http://schemas.microsoft.com/office/drawing/2014/main" id="{EF792D5D-F679-4F1D-917D-05E13B75A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6337" y="5105400"/>
            <a:ext cx="4251325"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66CD36-CF2D-465B-9B8E-E6AB6924A5E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DD9A7D5-7627-469A-A33B-7BC870974CC6}"/>
              </a:ext>
            </a:extLst>
          </p:cNvPr>
          <p:cNvSpPr>
            <a:spLocks noGrp="1"/>
          </p:cNvSpPr>
          <p:nvPr>
            <p:ph idx="1"/>
          </p:nvPr>
        </p:nvSpPr>
        <p:spPr/>
        <p:txBody>
          <a:bodyPr/>
          <a:lstStyle/>
          <a:p>
            <a:endParaRPr lang="zh-CN" altLang="en-US"/>
          </a:p>
        </p:txBody>
      </p:sp>
      <p:pic>
        <p:nvPicPr>
          <p:cNvPr id="652290" name="Picture 2" descr="âçç©ç¥ç»ç½ç»âçå¾çæç´¢ç»æ">
            <a:extLst>
              <a:ext uri="{FF2B5EF4-FFF2-40B4-BE49-F238E27FC236}">
                <a16:creationId xmlns:a16="http://schemas.microsoft.com/office/drawing/2014/main" id="{658A4E99-5A89-4267-B66E-F906FCCDED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66" y="692937"/>
            <a:ext cx="9043987" cy="6165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156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577056" y="336550"/>
            <a:ext cx="7772400" cy="1143000"/>
          </a:xfrm>
        </p:spPr>
        <p:txBody>
          <a:bodyPr/>
          <a:lstStyle/>
          <a:p>
            <a:r>
              <a:rPr lang="en-US" altLang="x-none" b="1" dirty="0">
                <a:solidFill>
                  <a:srgbClr val="0000FF"/>
                </a:solidFill>
                <a:latin typeface="Arial" charset="0"/>
                <a:ea typeface="Arial" charset="0"/>
                <a:cs typeface="Arial" charset="0"/>
              </a:rPr>
              <a:t>Artificial Neuron</a:t>
            </a:r>
          </a:p>
        </p:txBody>
      </p:sp>
      <p:grpSp>
        <p:nvGrpSpPr>
          <p:cNvPr id="12329" name="Group 41"/>
          <p:cNvGrpSpPr>
            <a:grpSpLocks/>
          </p:cNvGrpSpPr>
          <p:nvPr/>
        </p:nvGrpSpPr>
        <p:grpSpPr bwMode="auto">
          <a:xfrm>
            <a:off x="152400" y="1406525"/>
            <a:ext cx="8991600" cy="4892675"/>
            <a:chOff x="96" y="768"/>
            <a:chExt cx="5664" cy="3082"/>
          </a:xfrm>
        </p:grpSpPr>
        <p:sp>
          <p:nvSpPr>
            <p:cNvPr id="12295" name="Oval 7"/>
            <p:cNvSpPr>
              <a:spLocks noChangeArrowheads="1"/>
            </p:cNvSpPr>
            <p:nvPr/>
          </p:nvSpPr>
          <p:spPr bwMode="auto">
            <a:xfrm>
              <a:off x="2880" y="1920"/>
              <a:ext cx="576" cy="57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296" name="Rectangle 8"/>
            <p:cNvSpPr>
              <a:spLocks noChangeArrowheads="1"/>
            </p:cNvSpPr>
            <p:nvPr/>
          </p:nvSpPr>
          <p:spPr bwMode="auto">
            <a:xfrm>
              <a:off x="4272" y="1920"/>
              <a:ext cx="576" cy="57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297" name="Oval 9"/>
            <p:cNvSpPr>
              <a:spLocks noChangeArrowheads="1"/>
            </p:cNvSpPr>
            <p:nvPr/>
          </p:nvSpPr>
          <p:spPr bwMode="auto">
            <a:xfrm>
              <a:off x="1008" y="1296"/>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298" name="Oval 10"/>
            <p:cNvSpPr>
              <a:spLocks noChangeArrowheads="1"/>
            </p:cNvSpPr>
            <p:nvPr/>
          </p:nvSpPr>
          <p:spPr bwMode="auto">
            <a:xfrm>
              <a:off x="1008" y="3216"/>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299" name="Oval 11"/>
            <p:cNvSpPr>
              <a:spLocks noChangeArrowheads="1"/>
            </p:cNvSpPr>
            <p:nvPr/>
          </p:nvSpPr>
          <p:spPr bwMode="auto">
            <a:xfrm>
              <a:off x="1008" y="216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300" name="AutoShape 12"/>
            <p:cNvSpPr>
              <a:spLocks/>
            </p:cNvSpPr>
            <p:nvPr/>
          </p:nvSpPr>
          <p:spPr bwMode="auto">
            <a:xfrm>
              <a:off x="576" y="1152"/>
              <a:ext cx="192" cy="2304"/>
            </a:xfrm>
            <a:prstGeom prst="leftBrace">
              <a:avLst>
                <a:gd name="adj1" fmla="val 100000"/>
                <a:gd name="adj2" fmla="val 50000"/>
              </a:avLst>
            </a:pr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301" name="Text Box 13"/>
            <p:cNvSpPr txBox="1">
              <a:spLocks noChangeArrowheads="1"/>
            </p:cNvSpPr>
            <p:nvPr/>
          </p:nvSpPr>
          <p:spPr bwMode="auto">
            <a:xfrm>
              <a:off x="96" y="2064"/>
              <a:ext cx="535"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sz="2000">
                  <a:solidFill>
                    <a:srgbClr val="0000FF"/>
                  </a:solidFill>
                </a:rPr>
                <a:t>Input</a:t>
              </a:r>
            </a:p>
            <a:p>
              <a:r>
                <a:rPr lang="en-US" altLang="x-none" sz="2000">
                  <a:solidFill>
                    <a:srgbClr val="0000FF"/>
                  </a:solidFill>
                </a:rPr>
                <a:t>signal</a:t>
              </a:r>
              <a:endParaRPr lang="en-US" altLang="x-none" sz="2000"/>
            </a:p>
          </p:txBody>
        </p:sp>
        <p:sp>
          <p:nvSpPr>
            <p:cNvPr id="12302" name="Text Box 14"/>
            <p:cNvSpPr txBox="1">
              <a:spLocks noChangeArrowheads="1"/>
            </p:cNvSpPr>
            <p:nvPr/>
          </p:nvSpPr>
          <p:spPr bwMode="auto">
            <a:xfrm>
              <a:off x="1824" y="3408"/>
              <a:ext cx="73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sz="2000">
                  <a:solidFill>
                    <a:srgbClr val="0000FF"/>
                  </a:solidFill>
                </a:rPr>
                <a:t>Synaptic</a:t>
              </a:r>
            </a:p>
            <a:p>
              <a:r>
                <a:rPr lang="en-US" altLang="x-none" sz="2000">
                  <a:solidFill>
                    <a:srgbClr val="0000FF"/>
                  </a:solidFill>
                </a:rPr>
                <a:t>weights</a:t>
              </a:r>
              <a:endParaRPr lang="en-US" altLang="x-none" sz="2000"/>
            </a:p>
          </p:txBody>
        </p:sp>
        <p:sp>
          <p:nvSpPr>
            <p:cNvPr id="12303" name="Text Box 15"/>
            <p:cNvSpPr txBox="1">
              <a:spLocks noChangeArrowheads="1"/>
            </p:cNvSpPr>
            <p:nvPr/>
          </p:nvSpPr>
          <p:spPr bwMode="auto">
            <a:xfrm>
              <a:off x="3024" y="2544"/>
              <a:ext cx="792"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sz="2000">
                  <a:solidFill>
                    <a:srgbClr val="0000FF"/>
                  </a:solidFill>
                </a:rPr>
                <a:t>Summing</a:t>
              </a:r>
            </a:p>
            <a:p>
              <a:r>
                <a:rPr lang="en-US" altLang="x-none" sz="2000">
                  <a:solidFill>
                    <a:srgbClr val="0000FF"/>
                  </a:solidFill>
                </a:rPr>
                <a:t>function</a:t>
              </a:r>
              <a:endParaRPr lang="en-US" altLang="x-none" sz="2000"/>
            </a:p>
          </p:txBody>
        </p:sp>
        <p:sp>
          <p:nvSpPr>
            <p:cNvPr id="12304" name="Text Box 16"/>
            <p:cNvSpPr txBox="1">
              <a:spLocks noChangeArrowheads="1"/>
            </p:cNvSpPr>
            <p:nvPr/>
          </p:nvSpPr>
          <p:spPr bwMode="auto">
            <a:xfrm>
              <a:off x="2928" y="768"/>
              <a:ext cx="42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x-none" sz="2000">
                  <a:solidFill>
                    <a:srgbClr val="0000FF"/>
                  </a:solidFill>
                </a:rPr>
                <a:t>Bias</a:t>
              </a:r>
            </a:p>
            <a:p>
              <a:pPr algn="ctr"/>
              <a:r>
                <a:rPr lang="en-US" altLang="x-none" i="1" dirty="0"/>
                <a:t>b</a:t>
              </a:r>
              <a:endParaRPr lang="en-US" altLang="x-none" sz="2000" dirty="0"/>
            </a:p>
          </p:txBody>
        </p:sp>
        <p:sp>
          <p:nvSpPr>
            <p:cNvPr id="12305" name="Text Box 17"/>
            <p:cNvSpPr txBox="1">
              <a:spLocks noChangeArrowheads="1"/>
            </p:cNvSpPr>
            <p:nvPr/>
          </p:nvSpPr>
          <p:spPr bwMode="auto">
            <a:xfrm>
              <a:off x="4272" y="1440"/>
              <a:ext cx="81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sz="2000">
                  <a:solidFill>
                    <a:srgbClr val="0000FF"/>
                  </a:solidFill>
                </a:rPr>
                <a:t>Activation</a:t>
              </a:r>
            </a:p>
            <a:p>
              <a:r>
                <a:rPr lang="en-US" altLang="x-none" sz="2000">
                  <a:solidFill>
                    <a:srgbClr val="0000FF"/>
                  </a:solidFill>
                </a:rPr>
                <a:t>function</a:t>
              </a:r>
              <a:endParaRPr lang="en-US" altLang="x-none" sz="2000"/>
            </a:p>
          </p:txBody>
        </p:sp>
        <p:sp>
          <p:nvSpPr>
            <p:cNvPr id="12306" name="Text Box 18"/>
            <p:cNvSpPr txBox="1">
              <a:spLocks noChangeArrowheads="1"/>
            </p:cNvSpPr>
            <p:nvPr/>
          </p:nvSpPr>
          <p:spPr bwMode="auto">
            <a:xfrm>
              <a:off x="3552" y="1584"/>
              <a:ext cx="499"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x-none" sz="2000" dirty="0">
                  <a:solidFill>
                    <a:srgbClr val="0000FF"/>
                  </a:solidFill>
                </a:rPr>
                <a:t>Local</a:t>
              </a:r>
            </a:p>
            <a:p>
              <a:pPr algn="ctr"/>
              <a:r>
                <a:rPr lang="en-US" altLang="x-none" sz="2000" dirty="0">
                  <a:solidFill>
                    <a:srgbClr val="0000FF"/>
                  </a:solidFill>
                </a:rPr>
                <a:t>Field</a:t>
              </a:r>
            </a:p>
            <a:p>
              <a:pPr algn="ctr"/>
              <a:r>
                <a:rPr lang="en-US" altLang="x-none" i="1" dirty="0"/>
                <a:t>v</a:t>
              </a:r>
              <a:endParaRPr lang="en-US" altLang="x-none" sz="2000" dirty="0"/>
            </a:p>
          </p:txBody>
        </p:sp>
        <p:sp>
          <p:nvSpPr>
            <p:cNvPr id="12307" name="Text Box 19"/>
            <p:cNvSpPr txBox="1">
              <a:spLocks noChangeArrowheads="1"/>
            </p:cNvSpPr>
            <p:nvPr/>
          </p:nvSpPr>
          <p:spPr bwMode="auto">
            <a:xfrm>
              <a:off x="5165" y="1872"/>
              <a:ext cx="595"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x-none" sz="2000">
                  <a:solidFill>
                    <a:srgbClr val="0000FF"/>
                  </a:solidFill>
                </a:rPr>
                <a:t>Output</a:t>
              </a:r>
            </a:p>
            <a:p>
              <a:pPr algn="ctr"/>
              <a:r>
                <a:rPr lang="en-US" altLang="x-none" i="1"/>
                <a:t>y</a:t>
              </a:r>
              <a:endParaRPr lang="en-US" altLang="x-none" sz="2000"/>
            </a:p>
          </p:txBody>
        </p:sp>
        <p:sp>
          <p:nvSpPr>
            <p:cNvPr id="12308" name="Line 20"/>
            <p:cNvSpPr>
              <a:spLocks noChangeShapeType="1"/>
            </p:cNvSpPr>
            <p:nvPr/>
          </p:nvSpPr>
          <p:spPr bwMode="auto">
            <a:xfrm>
              <a:off x="4848" y="2208"/>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309" name="Line 21"/>
            <p:cNvSpPr>
              <a:spLocks noChangeShapeType="1"/>
            </p:cNvSpPr>
            <p:nvPr/>
          </p:nvSpPr>
          <p:spPr bwMode="auto">
            <a:xfrm>
              <a:off x="1104" y="1344"/>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310" name="Line 22"/>
            <p:cNvSpPr>
              <a:spLocks noChangeShapeType="1"/>
            </p:cNvSpPr>
            <p:nvPr/>
          </p:nvSpPr>
          <p:spPr bwMode="auto">
            <a:xfrm>
              <a:off x="1104" y="2208"/>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311" name="Line 23"/>
            <p:cNvSpPr>
              <a:spLocks noChangeShapeType="1"/>
            </p:cNvSpPr>
            <p:nvPr/>
          </p:nvSpPr>
          <p:spPr bwMode="auto">
            <a:xfrm>
              <a:off x="1104" y="3264"/>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312" name="Line 24"/>
            <p:cNvSpPr>
              <a:spLocks noChangeShapeType="1"/>
            </p:cNvSpPr>
            <p:nvPr/>
          </p:nvSpPr>
          <p:spPr bwMode="auto">
            <a:xfrm flipV="1">
              <a:off x="2160" y="2496"/>
              <a:ext cx="912" cy="7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313" name="Line 25"/>
            <p:cNvSpPr>
              <a:spLocks noChangeShapeType="1"/>
            </p:cNvSpPr>
            <p:nvPr/>
          </p:nvSpPr>
          <p:spPr bwMode="auto">
            <a:xfrm>
              <a:off x="2160" y="2208"/>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314" name="Line 26"/>
            <p:cNvSpPr>
              <a:spLocks noChangeShapeType="1"/>
            </p:cNvSpPr>
            <p:nvPr/>
          </p:nvSpPr>
          <p:spPr bwMode="auto">
            <a:xfrm>
              <a:off x="2160" y="1392"/>
              <a:ext cx="816"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315" name="Line 27"/>
            <p:cNvSpPr>
              <a:spLocks noChangeShapeType="1"/>
            </p:cNvSpPr>
            <p:nvPr/>
          </p:nvSpPr>
          <p:spPr bwMode="auto">
            <a:xfrm>
              <a:off x="3456" y="2208"/>
              <a:ext cx="8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316" name="Text Box 28"/>
            <p:cNvSpPr txBox="1">
              <a:spLocks noChangeArrowheads="1"/>
            </p:cNvSpPr>
            <p:nvPr/>
          </p:nvSpPr>
          <p:spPr bwMode="auto">
            <a:xfrm>
              <a:off x="720" y="1152"/>
              <a:ext cx="2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i="1"/>
                <a:t>x</a:t>
              </a:r>
              <a:r>
                <a:rPr lang="en-US" altLang="x-none" i="1" baseline="-25000"/>
                <a:t>1</a:t>
              </a:r>
              <a:endParaRPr lang="en-US" altLang="x-none"/>
            </a:p>
          </p:txBody>
        </p:sp>
        <p:sp>
          <p:nvSpPr>
            <p:cNvPr id="12317" name="Text Box 29"/>
            <p:cNvSpPr txBox="1">
              <a:spLocks noChangeArrowheads="1"/>
            </p:cNvSpPr>
            <p:nvPr/>
          </p:nvSpPr>
          <p:spPr bwMode="auto">
            <a:xfrm>
              <a:off x="720" y="2064"/>
              <a:ext cx="2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i="1"/>
                <a:t>x</a:t>
              </a:r>
              <a:r>
                <a:rPr lang="en-US" altLang="x-none" i="1" baseline="-25000"/>
                <a:t>2</a:t>
              </a:r>
              <a:endParaRPr lang="en-US" altLang="x-none"/>
            </a:p>
          </p:txBody>
        </p:sp>
        <p:sp>
          <p:nvSpPr>
            <p:cNvPr id="12318" name="Text Box 30"/>
            <p:cNvSpPr txBox="1">
              <a:spLocks noChangeArrowheads="1"/>
            </p:cNvSpPr>
            <p:nvPr/>
          </p:nvSpPr>
          <p:spPr bwMode="auto">
            <a:xfrm>
              <a:off x="720" y="3120"/>
              <a:ext cx="3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i="1"/>
                <a:t>x</a:t>
              </a:r>
              <a:r>
                <a:rPr lang="en-US" altLang="x-none" i="1" baseline="-25000"/>
                <a:t>m</a:t>
              </a:r>
              <a:endParaRPr lang="en-US" altLang="x-none"/>
            </a:p>
          </p:txBody>
        </p:sp>
        <p:sp>
          <p:nvSpPr>
            <p:cNvPr id="12319" name="Text Box 31"/>
            <p:cNvSpPr txBox="1">
              <a:spLocks noChangeArrowheads="1"/>
            </p:cNvSpPr>
            <p:nvPr/>
          </p:nvSpPr>
          <p:spPr bwMode="auto">
            <a:xfrm>
              <a:off x="1824" y="2064"/>
              <a:ext cx="326" cy="2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i="1" dirty="0"/>
                <a:t>w</a:t>
              </a:r>
              <a:r>
                <a:rPr lang="en-US" altLang="x-none" i="1" baseline="-25000" dirty="0"/>
                <a:t>2</a:t>
              </a:r>
              <a:endParaRPr lang="en-US" altLang="x-none" dirty="0"/>
            </a:p>
          </p:txBody>
        </p:sp>
        <p:sp>
          <p:nvSpPr>
            <p:cNvPr id="12320" name="Text Box 32"/>
            <p:cNvSpPr txBox="1">
              <a:spLocks noChangeArrowheads="1"/>
            </p:cNvSpPr>
            <p:nvPr/>
          </p:nvSpPr>
          <p:spPr bwMode="auto">
            <a:xfrm>
              <a:off x="1776" y="3120"/>
              <a:ext cx="362" cy="2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i="1" dirty="0" err="1"/>
                <a:t>w</a:t>
              </a:r>
              <a:r>
                <a:rPr lang="en-US" altLang="x-none" i="1" baseline="-25000" dirty="0" err="1"/>
                <a:t>m</a:t>
              </a:r>
              <a:endParaRPr lang="en-US" altLang="x-none" dirty="0"/>
            </a:p>
          </p:txBody>
        </p:sp>
        <p:sp>
          <p:nvSpPr>
            <p:cNvPr id="12321" name="Text Box 33"/>
            <p:cNvSpPr txBox="1">
              <a:spLocks noChangeArrowheads="1"/>
            </p:cNvSpPr>
            <p:nvPr/>
          </p:nvSpPr>
          <p:spPr bwMode="auto">
            <a:xfrm>
              <a:off x="1824" y="1200"/>
              <a:ext cx="326" cy="2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x-none" i="1"/>
                <a:t>w</a:t>
              </a:r>
              <a:r>
                <a:rPr lang="en-US" altLang="x-none" i="1" baseline="-25000"/>
                <a:t>1</a:t>
              </a:r>
              <a:endParaRPr lang="en-US" altLang="x-none"/>
            </a:p>
          </p:txBody>
        </p:sp>
        <p:sp>
          <p:nvSpPr>
            <p:cNvPr id="12322" name="Oval 34"/>
            <p:cNvSpPr>
              <a:spLocks noChangeArrowheads="1"/>
            </p:cNvSpPr>
            <p:nvPr/>
          </p:nvSpPr>
          <p:spPr bwMode="auto">
            <a:xfrm>
              <a:off x="3072" y="120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323" name="Line 35"/>
            <p:cNvSpPr>
              <a:spLocks noChangeShapeType="1"/>
            </p:cNvSpPr>
            <p:nvPr/>
          </p:nvSpPr>
          <p:spPr bwMode="auto">
            <a:xfrm>
              <a:off x="3120" y="1296"/>
              <a:ext cx="0"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12324" name="Object 36"/>
            <p:cNvGraphicFramePr>
              <a:graphicFrameLocks noChangeAspect="1"/>
            </p:cNvGraphicFramePr>
            <p:nvPr/>
          </p:nvGraphicFramePr>
          <p:xfrm>
            <a:off x="960" y="2448"/>
            <a:ext cx="230" cy="588"/>
          </p:xfrm>
          <a:graphic>
            <a:graphicData uri="http://schemas.openxmlformats.org/presentationml/2006/ole">
              <mc:AlternateContent xmlns:mc="http://schemas.openxmlformats.org/markup-compatibility/2006">
                <mc:Choice xmlns:v="urn:schemas-microsoft-com:vml" Requires="v">
                  <p:oleObj spid="_x0000_s647522" name="Equation" r:id="rId4" imgW="75960" imgH="190440" progId="Equation.3">
                    <p:embed/>
                  </p:oleObj>
                </mc:Choice>
                <mc:Fallback>
                  <p:oleObj name="Equation" r:id="rId4" imgW="75960" imgH="1904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 y="2448"/>
                          <a:ext cx="230" cy="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2325" name="Object 37"/>
            <p:cNvGraphicFramePr>
              <a:graphicFrameLocks noChangeAspect="1"/>
            </p:cNvGraphicFramePr>
            <p:nvPr/>
          </p:nvGraphicFramePr>
          <p:xfrm>
            <a:off x="1872" y="2448"/>
            <a:ext cx="230" cy="588"/>
          </p:xfrm>
          <a:graphic>
            <a:graphicData uri="http://schemas.openxmlformats.org/presentationml/2006/ole">
              <mc:AlternateContent xmlns:mc="http://schemas.openxmlformats.org/markup-compatibility/2006">
                <mc:Choice xmlns:v="urn:schemas-microsoft-com:vml" Requires="v">
                  <p:oleObj spid="_x0000_s647523" name="Equation" r:id="rId6" imgW="75960" imgH="190440" progId="Equation.3">
                    <p:embed/>
                  </p:oleObj>
                </mc:Choice>
                <mc:Fallback>
                  <p:oleObj name="Equation" r:id="rId6" imgW="75960" imgH="1904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2" y="2448"/>
                          <a:ext cx="230" cy="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2326" name="Object 38"/>
            <p:cNvGraphicFramePr>
              <a:graphicFrameLocks noChangeAspect="1"/>
            </p:cNvGraphicFramePr>
            <p:nvPr/>
          </p:nvGraphicFramePr>
          <p:xfrm>
            <a:off x="2976" y="1968"/>
            <a:ext cx="576" cy="500"/>
          </p:xfrm>
          <a:graphic>
            <a:graphicData uri="http://schemas.openxmlformats.org/presentationml/2006/ole">
              <mc:AlternateContent xmlns:mc="http://schemas.openxmlformats.org/markup-compatibility/2006">
                <mc:Choice xmlns:v="urn:schemas-microsoft-com:vml" Requires="v">
                  <p:oleObj spid="_x0000_s647524" name="Equation" r:id="rId8" imgW="291960" imgH="253800" progId="Equation.3">
                    <p:embed/>
                  </p:oleObj>
                </mc:Choice>
                <mc:Fallback>
                  <p:oleObj name="Equation" r:id="rId8" imgW="291960" imgH="253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6" y="1968"/>
                          <a:ext cx="576" cy="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2327" name="Object 39"/>
            <p:cNvGraphicFramePr>
              <a:graphicFrameLocks noChangeAspect="1"/>
            </p:cNvGraphicFramePr>
            <p:nvPr/>
          </p:nvGraphicFramePr>
          <p:xfrm>
            <a:off x="4272" y="1968"/>
            <a:ext cx="576" cy="414"/>
          </p:xfrm>
          <a:graphic>
            <a:graphicData uri="http://schemas.openxmlformats.org/presentationml/2006/ole">
              <mc:AlternateContent xmlns:mc="http://schemas.openxmlformats.org/markup-compatibility/2006">
                <mc:Choice xmlns:v="urn:schemas-microsoft-com:vml" Requires="v">
                  <p:oleObj spid="_x0000_s647525" name="Equation" r:id="rId10" imgW="342720" imgH="203040" progId="Equation.3">
                    <p:embed/>
                  </p:oleObj>
                </mc:Choice>
                <mc:Fallback>
                  <p:oleObj name="Equation" r:id="rId10" imgW="342720" imgH="203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72" y="1968"/>
                          <a:ext cx="576" cy="4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aphicFrame>
        <p:nvGraphicFramePr>
          <p:cNvPr id="37" name="Object 6"/>
          <p:cNvGraphicFramePr>
            <a:graphicFrameLocks noChangeAspect="1"/>
          </p:cNvGraphicFramePr>
          <p:nvPr>
            <p:extLst>
              <p:ext uri="{D42A27DB-BD31-4B8C-83A1-F6EECF244321}">
                <p14:modId xmlns:p14="http://schemas.microsoft.com/office/powerpoint/2010/main" val="1082485245"/>
              </p:ext>
            </p:extLst>
          </p:nvPr>
        </p:nvGraphicFramePr>
        <p:xfrm>
          <a:off x="4777581" y="5467350"/>
          <a:ext cx="2514600" cy="1162050"/>
        </p:xfrm>
        <a:graphic>
          <a:graphicData uri="http://schemas.openxmlformats.org/presentationml/2006/ole">
            <mc:AlternateContent xmlns:mc="http://schemas.openxmlformats.org/markup-compatibility/2006">
              <mc:Choice xmlns:v="urn:schemas-microsoft-com:vml" Requires="v">
                <p:oleObj spid="_x0000_s647526" name="Equation" r:id="rId12" imgW="622080" imgH="342720" progId="Equation.3">
                  <p:embed/>
                </p:oleObj>
              </mc:Choice>
              <mc:Fallback>
                <p:oleObj name="Equation" r:id="rId12" imgW="622080" imgH="34272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77581" y="5467350"/>
                        <a:ext cx="2514600" cy="116205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958042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5" name="Rectangle 2"/>
          <p:cNvSpPr>
            <a:spLocks noGrp="1" noChangeArrowheads="1"/>
          </p:cNvSpPr>
          <p:nvPr>
            <p:ph type="title"/>
          </p:nvPr>
        </p:nvSpPr>
        <p:spPr>
          <a:xfrm>
            <a:off x="162339" y="381000"/>
            <a:ext cx="6172200" cy="1143000"/>
          </a:xfrm>
        </p:spPr>
        <p:txBody>
          <a:bodyPr/>
          <a:lstStyle/>
          <a:p>
            <a:r>
              <a:rPr lang="en-US" altLang="x-none" b="1" dirty="0">
                <a:solidFill>
                  <a:srgbClr val="0000FF"/>
                </a:solidFill>
                <a:latin typeface="Arial" charset="0"/>
                <a:ea typeface="Arial" charset="0"/>
                <a:cs typeface="Arial" charset="0"/>
              </a:rPr>
              <a:t>Topics</a:t>
            </a:r>
          </a:p>
        </p:txBody>
      </p:sp>
      <p:sp>
        <p:nvSpPr>
          <p:cNvPr id="6146" name="Rectangle 3"/>
          <p:cNvSpPr>
            <a:spLocks noGrp="1" noChangeArrowheads="1"/>
          </p:cNvSpPr>
          <p:nvPr>
            <p:ph type="body" idx="1"/>
          </p:nvPr>
        </p:nvSpPr>
        <p:spPr>
          <a:xfrm>
            <a:off x="152400" y="1295400"/>
            <a:ext cx="8686800" cy="5562600"/>
          </a:xfrm>
        </p:spPr>
        <p:txBody>
          <a:bodyPr>
            <a:normAutofit/>
          </a:bodyPr>
          <a:lstStyle/>
          <a:p>
            <a:pPr marL="109728" lvl="0" indent="0">
              <a:buNone/>
            </a:pPr>
            <a:r>
              <a:rPr lang="en-US" altLang="zh-CN" b="1" dirty="0"/>
              <a:t>1</a:t>
            </a:r>
            <a:r>
              <a:rPr lang="zh-CN" altLang="en-US" b="1" dirty="0"/>
              <a:t>、</a:t>
            </a:r>
            <a:r>
              <a:rPr lang="en-US" altLang="zh-CN" b="1" dirty="0"/>
              <a:t> Introduction to Machine Learning</a:t>
            </a:r>
          </a:p>
          <a:p>
            <a:pPr marL="109728" lvl="0" indent="0">
              <a:buNone/>
            </a:pPr>
            <a:r>
              <a:rPr lang="en-US" altLang="zh-CN" dirty="0">
                <a:solidFill>
                  <a:srgbClr val="FF0000"/>
                </a:solidFill>
              </a:rPr>
              <a:t>	</a:t>
            </a:r>
            <a:r>
              <a:rPr lang="en-US" altLang="zh-CN" dirty="0"/>
              <a:t>1.1 Introduction to Artificial Intelligence</a:t>
            </a:r>
          </a:p>
          <a:p>
            <a:pPr marL="109728" indent="0">
              <a:buNone/>
            </a:pPr>
            <a:r>
              <a:rPr lang="en-US" dirty="0"/>
              <a:t>	1.2 </a:t>
            </a:r>
            <a:r>
              <a:rPr lang="en-US" altLang="x-none" dirty="0"/>
              <a:t>The stages of Machine Learning</a:t>
            </a:r>
            <a:endParaRPr lang="en-US" dirty="0"/>
          </a:p>
          <a:p>
            <a:pPr marL="109728" indent="0">
              <a:buNone/>
            </a:pPr>
            <a:r>
              <a:rPr lang="en-US" dirty="0"/>
              <a:t>	1.3 The details of </a:t>
            </a:r>
            <a:r>
              <a:rPr lang="en-US" altLang="x-none" dirty="0"/>
              <a:t>Machine Learning</a:t>
            </a:r>
            <a:endParaRPr lang="en-US" altLang="zh-CN" dirty="0"/>
          </a:p>
          <a:p>
            <a:pPr marL="109728" lvl="0" indent="0">
              <a:buNone/>
            </a:pPr>
            <a:endParaRPr lang="en-US" dirty="0"/>
          </a:p>
          <a:p>
            <a:pPr marL="109728" lvl="0" indent="0">
              <a:buNone/>
            </a:pPr>
            <a:r>
              <a:rPr lang="en-US" altLang="zh-CN" b="1" dirty="0"/>
              <a:t>2</a:t>
            </a:r>
            <a:r>
              <a:rPr lang="zh-CN" altLang="en-US" b="1" dirty="0"/>
              <a:t>、</a:t>
            </a:r>
            <a:r>
              <a:rPr lang="en-US" altLang="zh-CN" b="1" dirty="0"/>
              <a:t> Introduction to </a:t>
            </a:r>
            <a:r>
              <a:rPr lang="en-US" altLang="zh-CN" b="1" dirty="0" err="1"/>
              <a:t>Nerual</a:t>
            </a:r>
            <a:r>
              <a:rPr lang="en-US" altLang="zh-CN" b="1" dirty="0"/>
              <a:t> Network</a:t>
            </a:r>
          </a:p>
          <a:p>
            <a:pPr marL="109728" lvl="0" indent="0">
              <a:buNone/>
            </a:pPr>
            <a:r>
              <a:rPr lang="en-US" altLang="zh-CN" dirty="0"/>
              <a:t>	</a:t>
            </a:r>
            <a:r>
              <a:rPr lang="en-US" altLang="zh-CN" dirty="0">
                <a:solidFill>
                  <a:srgbClr val="FF0000"/>
                </a:solidFill>
              </a:rPr>
              <a:t>2.1 concept of artificial neural network</a:t>
            </a:r>
          </a:p>
          <a:p>
            <a:pPr marL="109728" lvl="0" indent="0">
              <a:buNone/>
            </a:pPr>
            <a:r>
              <a:rPr lang="en-US" altLang="zh-CN" dirty="0"/>
              <a:t>	2.2 neural network training process</a:t>
            </a:r>
          </a:p>
          <a:p>
            <a:pPr marL="109728" lvl="0" indent="0">
              <a:buNone/>
            </a:pPr>
            <a:r>
              <a:rPr lang="en-US" altLang="zh-CN" dirty="0">
                <a:ea typeface="宋体" charset="-122"/>
              </a:rPr>
              <a:t>	2.3 concept of </a:t>
            </a:r>
            <a:r>
              <a:rPr lang="en-US" altLang="zh-CN" dirty="0"/>
              <a:t>Deep Neural Networks </a:t>
            </a:r>
            <a:endParaRPr lang="en-US" altLang="zh-CN" dirty="0">
              <a:ea typeface="宋体" charset="-122"/>
            </a:endParaRPr>
          </a:p>
        </p:txBody>
      </p:sp>
    </p:spTree>
    <p:extLst>
      <p:ext uri="{BB962C8B-B14F-4D97-AF65-F5344CB8AC3E}">
        <p14:creationId xmlns:p14="http://schemas.microsoft.com/office/powerpoint/2010/main" val="78287531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57200" y="819944"/>
            <a:ext cx="8229600" cy="1143000"/>
          </a:xfrm>
        </p:spPr>
        <p:txBody>
          <a:bodyPr>
            <a:normAutofit/>
          </a:bodyPr>
          <a:lstStyle/>
          <a:p>
            <a:r>
              <a:rPr lang="en-US" altLang="x-none" b="1">
                <a:solidFill>
                  <a:srgbClr val="0000FF"/>
                </a:solidFill>
                <a:latin typeface="Arial" charset="0"/>
                <a:ea typeface="Arial" charset="0"/>
                <a:cs typeface="Arial" charset="0"/>
              </a:rPr>
              <a:t>Binary threshold neurons</a:t>
            </a:r>
          </a:p>
        </p:txBody>
      </p:sp>
      <p:sp>
        <p:nvSpPr>
          <p:cNvPr id="25603" name="Rectangle 3"/>
          <p:cNvSpPr>
            <a:spLocks noGrp="1" noChangeArrowheads="1"/>
          </p:cNvSpPr>
          <p:nvPr>
            <p:ph type="body" idx="1"/>
          </p:nvPr>
        </p:nvSpPr>
        <p:spPr>
          <a:xfrm>
            <a:off x="457200" y="1996281"/>
            <a:ext cx="8229600" cy="1012825"/>
          </a:xfrm>
        </p:spPr>
        <p:txBody>
          <a:bodyPr/>
          <a:lstStyle/>
          <a:p>
            <a:r>
              <a:rPr lang="en-US" altLang="x-none" sz="2400" dirty="0"/>
              <a:t>There are two equivalent ways to write the equations for a binary threshold neuron:</a:t>
            </a:r>
            <a:endParaRPr lang="en-US" altLang="x-none" sz="2400" dirty="0">
              <a:solidFill>
                <a:srgbClr val="FF0000"/>
              </a:solidFill>
            </a:endParaRPr>
          </a:p>
          <a:p>
            <a:pPr lvl="1">
              <a:buFontTx/>
              <a:buNone/>
            </a:pPr>
            <a:endParaRPr lang="en-US" altLang="x-none" sz="2400" dirty="0"/>
          </a:p>
          <a:p>
            <a:endParaRPr lang="en-US" altLang="x-none" sz="2400" dirty="0"/>
          </a:p>
          <a:p>
            <a:endParaRPr lang="en-US" altLang="x-none" sz="2400" dirty="0"/>
          </a:p>
          <a:p>
            <a:endParaRPr lang="en-US" altLang="x-none" sz="2400" dirty="0"/>
          </a:p>
        </p:txBody>
      </p:sp>
      <p:graphicFrame>
        <p:nvGraphicFramePr>
          <p:cNvPr id="121865" name="Object 9"/>
          <p:cNvGraphicFramePr>
            <a:graphicFrameLocks noGrp="1" noChangeAspect="1"/>
          </p:cNvGraphicFramePr>
          <p:nvPr>
            <p:ph sz="quarter" idx="4294967295"/>
            <p:extLst>
              <p:ext uri="{D42A27DB-BD31-4B8C-83A1-F6EECF244321}">
                <p14:modId xmlns:p14="http://schemas.microsoft.com/office/powerpoint/2010/main" val="1080742664"/>
              </p:ext>
            </p:extLst>
          </p:nvPr>
        </p:nvGraphicFramePr>
        <p:xfrm>
          <a:off x="676275" y="4960143"/>
          <a:ext cx="582613" cy="520700"/>
        </p:xfrm>
        <a:graphic>
          <a:graphicData uri="http://schemas.openxmlformats.org/presentationml/2006/ole">
            <mc:AlternateContent xmlns:mc="http://schemas.openxmlformats.org/markup-compatibility/2006">
              <mc:Choice xmlns:v="urn:schemas-microsoft-com:vml" Requires="v">
                <p:oleObj spid="_x0000_s648459" name="Equation" r:id="rId4" imgW="253780" imgH="164957" progId="Equation.3">
                  <p:embed/>
                </p:oleObj>
              </mc:Choice>
              <mc:Fallback>
                <p:oleObj name="Equation" r:id="rId4" imgW="253780" imgH="164957"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275" y="4960143"/>
                        <a:ext cx="58261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1861" name="Object 5"/>
          <p:cNvGraphicFramePr>
            <a:graphicFrameLocks noGrp="1" noChangeAspect="1"/>
          </p:cNvGraphicFramePr>
          <p:nvPr>
            <p:ph sz="half" idx="4294967295"/>
            <p:extLst>
              <p:ext uri="{D42A27DB-BD31-4B8C-83A1-F6EECF244321}">
                <p14:modId xmlns:p14="http://schemas.microsoft.com/office/powerpoint/2010/main" val="625267522"/>
              </p:ext>
            </p:extLst>
          </p:nvPr>
        </p:nvGraphicFramePr>
        <p:xfrm>
          <a:off x="611188" y="3321843"/>
          <a:ext cx="2016125" cy="1033463"/>
        </p:xfrm>
        <a:graphic>
          <a:graphicData uri="http://schemas.openxmlformats.org/presentationml/2006/ole">
            <mc:AlternateContent xmlns:mc="http://schemas.openxmlformats.org/markup-compatibility/2006">
              <mc:Choice xmlns:v="urn:schemas-microsoft-com:vml" Requires="v">
                <p:oleObj spid="_x0000_s648460" name="Equation" r:id="rId6" imgW="748975" imgH="342751" progId="Equation.3">
                  <p:embed/>
                </p:oleObj>
              </mc:Choice>
              <mc:Fallback>
                <p:oleObj name="Equation" r:id="rId6" imgW="748975" imgH="342751" progId="Equation.3">
                  <p:embed/>
                  <p:pic>
                    <p:nvPicPr>
                      <p:cNvPr id="0" name=""/>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188" y="3321843"/>
                        <a:ext cx="2016125"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1867" name="Object 11"/>
          <p:cNvGraphicFramePr>
            <a:graphicFrameLocks noGrp="1" noChangeAspect="1"/>
          </p:cNvGraphicFramePr>
          <p:nvPr>
            <p:ph sz="quarter" idx="4294967295"/>
            <p:extLst>
              <p:ext uri="{D42A27DB-BD31-4B8C-83A1-F6EECF244321}">
                <p14:modId xmlns:p14="http://schemas.microsoft.com/office/powerpoint/2010/main" val="1233757483"/>
              </p:ext>
            </p:extLst>
          </p:nvPr>
        </p:nvGraphicFramePr>
        <p:xfrm>
          <a:off x="2339975" y="4537868"/>
          <a:ext cx="863600" cy="679450"/>
        </p:xfrm>
        <a:graphic>
          <a:graphicData uri="http://schemas.openxmlformats.org/presentationml/2006/ole">
            <mc:AlternateContent xmlns:mc="http://schemas.openxmlformats.org/markup-compatibility/2006">
              <mc:Choice xmlns:v="urn:schemas-microsoft-com:vml" Requires="v">
                <p:oleObj spid="_x0000_s648461" name="Equation" r:id="rId8" imgW="330057" imgH="203112" progId="Equation.3">
                  <p:embed/>
                </p:oleObj>
              </mc:Choice>
              <mc:Fallback>
                <p:oleObj name="Equation" r:id="rId8" imgW="330057" imgH="203112" progId="Equation.3">
                  <p:embed/>
                  <p:pic>
                    <p:nvPicPr>
                      <p:cNvPr id="0" name=""/>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39975" y="4537868"/>
                        <a:ext cx="8636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1869" name="Text Box 13"/>
          <p:cNvSpPr txBox="1">
            <a:spLocks noChangeArrowheads="1"/>
          </p:cNvSpPr>
          <p:nvPr/>
        </p:nvSpPr>
        <p:spPr bwMode="auto">
          <a:xfrm>
            <a:off x="1744663" y="4563268"/>
            <a:ext cx="593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x-none" sz="2400"/>
              <a:t>1 if</a:t>
            </a:r>
          </a:p>
        </p:txBody>
      </p:sp>
      <p:sp>
        <p:nvSpPr>
          <p:cNvPr id="121870" name="Text Box 14"/>
          <p:cNvSpPr txBox="1">
            <a:spLocks noChangeArrowheads="1"/>
          </p:cNvSpPr>
          <p:nvPr/>
        </p:nvSpPr>
        <p:spPr bwMode="auto">
          <a:xfrm>
            <a:off x="1744663" y="5239543"/>
            <a:ext cx="1758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x-none" sz="2400"/>
              <a:t>0 otherwise</a:t>
            </a:r>
          </a:p>
        </p:txBody>
      </p:sp>
      <p:sp>
        <p:nvSpPr>
          <p:cNvPr id="121871" name="AutoShape 15"/>
          <p:cNvSpPr>
            <a:spLocks/>
          </p:cNvSpPr>
          <p:nvPr/>
        </p:nvSpPr>
        <p:spPr bwMode="auto">
          <a:xfrm>
            <a:off x="1476375" y="4688681"/>
            <a:ext cx="215900" cy="914400"/>
          </a:xfrm>
          <a:prstGeom prst="leftBrace">
            <a:avLst>
              <a:gd name="adj1" fmla="val 35294"/>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x-none"/>
          </a:p>
        </p:txBody>
      </p:sp>
      <p:graphicFrame>
        <p:nvGraphicFramePr>
          <p:cNvPr id="23" name="Object 10"/>
          <p:cNvGraphicFramePr>
            <a:graphicFrameLocks noChangeAspect="1"/>
          </p:cNvGraphicFramePr>
          <p:nvPr>
            <p:extLst>
              <p:ext uri="{D42A27DB-BD31-4B8C-83A1-F6EECF244321}">
                <p14:modId xmlns:p14="http://schemas.microsoft.com/office/powerpoint/2010/main" val="1807404996"/>
              </p:ext>
            </p:extLst>
          </p:nvPr>
        </p:nvGraphicFramePr>
        <p:xfrm>
          <a:off x="5645150" y="4960143"/>
          <a:ext cx="655638" cy="520700"/>
        </p:xfrm>
        <a:graphic>
          <a:graphicData uri="http://schemas.openxmlformats.org/presentationml/2006/ole">
            <mc:AlternateContent xmlns:mc="http://schemas.openxmlformats.org/markup-compatibility/2006">
              <mc:Choice xmlns:v="urn:schemas-microsoft-com:vml" Requires="v">
                <p:oleObj spid="_x0000_s648462" name="Equation" r:id="rId10" imgW="253780" imgH="164957" progId="Equation.3">
                  <p:embed/>
                </p:oleObj>
              </mc:Choice>
              <mc:Fallback>
                <p:oleObj name="Equation" r:id="rId10" imgW="253780" imgH="164957"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5150" y="4960143"/>
                        <a:ext cx="6556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11"/>
          <p:cNvGraphicFramePr>
            <a:graphicFrameLocks noChangeAspect="1"/>
          </p:cNvGraphicFramePr>
          <p:nvPr>
            <p:extLst>
              <p:ext uri="{D42A27DB-BD31-4B8C-83A1-F6EECF244321}">
                <p14:modId xmlns:p14="http://schemas.microsoft.com/office/powerpoint/2010/main" val="899580957"/>
              </p:ext>
            </p:extLst>
          </p:nvPr>
        </p:nvGraphicFramePr>
        <p:xfrm>
          <a:off x="5664200" y="3248818"/>
          <a:ext cx="2436813" cy="1187450"/>
        </p:xfrm>
        <a:graphic>
          <a:graphicData uri="http://schemas.openxmlformats.org/presentationml/2006/ole">
            <mc:AlternateContent xmlns:mc="http://schemas.openxmlformats.org/markup-compatibility/2006">
              <mc:Choice xmlns:v="urn:schemas-microsoft-com:vml" Requires="v">
                <p:oleObj spid="_x0000_s648463" name="Equation" r:id="rId11" imgW="914040" imgH="383760" progId="Equation.3">
                  <p:embed/>
                </p:oleObj>
              </mc:Choice>
              <mc:Fallback>
                <p:oleObj name="Equation" r:id="rId11" imgW="914040" imgH="3837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64200" y="3248818"/>
                        <a:ext cx="243681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12"/>
          <p:cNvGraphicFramePr>
            <a:graphicFrameLocks noChangeAspect="1"/>
          </p:cNvGraphicFramePr>
          <p:nvPr>
            <p:extLst>
              <p:ext uri="{D42A27DB-BD31-4B8C-83A1-F6EECF244321}">
                <p14:modId xmlns:p14="http://schemas.microsoft.com/office/powerpoint/2010/main" val="972269419"/>
              </p:ext>
            </p:extLst>
          </p:nvPr>
        </p:nvGraphicFramePr>
        <p:xfrm>
          <a:off x="7308850" y="4579143"/>
          <a:ext cx="771525" cy="638175"/>
        </p:xfrm>
        <a:graphic>
          <a:graphicData uri="http://schemas.openxmlformats.org/presentationml/2006/ole">
            <mc:AlternateContent xmlns:mc="http://schemas.openxmlformats.org/markup-compatibility/2006">
              <mc:Choice xmlns:v="urn:schemas-microsoft-com:vml" Requires="v">
                <p:oleObj spid="_x0000_s648464" name="Equation" r:id="rId13" imgW="292320" imgH="182520" progId="Equation.3">
                  <p:embed/>
                </p:oleObj>
              </mc:Choice>
              <mc:Fallback>
                <p:oleObj name="Equation" r:id="rId13" imgW="292320" imgH="18252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08850" y="4579143"/>
                        <a:ext cx="7715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Text Box 13"/>
          <p:cNvSpPr txBox="1">
            <a:spLocks noChangeArrowheads="1"/>
          </p:cNvSpPr>
          <p:nvPr/>
        </p:nvSpPr>
        <p:spPr bwMode="auto">
          <a:xfrm>
            <a:off x="6702425" y="4563268"/>
            <a:ext cx="593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x-none" sz="2400"/>
              <a:t>1 if</a:t>
            </a:r>
          </a:p>
        </p:txBody>
      </p:sp>
      <p:sp>
        <p:nvSpPr>
          <p:cNvPr id="27" name="Text Box 14"/>
          <p:cNvSpPr txBox="1">
            <a:spLocks noChangeArrowheads="1"/>
          </p:cNvSpPr>
          <p:nvPr/>
        </p:nvSpPr>
        <p:spPr bwMode="auto">
          <a:xfrm>
            <a:off x="6702425" y="5239543"/>
            <a:ext cx="17605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x-none" sz="2400"/>
              <a:t>0 otherwise</a:t>
            </a:r>
          </a:p>
        </p:txBody>
      </p:sp>
      <p:sp>
        <p:nvSpPr>
          <p:cNvPr id="28" name="AutoShape 15"/>
          <p:cNvSpPr>
            <a:spLocks/>
          </p:cNvSpPr>
          <p:nvPr/>
        </p:nvSpPr>
        <p:spPr bwMode="auto">
          <a:xfrm>
            <a:off x="6434138" y="4688681"/>
            <a:ext cx="215900" cy="914400"/>
          </a:xfrm>
          <a:prstGeom prst="leftBrace">
            <a:avLst>
              <a:gd name="adj1" fmla="val 35294"/>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x-none"/>
          </a:p>
        </p:txBody>
      </p:sp>
      <p:graphicFrame>
        <p:nvGraphicFramePr>
          <p:cNvPr id="29" name="Object 16"/>
          <p:cNvGraphicFramePr>
            <a:graphicFrameLocks noChangeAspect="1"/>
          </p:cNvGraphicFramePr>
          <p:nvPr>
            <p:extLst>
              <p:ext uri="{D42A27DB-BD31-4B8C-83A1-F6EECF244321}">
                <p14:modId xmlns:p14="http://schemas.microsoft.com/office/powerpoint/2010/main" val="729055110"/>
              </p:ext>
            </p:extLst>
          </p:nvPr>
        </p:nvGraphicFramePr>
        <p:xfrm>
          <a:off x="3995738" y="4064793"/>
          <a:ext cx="1111250" cy="596900"/>
        </p:xfrm>
        <a:graphic>
          <a:graphicData uri="http://schemas.openxmlformats.org/presentationml/2006/ole">
            <mc:AlternateContent xmlns:mc="http://schemas.openxmlformats.org/markup-compatibility/2006">
              <mc:Choice xmlns:v="urn:schemas-microsoft-com:vml" Requires="v">
                <p:oleObj spid="_x0000_s648465" name="Equation" r:id="rId15" imgW="420480" imgH="164520" progId="Equation.3">
                  <p:embed/>
                </p:oleObj>
              </mc:Choice>
              <mc:Fallback>
                <p:oleObj name="Equation" r:id="rId15" imgW="420480" imgH="16452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95738" y="4064793"/>
                        <a:ext cx="111125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2"/>
          <p:cNvSpPr>
            <a:spLocks noChangeArrowheads="1"/>
          </p:cNvSpPr>
          <p:nvPr/>
        </p:nvSpPr>
        <p:spPr bwMode="auto">
          <a:xfrm>
            <a:off x="3924300" y="4064793"/>
            <a:ext cx="1223963" cy="673100"/>
          </a:xfrm>
          <a:prstGeom prst="rect">
            <a:avLst/>
          </a:prstGeom>
          <a:noFill/>
          <a:ln w="9525">
            <a:solidFill>
              <a:srgbClr val="FF0000"/>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endParaRPr lang="en-US" altLang="x-none">
              <a:solidFill>
                <a:srgbClr val="FFFFFF"/>
              </a:solidFill>
            </a:endParaRPr>
          </a:p>
        </p:txBody>
      </p:sp>
    </p:spTree>
    <p:extLst>
      <p:ext uri="{BB962C8B-B14F-4D97-AF65-F5344CB8AC3E}">
        <p14:creationId xmlns:p14="http://schemas.microsoft.com/office/powerpoint/2010/main" val="239800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p:txBody>
          <a:bodyPr/>
          <a:lstStyle/>
          <a:p>
            <a:fld id="{B546F6DB-2BD7-F64D-8872-159B8A8CF753}" type="slidenum">
              <a:rPr lang="en-US" altLang="x-none"/>
              <a:pPr/>
              <a:t>31</a:t>
            </a:fld>
            <a:endParaRPr lang="en-US" altLang="x-none"/>
          </a:p>
        </p:txBody>
      </p:sp>
      <p:sp>
        <p:nvSpPr>
          <p:cNvPr id="13314" name="Rectangle 2"/>
          <p:cNvSpPr>
            <a:spLocks noGrp="1" noChangeArrowheads="1"/>
          </p:cNvSpPr>
          <p:nvPr>
            <p:ph type="title"/>
          </p:nvPr>
        </p:nvSpPr>
        <p:spPr>
          <a:xfrm>
            <a:off x="796036" y="419100"/>
            <a:ext cx="7772400" cy="1143000"/>
          </a:xfrm>
        </p:spPr>
        <p:txBody>
          <a:bodyPr/>
          <a:lstStyle/>
          <a:p>
            <a:r>
              <a:rPr lang="en-US" altLang="x-none" b="1">
                <a:solidFill>
                  <a:srgbClr val="0000FF"/>
                </a:solidFill>
                <a:latin typeface="Arial" charset="0"/>
                <a:ea typeface="Arial" charset="0"/>
                <a:cs typeface="Arial" charset="0"/>
              </a:rPr>
              <a:t>Bias of a Neuron </a:t>
            </a:r>
          </a:p>
        </p:txBody>
      </p:sp>
      <p:sp>
        <p:nvSpPr>
          <p:cNvPr id="13315" name="Rectangle 3"/>
          <p:cNvSpPr>
            <a:spLocks noGrp="1" noChangeArrowheads="1"/>
          </p:cNvSpPr>
          <p:nvPr>
            <p:ph type="body" idx="1"/>
          </p:nvPr>
        </p:nvSpPr>
        <p:spPr>
          <a:xfrm>
            <a:off x="609600" y="1600200"/>
            <a:ext cx="7772400" cy="4114800"/>
          </a:xfrm>
        </p:spPr>
        <p:txBody>
          <a:bodyPr>
            <a:normAutofit/>
          </a:bodyPr>
          <a:lstStyle/>
          <a:p>
            <a:r>
              <a:rPr lang="en-US" altLang="x-none" dirty="0"/>
              <a:t>Bias </a:t>
            </a:r>
            <a:r>
              <a:rPr lang="en-US" altLang="x-none" b="1" i="1" dirty="0">
                <a:solidFill>
                  <a:srgbClr val="0000FF"/>
                </a:solidFill>
              </a:rPr>
              <a:t>b</a:t>
            </a:r>
            <a:r>
              <a:rPr lang="en-US" altLang="x-none" dirty="0"/>
              <a:t> has the effect of applying an </a:t>
            </a:r>
            <a:r>
              <a:rPr lang="en-US" altLang="x-none" dirty="0">
                <a:solidFill>
                  <a:srgbClr val="0000FF"/>
                </a:solidFill>
              </a:rPr>
              <a:t>affine transformation</a:t>
            </a:r>
            <a:r>
              <a:rPr lang="en-US" altLang="x-none" dirty="0"/>
              <a:t> to </a:t>
            </a:r>
            <a:r>
              <a:rPr lang="en-US" altLang="x-none" b="1" i="1" dirty="0">
                <a:solidFill>
                  <a:srgbClr val="0000FF"/>
                </a:solidFill>
              </a:rPr>
              <a:t>u</a:t>
            </a:r>
            <a:endParaRPr lang="en-US" altLang="x-none" i="1" dirty="0"/>
          </a:p>
          <a:p>
            <a:pPr lvl="4">
              <a:buFontTx/>
              <a:buNone/>
            </a:pPr>
            <a:r>
              <a:rPr lang="en-US" altLang="x-none" sz="2800" b="1" i="1" dirty="0">
                <a:solidFill>
                  <a:srgbClr val="009900"/>
                </a:solidFill>
              </a:rPr>
              <a:t>v = u + b</a:t>
            </a:r>
            <a:endParaRPr lang="en-US" altLang="x-none" sz="2800" i="1" dirty="0">
              <a:solidFill>
                <a:srgbClr val="0000FF"/>
              </a:solidFill>
            </a:endParaRPr>
          </a:p>
          <a:p>
            <a:pPr>
              <a:buClr>
                <a:schemeClr val="tx1"/>
              </a:buClr>
            </a:pPr>
            <a:r>
              <a:rPr lang="en-US" altLang="x-none" b="1" i="1" dirty="0">
                <a:solidFill>
                  <a:srgbClr val="0000FF"/>
                </a:solidFill>
              </a:rPr>
              <a:t>v</a:t>
            </a:r>
            <a:r>
              <a:rPr lang="en-US" altLang="x-none" i="1" dirty="0">
                <a:solidFill>
                  <a:srgbClr val="0000FF"/>
                </a:solidFill>
              </a:rPr>
              <a:t> </a:t>
            </a:r>
            <a:r>
              <a:rPr lang="en-US" altLang="x-none" dirty="0"/>
              <a:t>is the </a:t>
            </a:r>
            <a:r>
              <a:rPr lang="en-US" altLang="x-none" b="1" dirty="0">
                <a:solidFill>
                  <a:srgbClr val="0000FF"/>
                </a:solidFill>
              </a:rPr>
              <a:t>induced field</a:t>
            </a:r>
            <a:r>
              <a:rPr lang="en-US" altLang="x-none" dirty="0"/>
              <a:t> of the neuron </a:t>
            </a:r>
          </a:p>
        </p:txBody>
      </p:sp>
      <p:grpSp>
        <p:nvGrpSpPr>
          <p:cNvPr id="13328" name="Group 16"/>
          <p:cNvGrpSpPr>
            <a:grpSpLocks/>
          </p:cNvGrpSpPr>
          <p:nvPr/>
        </p:nvGrpSpPr>
        <p:grpSpPr bwMode="auto">
          <a:xfrm>
            <a:off x="864394" y="3733800"/>
            <a:ext cx="4697413" cy="2743200"/>
            <a:chOff x="1104" y="2064"/>
            <a:chExt cx="2959" cy="1728"/>
          </a:xfrm>
        </p:grpSpPr>
        <p:sp>
          <p:nvSpPr>
            <p:cNvPr id="13320" name="Line 8"/>
            <p:cNvSpPr>
              <a:spLocks noChangeShapeType="1"/>
            </p:cNvSpPr>
            <p:nvPr/>
          </p:nvSpPr>
          <p:spPr bwMode="auto">
            <a:xfrm flipV="1">
              <a:off x="2256" y="2208"/>
              <a:ext cx="0" cy="14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21" name="Line 9"/>
            <p:cNvSpPr>
              <a:spLocks noChangeShapeType="1"/>
            </p:cNvSpPr>
            <p:nvPr/>
          </p:nvSpPr>
          <p:spPr bwMode="auto">
            <a:xfrm>
              <a:off x="1104" y="3072"/>
              <a:ext cx="283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22" name="Line 10"/>
            <p:cNvSpPr>
              <a:spLocks noChangeShapeType="1"/>
            </p:cNvSpPr>
            <p:nvPr/>
          </p:nvSpPr>
          <p:spPr bwMode="auto">
            <a:xfrm flipH="1">
              <a:off x="1536" y="2304"/>
              <a:ext cx="1200" cy="1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24" name="Line 12"/>
            <p:cNvSpPr>
              <a:spLocks noChangeShapeType="1"/>
            </p:cNvSpPr>
            <p:nvPr/>
          </p:nvSpPr>
          <p:spPr bwMode="auto">
            <a:xfrm flipH="1">
              <a:off x="1680" y="2448"/>
              <a:ext cx="1200" cy="120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25" name="Line 13"/>
            <p:cNvSpPr>
              <a:spLocks noChangeShapeType="1"/>
            </p:cNvSpPr>
            <p:nvPr/>
          </p:nvSpPr>
          <p:spPr bwMode="auto">
            <a:xfrm flipH="1">
              <a:off x="1872" y="2592"/>
              <a:ext cx="1200" cy="12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26" name="Text Box 14"/>
            <p:cNvSpPr txBox="1">
              <a:spLocks noChangeArrowheads="1"/>
            </p:cNvSpPr>
            <p:nvPr/>
          </p:nvSpPr>
          <p:spPr bwMode="auto">
            <a:xfrm>
              <a:off x="2064" y="2064"/>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b="1" i="1"/>
                <a:t>v</a:t>
              </a:r>
              <a:endParaRPr lang="en-US" altLang="x-none"/>
            </a:p>
          </p:txBody>
        </p:sp>
        <p:sp>
          <p:nvSpPr>
            <p:cNvPr id="13327" name="Text Box 15"/>
            <p:cNvSpPr txBox="1">
              <a:spLocks noChangeArrowheads="1"/>
            </p:cNvSpPr>
            <p:nvPr/>
          </p:nvSpPr>
          <p:spPr bwMode="auto">
            <a:xfrm>
              <a:off x="3830" y="2809"/>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b="1" i="1"/>
                <a:t>u</a:t>
              </a:r>
              <a:endParaRPr lang="en-US" altLang="x-none"/>
            </a:p>
          </p:txBody>
        </p:sp>
      </p:grpSp>
      <p:graphicFrame>
        <p:nvGraphicFramePr>
          <p:cNvPr id="13329" name="Object 17"/>
          <p:cNvGraphicFramePr>
            <a:graphicFrameLocks noChangeAspect="1"/>
          </p:cNvGraphicFramePr>
          <p:nvPr/>
        </p:nvGraphicFramePr>
        <p:xfrm>
          <a:off x="5981700" y="5373688"/>
          <a:ext cx="2514600" cy="914400"/>
        </p:xfrm>
        <a:graphic>
          <a:graphicData uri="http://schemas.openxmlformats.org/presentationml/2006/ole">
            <mc:AlternateContent xmlns:mc="http://schemas.openxmlformats.org/markup-compatibility/2006">
              <mc:Choice xmlns:v="urn:schemas-microsoft-com:vml" Requires="v">
                <p:oleObj spid="_x0000_s576830" name="Equation" r:id="rId4" imgW="622080" imgH="342720" progId="Equation.3">
                  <p:embed/>
                </p:oleObj>
              </mc:Choice>
              <mc:Fallback>
                <p:oleObj name="Equation" r:id="rId4" imgW="622080" imgH="3427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1700" y="5373688"/>
                        <a:ext cx="2514600" cy="9144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794775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747712" y="727076"/>
            <a:ext cx="8229600" cy="1143000"/>
          </a:xfrm>
        </p:spPr>
        <p:txBody>
          <a:bodyPr>
            <a:normAutofit/>
          </a:bodyPr>
          <a:lstStyle/>
          <a:p>
            <a:r>
              <a:rPr lang="en-US" altLang="x-none" b="1">
                <a:solidFill>
                  <a:srgbClr val="0000FF"/>
                </a:solidFill>
                <a:latin typeface="Arial" charset="0"/>
                <a:ea typeface="Arial" charset="0"/>
                <a:cs typeface="Arial" charset="0"/>
              </a:rPr>
              <a:t>Sigmoid neurons</a:t>
            </a:r>
          </a:p>
        </p:txBody>
      </p:sp>
      <p:sp>
        <p:nvSpPr>
          <p:cNvPr id="144387" name="Rectangle 3"/>
          <p:cNvSpPr>
            <a:spLocks noGrp="1" noChangeArrowheads="1"/>
          </p:cNvSpPr>
          <p:nvPr>
            <p:ph type="body" sz="half" idx="1"/>
          </p:nvPr>
        </p:nvSpPr>
        <p:spPr>
          <a:xfrm>
            <a:off x="577056" y="1870076"/>
            <a:ext cx="3683000" cy="4324350"/>
          </a:xfrm>
        </p:spPr>
        <p:txBody>
          <a:bodyPr>
            <a:normAutofit/>
          </a:bodyPr>
          <a:lstStyle/>
          <a:p>
            <a:pPr>
              <a:lnSpc>
                <a:spcPct val="130000"/>
              </a:lnSpc>
              <a:spcAft>
                <a:spcPts val="600"/>
              </a:spcAft>
            </a:pPr>
            <a:r>
              <a:rPr lang="zh-CN" altLang="en-US" sz="2400" dirty="0"/>
              <a:t>一个实值输出，它是其总输入的光滑和有界函数。</a:t>
            </a:r>
            <a:endParaRPr lang="en-US" altLang="zh-CN" sz="2400" dirty="0"/>
          </a:p>
          <a:p>
            <a:pPr lvl="1">
              <a:lnSpc>
                <a:spcPct val="130000"/>
              </a:lnSpc>
              <a:spcAft>
                <a:spcPts val="600"/>
              </a:spcAft>
            </a:pPr>
            <a:r>
              <a:rPr lang="zh-CN" altLang="en-US" sz="2200" dirty="0"/>
              <a:t>通常使用逻辑函数，它们有很好的导数，使学习变得容易。</a:t>
            </a:r>
            <a:r>
              <a:rPr lang="en-US" altLang="x-none" sz="2200" dirty="0"/>
              <a:t> </a:t>
            </a:r>
          </a:p>
        </p:txBody>
      </p:sp>
      <p:graphicFrame>
        <p:nvGraphicFramePr>
          <p:cNvPr id="144390" name="Object 6"/>
          <p:cNvGraphicFramePr>
            <a:graphicFrameLocks noGrp="1" noChangeAspect="1"/>
          </p:cNvGraphicFramePr>
          <p:nvPr>
            <p:ph sz="quarter" idx="3"/>
            <p:extLst>
              <p:ext uri="{D42A27DB-BD31-4B8C-83A1-F6EECF244321}">
                <p14:modId xmlns:p14="http://schemas.microsoft.com/office/powerpoint/2010/main" val="1709653056"/>
              </p:ext>
            </p:extLst>
          </p:nvPr>
        </p:nvGraphicFramePr>
        <p:xfrm>
          <a:off x="6477001" y="1660525"/>
          <a:ext cx="2198688" cy="1463669"/>
        </p:xfrm>
        <a:graphic>
          <a:graphicData uri="http://schemas.openxmlformats.org/presentationml/2006/ole">
            <mc:AlternateContent xmlns:mc="http://schemas.openxmlformats.org/markup-compatibility/2006">
              <mc:Choice xmlns:v="urn:schemas-microsoft-com:vml" Requires="v">
                <p:oleObj spid="_x0000_s597441" name="Equation" r:id="rId4" imgW="685440" imgH="420480" progId="Equation.3">
                  <p:embed/>
                </p:oleObj>
              </mc:Choice>
              <mc:Fallback>
                <p:oleObj name="Equation" r:id="rId4" imgW="685440" imgH="42048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1" y="1660525"/>
                        <a:ext cx="2198688" cy="1463669"/>
                      </a:xfrm>
                      <a:prstGeom prst="rect">
                        <a:avLst/>
                      </a:prstGeom>
                      <a:noFill/>
                      <a:ln>
                        <a:noFill/>
                      </a:ln>
                    </p:spPr>
                  </p:pic>
                </p:oleObj>
              </mc:Fallback>
            </mc:AlternateContent>
          </a:graphicData>
        </a:graphic>
      </p:graphicFrame>
      <p:sp>
        <p:nvSpPr>
          <p:cNvPr id="144392" name="Rectangle 8"/>
          <p:cNvSpPr>
            <a:spLocks noChangeArrowheads="1"/>
          </p:cNvSpPr>
          <p:nvPr/>
        </p:nvSpPr>
        <p:spPr bwMode="auto">
          <a:xfrm>
            <a:off x="5581650" y="4019550"/>
            <a:ext cx="2952750" cy="1728788"/>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x-none"/>
          </a:p>
        </p:txBody>
      </p:sp>
      <p:sp>
        <p:nvSpPr>
          <p:cNvPr id="144394" name="Line 10"/>
          <p:cNvSpPr>
            <a:spLocks noChangeShapeType="1"/>
          </p:cNvSpPr>
          <p:nvPr/>
        </p:nvSpPr>
        <p:spPr bwMode="auto">
          <a:xfrm flipV="1">
            <a:off x="5437187" y="4883150"/>
            <a:ext cx="2159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395" name="Line 11"/>
          <p:cNvSpPr>
            <a:spLocks noChangeShapeType="1"/>
          </p:cNvSpPr>
          <p:nvPr/>
        </p:nvSpPr>
        <p:spPr bwMode="auto">
          <a:xfrm flipV="1">
            <a:off x="7021512" y="5748338"/>
            <a:ext cx="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398" name="Text Box 14"/>
          <p:cNvSpPr txBox="1">
            <a:spLocks noChangeArrowheads="1"/>
          </p:cNvSpPr>
          <p:nvPr/>
        </p:nvSpPr>
        <p:spPr bwMode="auto">
          <a:xfrm>
            <a:off x="4932362" y="4667250"/>
            <a:ext cx="539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x-none" sz="2000"/>
              <a:t>0.5</a:t>
            </a:r>
          </a:p>
        </p:txBody>
      </p:sp>
      <p:sp>
        <p:nvSpPr>
          <p:cNvPr id="144399" name="Text Box 15"/>
          <p:cNvSpPr txBox="1">
            <a:spLocks noChangeArrowheads="1"/>
          </p:cNvSpPr>
          <p:nvPr/>
        </p:nvSpPr>
        <p:spPr bwMode="auto">
          <a:xfrm>
            <a:off x="6892925" y="5867400"/>
            <a:ext cx="3444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altLang="x-none" sz="2000"/>
              <a:t>0</a:t>
            </a:r>
          </a:p>
        </p:txBody>
      </p:sp>
      <p:sp>
        <p:nvSpPr>
          <p:cNvPr id="144401" name="Text Box 17"/>
          <p:cNvSpPr txBox="1">
            <a:spLocks noChangeArrowheads="1"/>
          </p:cNvSpPr>
          <p:nvPr/>
        </p:nvSpPr>
        <p:spPr bwMode="auto">
          <a:xfrm>
            <a:off x="5237162" y="5532438"/>
            <a:ext cx="3444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altLang="x-none" sz="2000"/>
              <a:t>0</a:t>
            </a:r>
          </a:p>
        </p:txBody>
      </p:sp>
      <p:sp>
        <p:nvSpPr>
          <p:cNvPr id="144402" name="Text Box 18"/>
          <p:cNvSpPr txBox="1">
            <a:spLocks noChangeArrowheads="1"/>
          </p:cNvSpPr>
          <p:nvPr/>
        </p:nvSpPr>
        <p:spPr bwMode="auto">
          <a:xfrm>
            <a:off x="5221287" y="3838575"/>
            <a:ext cx="3444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altLang="x-none" sz="2000"/>
              <a:t>1</a:t>
            </a:r>
          </a:p>
        </p:txBody>
      </p:sp>
      <p:graphicFrame>
        <p:nvGraphicFramePr>
          <p:cNvPr id="144403" name="Object 19"/>
          <p:cNvGraphicFramePr>
            <a:graphicFrameLocks noChangeAspect="1"/>
          </p:cNvGraphicFramePr>
          <p:nvPr>
            <p:extLst>
              <p:ext uri="{D42A27DB-BD31-4B8C-83A1-F6EECF244321}">
                <p14:modId xmlns:p14="http://schemas.microsoft.com/office/powerpoint/2010/main" val="1160270623"/>
              </p:ext>
            </p:extLst>
          </p:nvPr>
        </p:nvGraphicFramePr>
        <p:xfrm>
          <a:off x="7556500" y="5784850"/>
          <a:ext cx="341312" cy="447675"/>
        </p:xfrm>
        <a:graphic>
          <a:graphicData uri="http://schemas.openxmlformats.org/presentationml/2006/ole">
            <mc:AlternateContent xmlns:mc="http://schemas.openxmlformats.org/markup-compatibility/2006">
              <mc:Choice xmlns:v="urn:schemas-microsoft-com:vml" Requires="v">
                <p:oleObj spid="_x0000_s597442" name="Equation" r:id="rId6" imgW="126725" imgH="126725" progId="Equation.3">
                  <p:embed/>
                </p:oleObj>
              </mc:Choice>
              <mc:Fallback>
                <p:oleObj name="Equation" r:id="rId6" imgW="126725" imgH="12672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6500" y="5784850"/>
                        <a:ext cx="3413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04" name="Object 20"/>
          <p:cNvGraphicFramePr>
            <a:graphicFrameLocks noChangeAspect="1"/>
          </p:cNvGraphicFramePr>
          <p:nvPr>
            <p:extLst>
              <p:ext uri="{D42A27DB-BD31-4B8C-83A1-F6EECF244321}">
                <p14:modId xmlns:p14="http://schemas.microsoft.com/office/powerpoint/2010/main" val="1516846001"/>
              </p:ext>
            </p:extLst>
          </p:nvPr>
        </p:nvGraphicFramePr>
        <p:xfrm>
          <a:off x="4502150" y="4814888"/>
          <a:ext cx="360362" cy="573087"/>
        </p:xfrm>
        <a:graphic>
          <a:graphicData uri="http://schemas.openxmlformats.org/presentationml/2006/ole">
            <mc:AlternateContent xmlns:mc="http://schemas.openxmlformats.org/markup-compatibility/2006">
              <mc:Choice xmlns:v="urn:schemas-microsoft-com:vml" Requires="v">
                <p:oleObj spid="_x0000_s597443" name="Equation" r:id="rId8" imgW="139579" imgH="164957" progId="Equation.3">
                  <p:embed/>
                </p:oleObj>
              </mc:Choice>
              <mc:Fallback>
                <p:oleObj name="Equation" r:id="rId8" imgW="139579" imgH="164957"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2150" y="4814888"/>
                        <a:ext cx="360362"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4406" name="Line 22"/>
          <p:cNvSpPr>
            <a:spLocks noChangeShapeType="1"/>
          </p:cNvSpPr>
          <p:nvPr/>
        </p:nvSpPr>
        <p:spPr bwMode="auto">
          <a:xfrm>
            <a:off x="7958137" y="6027738"/>
            <a:ext cx="3603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4407" name="Line 23"/>
          <p:cNvSpPr>
            <a:spLocks noChangeShapeType="1"/>
          </p:cNvSpPr>
          <p:nvPr/>
        </p:nvSpPr>
        <p:spPr bwMode="auto">
          <a:xfrm flipV="1">
            <a:off x="4716462" y="4452938"/>
            <a:ext cx="0" cy="3587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4410" name="Freeform 26"/>
          <p:cNvSpPr>
            <a:spLocks/>
          </p:cNvSpPr>
          <p:nvPr/>
        </p:nvSpPr>
        <p:spPr bwMode="auto">
          <a:xfrm>
            <a:off x="5581650" y="4884738"/>
            <a:ext cx="1439862" cy="792162"/>
          </a:xfrm>
          <a:custGeom>
            <a:avLst/>
            <a:gdLst>
              <a:gd name="T0" fmla="*/ 0 w 907"/>
              <a:gd name="T1" fmla="*/ 2147483647 h 499"/>
              <a:gd name="T2" fmla="*/ 2147483647 w 907"/>
              <a:gd name="T3" fmla="*/ 2147483647 h 499"/>
              <a:gd name="T4" fmla="*/ 2147483647 w 907"/>
              <a:gd name="T5" fmla="*/ 2147483647 h 499"/>
              <a:gd name="T6" fmla="*/ 2147483647 w 907"/>
              <a:gd name="T7" fmla="*/ 0 h 499"/>
              <a:gd name="T8" fmla="*/ 0 60000 65536"/>
              <a:gd name="T9" fmla="*/ 0 60000 65536"/>
              <a:gd name="T10" fmla="*/ 0 60000 65536"/>
              <a:gd name="T11" fmla="*/ 0 60000 65536"/>
              <a:gd name="T12" fmla="*/ 0 w 907"/>
              <a:gd name="T13" fmla="*/ 0 h 499"/>
              <a:gd name="T14" fmla="*/ 907 w 907"/>
              <a:gd name="T15" fmla="*/ 499 h 499"/>
            </a:gdLst>
            <a:ahLst/>
            <a:cxnLst>
              <a:cxn ang="T8">
                <a:pos x="T0" y="T1"/>
              </a:cxn>
              <a:cxn ang="T9">
                <a:pos x="T2" y="T3"/>
              </a:cxn>
              <a:cxn ang="T10">
                <a:pos x="T4" y="T5"/>
              </a:cxn>
              <a:cxn ang="T11">
                <a:pos x="T6" y="T7"/>
              </a:cxn>
            </a:cxnLst>
            <a:rect l="T12" t="T13" r="T14" b="T15"/>
            <a:pathLst>
              <a:path w="907" h="499">
                <a:moveTo>
                  <a:pt x="0" y="499"/>
                </a:moveTo>
                <a:cubicBezTo>
                  <a:pt x="166" y="491"/>
                  <a:pt x="333" y="483"/>
                  <a:pt x="454" y="453"/>
                </a:cubicBezTo>
                <a:cubicBezTo>
                  <a:pt x="575" y="423"/>
                  <a:pt x="651" y="392"/>
                  <a:pt x="726" y="317"/>
                </a:cubicBezTo>
                <a:cubicBezTo>
                  <a:pt x="801" y="242"/>
                  <a:pt x="877" y="53"/>
                  <a:pt x="907"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4411" name="Freeform 27"/>
          <p:cNvSpPr>
            <a:spLocks/>
          </p:cNvSpPr>
          <p:nvPr/>
        </p:nvSpPr>
        <p:spPr bwMode="auto">
          <a:xfrm rot="10800000">
            <a:off x="7021512" y="4092575"/>
            <a:ext cx="1439863" cy="792163"/>
          </a:xfrm>
          <a:custGeom>
            <a:avLst/>
            <a:gdLst>
              <a:gd name="T0" fmla="*/ 0 w 907"/>
              <a:gd name="T1" fmla="*/ 2147483647 h 499"/>
              <a:gd name="T2" fmla="*/ 2147483647 w 907"/>
              <a:gd name="T3" fmla="*/ 2147483647 h 499"/>
              <a:gd name="T4" fmla="*/ 2147483647 w 907"/>
              <a:gd name="T5" fmla="*/ 2147483647 h 499"/>
              <a:gd name="T6" fmla="*/ 2147483647 w 907"/>
              <a:gd name="T7" fmla="*/ 0 h 499"/>
              <a:gd name="T8" fmla="*/ 0 60000 65536"/>
              <a:gd name="T9" fmla="*/ 0 60000 65536"/>
              <a:gd name="T10" fmla="*/ 0 60000 65536"/>
              <a:gd name="T11" fmla="*/ 0 60000 65536"/>
              <a:gd name="T12" fmla="*/ 0 w 907"/>
              <a:gd name="T13" fmla="*/ 0 h 499"/>
              <a:gd name="T14" fmla="*/ 907 w 907"/>
              <a:gd name="T15" fmla="*/ 499 h 499"/>
            </a:gdLst>
            <a:ahLst/>
            <a:cxnLst>
              <a:cxn ang="T8">
                <a:pos x="T0" y="T1"/>
              </a:cxn>
              <a:cxn ang="T9">
                <a:pos x="T2" y="T3"/>
              </a:cxn>
              <a:cxn ang="T10">
                <a:pos x="T4" y="T5"/>
              </a:cxn>
              <a:cxn ang="T11">
                <a:pos x="T6" y="T7"/>
              </a:cxn>
            </a:cxnLst>
            <a:rect l="T12" t="T13" r="T14" b="T15"/>
            <a:pathLst>
              <a:path w="907" h="499">
                <a:moveTo>
                  <a:pt x="0" y="499"/>
                </a:moveTo>
                <a:cubicBezTo>
                  <a:pt x="166" y="491"/>
                  <a:pt x="333" y="483"/>
                  <a:pt x="454" y="453"/>
                </a:cubicBezTo>
                <a:cubicBezTo>
                  <a:pt x="575" y="423"/>
                  <a:pt x="651" y="392"/>
                  <a:pt x="726" y="317"/>
                </a:cubicBezTo>
                <a:cubicBezTo>
                  <a:pt x="801" y="242"/>
                  <a:pt x="877" y="53"/>
                  <a:pt x="907"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aphicFrame>
        <p:nvGraphicFramePr>
          <p:cNvPr id="19" name="Content Placeholder 18"/>
          <p:cNvGraphicFramePr>
            <a:graphicFrameLocks noGrp="1" noChangeAspect="1"/>
          </p:cNvGraphicFramePr>
          <p:nvPr>
            <p:ph sz="quarter" idx="3"/>
            <p:extLst>
              <p:ext uri="{D42A27DB-BD31-4B8C-83A1-F6EECF244321}">
                <p14:modId xmlns:p14="http://schemas.microsoft.com/office/powerpoint/2010/main" val="2316746486"/>
              </p:ext>
            </p:extLst>
          </p:nvPr>
        </p:nvGraphicFramePr>
        <p:xfrm>
          <a:off x="4038600" y="2073275"/>
          <a:ext cx="2112170" cy="1050919"/>
        </p:xfrm>
        <a:graphic>
          <a:graphicData uri="http://schemas.openxmlformats.org/presentationml/2006/ole">
            <mc:AlternateContent xmlns:mc="http://schemas.openxmlformats.org/markup-compatibility/2006">
              <mc:Choice xmlns:v="urn:schemas-microsoft-com:vml" Requires="v">
                <p:oleObj spid="_x0000_s597444" name="Equation" r:id="rId10" imgW="868320" imgH="383760" progId="Equation.3">
                  <p:embed/>
                </p:oleObj>
              </mc:Choice>
              <mc:Fallback>
                <p:oleObj name="Equation" r:id="rId10" imgW="868320" imgH="383760" progId="Equation.3">
                  <p:embed/>
                  <p:pic>
                    <p:nvPicPr>
                      <p:cNvPr id="0" name=""/>
                      <p:cNvPicPr>
                        <a:picLocks noGrp="1"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38600" y="2073275"/>
                        <a:ext cx="2112170" cy="105091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435573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563" y="2116138"/>
            <a:ext cx="7143750" cy="428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0243" name="Picture 4" descr="f(x) = \frac{1}{1 + \mathrm e^{-x}}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5712" y="1368425"/>
            <a:ext cx="15525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6" descr="http://upload.wikimedia.org/wikipedia/commons/thumb/8/88/Logistic-curve.svg/480px-Logistic-curve.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5601" y="1190625"/>
            <a:ext cx="30480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1"/>
          <p:cNvSpPr txBox="1">
            <a:spLocks noChangeArrowheads="1"/>
          </p:cNvSpPr>
          <p:nvPr/>
        </p:nvSpPr>
        <p:spPr bwMode="auto">
          <a:xfrm>
            <a:off x="2235200" y="2801938"/>
            <a:ext cx="569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a:t>2.7</a:t>
            </a:r>
          </a:p>
        </p:txBody>
      </p:sp>
      <p:sp>
        <p:nvSpPr>
          <p:cNvPr id="10246" name="TextBox 35"/>
          <p:cNvSpPr txBox="1">
            <a:spLocks noChangeArrowheads="1"/>
          </p:cNvSpPr>
          <p:nvPr/>
        </p:nvSpPr>
        <p:spPr bwMode="auto">
          <a:xfrm>
            <a:off x="1920875" y="3868738"/>
            <a:ext cx="8258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dirty="0"/>
              <a:t>-0.86</a:t>
            </a:r>
          </a:p>
        </p:txBody>
      </p:sp>
      <p:sp>
        <p:nvSpPr>
          <p:cNvPr id="10247" name="TextBox 36"/>
          <p:cNvSpPr txBox="1">
            <a:spLocks noChangeArrowheads="1"/>
          </p:cNvSpPr>
          <p:nvPr/>
        </p:nvSpPr>
        <p:spPr bwMode="auto">
          <a:xfrm>
            <a:off x="1917700" y="5016500"/>
            <a:ext cx="877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a:t>0.002</a:t>
            </a:r>
          </a:p>
        </p:txBody>
      </p:sp>
      <p:sp>
        <p:nvSpPr>
          <p:cNvPr id="10248" name="TextBox 2"/>
          <p:cNvSpPr txBox="1">
            <a:spLocks noChangeArrowheads="1"/>
          </p:cNvSpPr>
          <p:nvPr/>
        </p:nvSpPr>
        <p:spPr bwMode="auto">
          <a:xfrm>
            <a:off x="4057650" y="3871913"/>
            <a:ext cx="10287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4400" b="1" i="1"/>
              <a:t>f</a:t>
            </a:r>
            <a:r>
              <a:rPr lang="en-GB" altLang="en-US" sz="4400" b="1"/>
              <a:t>(</a:t>
            </a:r>
            <a:r>
              <a:rPr lang="en-GB" altLang="en-US" sz="4400" b="1" i="1"/>
              <a:t>x</a:t>
            </a:r>
            <a:r>
              <a:rPr lang="en-GB" altLang="en-US" sz="4400" b="1"/>
              <a:t>)</a:t>
            </a:r>
          </a:p>
        </p:txBody>
      </p:sp>
      <p:sp>
        <p:nvSpPr>
          <p:cNvPr id="10249" name="TextBox 39"/>
          <p:cNvSpPr txBox="1">
            <a:spLocks noChangeArrowheads="1"/>
          </p:cNvSpPr>
          <p:nvPr/>
        </p:nvSpPr>
        <p:spPr bwMode="auto">
          <a:xfrm>
            <a:off x="488950" y="6169025"/>
            <a:ext cx="568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a:t>1.4</a:t>
            </a:r>
          </a:p>
        </p:txBody>
      </p:sp>
      <p:sp>
        <p:nvSpPr>
          <p:cNvPr id="10250" name="TextBox 39"/>
          <p:cNvSpPr txBox="1">
            <a:spLocks noChangeArrowheads="1"/>
          </p:cNvSpPr>
          <p:nvPr/>
        </p:nvSpPr>
        <p:spPr bwMode="auto">
          <a:xfrm>
            <a:off x="477838" y="4011613"/>
            <a:ext cx="671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a:t>-2.5</a:t>
            </a:r>
          </a:p>
        </p:txBody>
      </p:sp>
      <p:sp>
        <p:nvSpPr>
          <p:cNvPr id="10251" name="TextBox 39"/>
          <p:cNvSpPr txBox="1">
            <a:spLocks noChangeArrowheads="1"/>
          </p:cNvSpPr>
          <p:nvPr/>
        </p:nvSpPr>
        <p:spPr bwMode="auto">
          <a:xfrm>
            <a:off x="488950" y="1885950"/>
            <a:ext cx="825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a:t>-0.06</a:t>
            </a:r>
          </a:p>
        </p:txBody>
      </p:sp>
      <p:sp>
        <p:nvSpPr>
          <p:cNvPr id="10252" name="TextBox 1"/>
          <p:cNvSpPr txBox="1">
            <a:spLocks noChangeArrowheads="1"/>
          </p:cNvSpPr>
          <p:nvPr/>
        </p:nvSpPr>
        <p:spPr bwMode="auto">
          <a:xfrm>
            <a:off x="2805113" y="5681960"/>
            <a:ext cx="59218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i="1" dirty="0"/>
              <a:t>x =  -</a:t>
            </a:r>
            <a:r>
              <a:rPr lang="en-GB" altLang="en-US" sz="2400" dirty="0"/>
              <a:t>0.06×2.7 + 2.5×0.86 + 1.4×0.002  = </a:t>
            </a:r>
            <a:r>
              <a:rPr lang="nb-NO" sz="2400" dirty="0"/>
              <a:t>1.99</a:t>
            </a:r>
          </a:p>
        </p:txBody>
      </p:sp>
      <p:sp>
        <p:nvSpPr>
          <p:cNvPr id="13" name="Rectangle 2"/>
          <p:cNvSpPr>
            <a:spLocks noGrp="1" noChangeArrowheads="1"/>
          </p:cNvSpPr>
          <p:nvPr>
            <p:ph type="title"/>
          </p:nvPr>
        </p:nvSpPr>
        <p:spPr>
          <a:xfrm>
            <a:off x="569913" y="507206"/>
            <a:ext cx="7772400" cy="1143000"/>
          </a:xfrm>
        </p:spPr>
        <p:txBody>
          <a:bodyPr/>
          <a:lstStyle/>
          <a:p>
            <a:r>
              <a:rPr lang="en-US" altLang="x-none" b="1" dirty="0">
                <a:solidFill>
                  <a:srgbClr val="0000FF"/>
                </a:solidFill>
                <a:latin typeface="Arial" charset="0"/>
                <a:ea typeface="Arial" charset="0"/>
                <a:cs typeface="Arial" charset="0"/>
              </a:rPr>
              <a:t>Example</a:t>
            </a:r>
          </a:p>
        </p:txBody>
      </p:sp>
    </p:spTree>
    <p:extLst>
      <p:ext uri="{BB962C8B-B14F-4D97-AF65-F5344CB8AC3E}">
        <p14:creationId xmlns:p14="http://schemas.microsoft.com/office/powerpoint/2010/main" val="8862144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BD7BC-A7E0-46F3-A237-3643C93F7A47}"/>
              </a:ext>
            </a:extLst>
          </p:cNvPr>
          <p:cNvSpPr>
            <a:spLocks noGrp="1"/>
          </p:cNvSpPr>
          <p:nvPr>
            <p:ph type="title"/>
          </p:nvPr>
        </p:nvSpPr>
        <p:spPr/>
        <p:txBody>
          <a:bodyPr/>
          <a:lstStyle/>
          <a:p>
            <a:r>
              <a:rPr lang="en-US" altLang="zh-CN" b="1" dirty="0">
                <a:solidFill>
                  <a:srgbClr val="0000FF"/>
                </a:solidFill>
              </a:rPr>
              <a:t>Activation</a:t>
            </a:r>
            <a:r>
              <a:rPr lang="zh-CN" altLang="en-US" b="1" dirty="0">
                <a:solidFill>
                  <a:srgbClr val="0000FF"/>
                </a:solidFill>
              </a:rPr>
              <a:t> </a:t>
            </a:r>
            <a:r>
              <a:rPr lang="en-US" altLang="zh-CN" b="1" dirty="0">
                <a:solidFill>
                  <a:srgbClr val="0000FF"/>
                </a:solidFill>
              </a:rPr>
              <a:t>Function</a:t>
            </a:r>
            <a:endParaRPr lang="zh-CN" altLang="en-US" b="1" dirty="0">
              <a:solidFill>
                <a:srgbClr val="0000FF"/>
              </a:solidFill>
            </a:endParaRPr>
          </a:p>
        </p:txBody>
      </p:sp>
      <p:sp>
        <p:nvSpPr>
          <p:cNvPr id="3" name="内容占位符 2">
            <a:extLst>
              <a:ext uri="{FF2B5EF4-FFF2-40B4-BE49-F238E27FC236}">
                <a16:creationId xmlns:a16="http://schemas.microsoft.com/office/drawing/2014/main" id="{030CBFE1-AB21-44A8-B177-4EE9BE1E6D7F}"/>
              </a:ext>
            </a:extLst>
          </p:cNvPr>
          <p:cNvSpPr>
            <a:spLocks noGrp="1"/>
          </p:cNvSpPr>
          <p:nvPr>
            <p:ph idx="1"/>
          </p:nvPr>
        </p:nvSpPr>
        <p:spPr/>
        <p:txBody>
          <a:bodyPr/>
          <a:lstStyle/>
          <a:p>
            <a:r>
              <a:rPr lang="en-US" altLang="zh-CN" dirty="0"/>
              <a:t>·</a:t>
            </a:r>
            <a:r>
              <a:rPr lang="zh-CN" altLang="en-US" dirty="0"/>
              <a:t>激活函数用于对输入进行非线性变换，将其映射到输出。</a:t>
            </a:r>
            <a:endParaRPr lang="en-US" altLang="zh-CN" dirty="0"/>
          </a:p>
          <a:p>
            <a:endParaRPr lang="en-US" altLang="zh-CN" dirty="0"/>
          </a:p>
          <a:p>
            <a:r>
              <a:rPr lang="zh-CN" altLang="en-US" dirty="0"/>
              <a:t>激活函数的目的是根据变量的输入组合预测目标变量的正确类别。</a:t>
            </a:r>
            <a:endParaRPr lang="en-US" altLang="zh-CN" dirty="0"/>
          </a:p>
          <a:p>
            <a:endParaRPr lang="en-US" altLang="zh-CN" dirty="0"/>
          </a:p>
          <a:p>
            <a:r>
              <a:rPr lang="zh-CN" altLang="en-US" dirty="0"/>
              <a:t>一些流行的激活函数是</a:t>
            </a:r>
            <a:r>
              <a:rPr lang="en-US" altLang="zh-CN" dirty="0" err="1"/>
              <a:t>Relu</a:t>
            </a:r>
            <a:r>
              <a:rPr lang="zh-CN" altLang="en-US" dirty="0"/>
              <a:t>、</a:t>
            </a:r>
            <a:r>
              <a:rPr lang="en-US" altLang="zh-CN" dirty="0"/>
              <a:t>Sigmoid</a:t>
            </a:r>
            <a:r>
              <a:rPr lang="zh-CN" altLang="en-US" dirty="0"/>
              <a:t>和</a:t>
            </a:r>
            <a:r>
              <a:rPr lang="en-US" altLang="zh-CN" dirty="0"/>
              <a:t>Tanh</a:t>
            </a:r>
            <a:r>
              <a:rPr lang="zh-CN" altLang="en-US" dirty="0"/>
              <a:t>。</a:t>
            </a:r>
          </a:p>
        </p:txBody>
      </p:sp>
    </p:spTree>
    <p:extLst>
      <p:ext uri="{BB962C8B-B14F-4D97-AF65-F5344CB8AC3E}">
        <p14:creationId xmlns:p14="http://schemas.microsoft.com/office/powerpoint/2010/main" val="3838972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1BC911-2219-4A8F-B197-119C16218CD3}"/>
              </a:ext>
            </a:extLst>
          </p:cNvPr>
          <p:cNvSpPr>
            <a:spLocks noGrp="1"/>
          </p:cNvSpPr>
          <p:nvPr>
            <p:ph type="title"/>
          </p:nvPr>
        </p:nvSpPr>
        <p:spPr>
          <a:xfrm>
            <a:off x="457200" y="609600"/>
            <a:ext cx="8229600" cy="1066800"/>
          </a:xfrm>
        </p:spPr>
        <p:txBody>
          <a:bodyPr/>
          <a:lstStyle/>
          <a:p>
            <a:r>
              <a:rPr lang="zh-CN" altLang="en-US" dirty="0">
                <a:latin typeface="黑体" panose="02010609060101010101" pitchFamily="49" charset="-122"/>
                <a:ea typeface="黑体" panose="02010609060101010101" pitchFamily="49" charset="-122"/>
              </a:rPr>
              <a:t>激活函数的性质</a:t>
            </a:r>
          </a:p>
        </p:txBody>
      </p:sp>
      <p:sp>
        <p:nvSpPr>
          <p:cNvPr id="3" name="内容占位符 2">
            <a:extLst>
              <a:ext uri="{FF2B5EF4-FFF2-40B4-BE49-F238E27FC236}">
                <a16:creationId xmlns:a16="http://schemas.microsoft.com/office/drawing/2014/main" id="{0DC6B594-104B-4694-A05B-3F355C9FAC99}"/>
              </a:ext>
            </a:extLst>
          </p:cNvPr>
          <p:cNvSpPr>
            <a:spLocks noGrp="1"/>
          </p:cNvSpPr>
          <p:nvPr>
            <p:ph sz="quarter" idx="1"/>
          </p:nvPr>
        </p:nvSpPr>
        <p:spPr>
          <a:xfrm>
            <a:off x="457200" y="1752600"/>
            <a:ext cx="8229600" cy="4821936"/>
          </a:xfrm>
        </p:spPr>
        <p:txBody>
          <a:bodyPr>
            <a:normAutofit fontScale="92500"/>
          </a:bodyPr>
          <a:lstStyle/>
          <a:p>
            <a:pPr>
              <a:lnSpc>
                <a:spcPct val="130000"/>
              </a:lnSpc>
            </a:pPr>
            <a:r>
              <a:rPr lang="zh-CN" altLang="en-US" dirty="0"/>
              <a:t>连续并可导（允许少数点上不可导）的非线性函数。</a:t>
            </a:r>
            <a:endParaRPr lang="en-US" altLang="zh-CN" dirty="0"/>
          </a:p>
          <a:p>
            <a:pPr lvl="1">
              <a:lnSpc>
                <a:spcPct val="130000"/>
              </a:lnSpc>
            </a:pPr>
            <a:r>
              <a:rPr lang="zh-CN" altLang="en-US" dirty="0"/>
              <a:t>可导的激活函数可以直接利用数值优化的方法来学习网络参数。</a:t>
            </a:r>
            <a:endParaRPr lang="en-US" altLang="zh-CN" dirty="0"/>
          </a:p>
          <a:p>
            <a:pPr>
              <a:lnSpc>
                <a:spcPct val="130000"/>
              </a:lnSpc>
            </a:pPr>
            <a:r>
              <a:rPr lang="zh-CN" altLang="en-US" dirty="0"/>
              <a:t>激活函数及其导函数要尽可能的简单</a:t>
            </a:r>
            <a:endParaRPr lang="en-US" altLang="zh-CN" dirty="0"/>
          </a:p>
          <a:p>
            <a:pPr lvl="1">
              <a:lnSpc>
                <a:spcPct val="130000"/>
              </a:lnSpc>
            </a:pPr>
            <a:r>
              <a:rPr lang="zh-CN" altLang="en-US" dirty="0"/>
              <a:t>有利于提高网络计算效率。  </a:t>
            </a:r>
            <a:endParaRPr lang="en-US" altLang="zh-CN" dirty="0"/>
          </a:p>
          <a:p>
            <a:pPr>
              <a:lnSpc>
                <a:spcPct val="130000"/>
              </a:lnSpc>
            </a:pPr>
            <a:r>
              <a:rPr lang="zh-CN" altLang="en-US" dirty="0"/>
              <a:t>激活函数的导函数的值域要在一个合适的区间内</a:t>
            </a:r>
            <a:endParaRPr lang="en-US" altLang="zh-CN" dirty="0"/>
          </a:p>
          <a:p>
            <a:pPr lvl="1">
              <a:lnSpc>
                <a:spcPct val="130000"/>
              </a:lnSpc>
            </a:pPr>
            <a:r>
              <a:rPr lang="zh-CN" altLang="en-US" dirty="0"/>
              <a:t>不能太大也不能太小，否则会影响训练的效率和稳定性。</a:t>
            </a:r>
            <a:endParaRPr lang="en-US" altLang="zh-CN" dirty="0"/>
          </a:p>
          <a:p>
            <a:pPr>
              <a:lnSpc>
                <a:spcPct val="130000"/>
              </a:lnSpc>
            </a:pPr>
            <a:r>
              <a:rPr lang="zh-CN" altLang="en-US" dirty="0"/>
              <a:t>单调递增</a:t>
            </a:r>
            <a:endParaRPr lang="en-US" altLang="zh-CN" dirty="0"/>
          </a:p>
        </p:txBody>
      </p:sp>
    </p:spTree>
    <p:extLst>
      <p:ext uri="{BB962C8B-B14F-4D97-AF65-F5344CB8AC3E}">
        <p14:creationId xmlns:p14="http://schemas.microsoft.com/office/powerpoint/2010/main" val="428203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4800" y="532638"/>
            <a:ext cx="8229600" cy="1066800"/>
          </a:xfrm>
        </p:spPr>
        <p:txBody>
          <a:bodyPr/>
          <a:lstStyle/>
          <a:p>
            <a:r>
              <a:rPr lang="zh-CN" altLang="en-US" dirty="0">
                <a:latin typeface="黑体" panose="02010609060101010101" pitchFamily="49" charset="-122"/>
                <a:ea typeface="黑体" panose="02010609060101010101" pitchFamily="49" charset="-122"/>
              </a:rPr>
              <a:t>常见激活函数</a:t>
            </a:r>
          </a:p>
        </p:txBody>
      </p:sp>
      <p:sp>
        <p:nvSpPr>
          <p:cNvPr id="4" name="内容占位符 3">
            <a:extLst>
              <a:ext uri="{FF2B5EF4-FFF2-40B4-BE49-F238E27FC236}">
                <a16:creationId xmlns:a16="http://schemas.microsoft.com/office/drawing/2014/main" id="{86F72E8B-B43C-493E-9235-AE951AF96108}"/>
              </a:ext>
            </a:extLst>
          </p:cNvPr>
          <p:cNvSpPr>
            <a:spLocks noGrp="1"/>
          </p:cNvSpPr>
          <p:nvPr>
            <p:ph sz="quarter" idx="1"/>
          </p:nvPr>
        </p:nvSpPr>
        <p:spPr/>
        <p:txBody>
          <a:bodyPr>
            <a:normAutofit lnSpcReduction="10000"/>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性质：</a:t>
            </a:r>
            <a:endParaRPr lang="en-US" altLang="zh-CN" dirty="0"/>
          </a:p>
          <a:p>
            <a:pPr lvl="1"/>
            <a:r>
              <a:rPr lang="zh-CN" altLang="en-US" dirty="0"/>
              <a:t>饱和函数</a:t>
            </a:r>
            <a:endParaRPr lang="en-US" altLang="zh-CN" dirty="0"/>
          </a:p>
          <a:p>
            <a:pPr lvl="1"/>
            <a:r>
              <a:rPr lang="en-US" altLang="zh-CN" dirty="0"/>
              <a:t>Tanh</a:t>
            </a:r>
            <a:r>
              <a:rPr lang="zh-CN" altLang="en-US" dirty="0"/>
              <a:t>函数是零中心化的，而</a:t>
            </a:r>
            <a:r>
              <a:rPr lang="en-US" altLang="zh-CN" dirty="0"/>
              <a:t>logistic</a:t>
            </a:r>
            <a:r>
              <a:rPr lang="zh-CN" altLang="en-US" dirty="0"/>
              <a:t>函数的输出恒大于</a:t>
            </a:r>
            <a:r>
              <a:rPr lang="en-US" altLang="zh-CN" dirty="0"/>
              <a:t>0</a:t>
            </a:r>
          </a:p>
          <a:p>
            <a:pPr lvl="1"/>
            <a:endParaRPr lang="zh-CN" altLang="en-US" dirty="0"/>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034" y="1826094"/>
            <a:ext cx="2935211" cy="991899"/>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316793"/>
            <a:ext cx="3621271" cy="764201"/>
          </a:xfrm>
          <a:prstGeom prst="rect">
            <a:avLst/>
          </a:prstGeom>
        </p:spPr>
      </p:pic>
      <p:pic>
        <p:nvPicPr>
          <p:cNvPr id="7" name="图片 6" descr="屏幕剪辑"/>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4400" y="1093797"/>
            <a:ext cx="3919507" cy="3023204"/>
          </a:xfrm>
          <a:prstGeom prst="rect">
            <a:avLst/>
          </a:prstGeom>
        </p:spPr>
      </p:pic>
      <p:sp>
        <p:nvSpPr>
          <p:cNvPr id="6" name="矩形 5">
            <a:extLst>
              <a:ext uri="{FF2B5EF4-FFF2-40B4-BE49-F238E27FC236}">
                <a16:creationId xmlns:a16="http://schemas.microsoft.com/office/drawing/2014/main" id="{F62E730C-1100-46C0-8BFD-870826845783}"/>
              </a:ext>
            </a:extLst>
          </p:cNvPr>
          <p:cNvSpPr/>
          <p:nvPr/>
        </p:nvSpPr>
        <p:spPr>
          <a:xfrm>
            <a:off x="4877636" y="4443821"/>
            <a:ext cx="3809163" cy="646331"/>
          </a:xfrm>
          <a:prstGeom prst="rect">
            <a:avLst/>
          </a:prstGeom>
        </p:spPr>
        <p:txBody>
          <a:bodyPr wrap="square">
            <a:spAutoFit/>
          </a:bodyPr>
          <a:lstStyle/>
          <a:p>
            <a:r>
              <a:rPr lang="zh-CN" altLang="en-US" sz="1200" dirty="0">
                <a:solidFill>
                  <a:srgbClr val="FF0000"/>
                </a:solidFill>
              </a:rPr>
              <a:t>非零中心化的输出会使得其后一层的神经元的输入发生偏置偏移（</a:t>
            </a:r>
            <a:r>
              <a:rPr lang="en-US" altLang="zh-CN" sz="1200" dirty="0">
                <a:solidFill>
                  <a:srgbClr val="FF0000"/>
                </a:solidFill>
              </a:rPr>
              <a:t>bias shift</a:t>
            </a:r>
            <a:r>
              <a:rPr lang="zh-CN" altLang="en-US" sz="1200" dirty="0">
                <a:solidFill>
                  <a:srgbClr val="FF0000"/>
                </a:solidFill>
              </a:rPr>
              <a:t>），并进一步使得梯度下降的收敛速度变慢。</a:t>
            </a:r>
          </a:p>
        </p:txBody>
      </p:sp>
    </p:spTree>
    <p:extLst>
      <p:ext uri="{BB962C8B-B14F-4D97-AF65-F5344CB8AC3E}">
        <p14:creationId xmlns:p14="http://schemas.microsoft.com/office/powerpoint/2010/main" val="20065336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 y="385063"/>
            <a:ext cx="8229600" cy="1066800"/>
          </a:xfrm>
        </p:spPr>
        <p:txBody>
          <a:bodyPr/>
          <a:lstStyle/>
          <a:p>
            <a:r>
              <a:rPr lang="zh-CN" altLang="en-US" dirty="0"/>
              <a:t>常见激活函数</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32" y="1462915"/>
            <a:ext cx="1668096" cy="933167"/>
          </a:xfrm>
          <a:prstGeom prst="rect">
            <a:avLst/>
          </a:prstGeom>
        </p:spPr>
      </p:pic>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25" y="2455703"/>
            <a:ext cx="2800399" cy="946409"/>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422" y="3655884"/>
            <a:ext cx="2540804" cy="909140"/>
          </a:xfrm>
          <a:prstGeom prst="rect">
            <a:avLst/>
          </a:prstGeom>
        </p:spPr>
      </p:pic>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4854803"/>
            <a:ext cx="2778313" cy="861321"/>
          </a:xfrm>
          <a:prstGeom prst="rect">
            <a:avLst/>
          </a:prstGeom>
        </p:spPr>
      </p:pic>
      <p:pic>
        <p:nvPicPr>
          <p:cNvPr id="7" name="图片 6" descr="屏幕剪辑"/>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33800" y="953564"/>
            <a:ext cx="4849794" cy="3694635"/>
          </a:xfrm>
          <a:prstGeom prst="rect">
            <a:avLst/>
          </a:prstGeom>
        </p:spPr>
      </p:pic>
      <p:pic>
        <p:nvPicPr>
          <p:cNvPr id="8" name="图片 7"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2422" y="6096000"/>
            <a:ext cx="2090518" cy="265787"/>
          </a:xfrm>
          <a:prstGeom prst="rect">
            <a:avLst/>
          </a:prstGeom>
        </p:spPr>
      </p:pic>
      <p:sp>
        <p:nvSpPr>
          <p:cNvPr id="9" name="矩形 8">
            <a:extLst>
              <a:ext uri="{FF2B5EF4-FFF2-40B4-BE49-F238E27FC236}">
                <a16:creationId xmlns:a16="http://schemas.microsoft.com/office/drawing/2014/main" id="{6A95F8AF-D759-48DB-80D5-A819C68C4852}"/>
              </a:ext>
            </a:extLst>
          </p:cNvPr>
          <p:cNvSpPr/>
          <p:nvPr/>
        </p:nvSpPr>
        <p:spPr>
          <a:xfrm>
            <a:off x="4724400" y="4724400"/>
            <a:ext cx="3276600" cy="1477328"/>
          </a:xfrm>
          <a:prstGeom prst="rect">
            <a:avLst/>
          </a:prstGeom>
        </p:spPr>
        <p:txBody>
          <a:bodyPr wrap="square">
            <a:spAutoFit/>
          </a:bodyPr>
          <a:lstStyle/>
          <a:p>
            <a:pPr marL="60722" indent="-153591">
              <a:buSzPct val="76000"/>
              <a:buFont typeface="Wingdings 3" panose="05040102010807070707" pitchFamily="18" charset="2"/>
              <a:buChar char=""/>
            </a:pPr>
            <a:r>
              <a:rPr lang="zh-CN" altLang="en-US" dirty="0">
                <a:latin typeface="华文楷体" panose="02010600040101010101" pitchFamily="2" charset="-122"/>
                <a:ea typeface="华文楷体" panose="02010600040101010101" pitchFamily="2" charset="-122"/>
              </a:rPr>
              <a:t>计算上更加高效。</a:t>
            </a:r>
          </a:p>
          <a:p>
            <a:pPr marL="60722" indent="-153591">
              <a:buSzPct val="76000"/>
              <a:buFont typeface="Wingdings 3" panose="05040102010807070707" pitchFamily="18" charset="2"/>
              <a:buChar char=""/>
            </a:pPr>
            <a:r>
              <a:rPr lang="zh-CN" altLang="en-US" dirty="0">
                <a:latin typeface="华文楷体" panose="02010600040101010101" pitchFamily="2" charset="-122"/>
                <a:ea typeface="华文楷体" panose="02010600040101010101" pitchFamily="2" charset="-122"/>
              </a:rPr>
              <a:t>生物上的解释性</a:t>
            </a:r>
            <a:endParaRPr lang="en-US" altLang="zh-CN" dirty="0">
              <a:latin typeface="华文楷体" panose="02010600040101010101" pitchFamily="2" charset="-122"/>
              <a:ea typeface="华文楷体" panose="02010600040101010101" pitchFamily="2" charset="-122"/>
            </a:endParaRPr>
          </a:p>
          <a:p>
            <a:pPr marL="403622" lvl="1" indent="-153591">
              <a:buSzPct val="76000"/>
              <a:buFont typeface="Wingdings 3" panose="05040102010807070707" pitchFamily="18" charset="2"/>
              <a:buChar char=""/>
            </a:pPr>
            <a:r>
              <a:rPr lang="zh-CN" altLang="en-US" dirty="0">
                <a:latin typeface="华文楷体" panose="02010600040101010101" pitchFamily="2" charset="-122"/>
                <a:ea typeface="华文楷体" panose="02010600040101010101" pitchFamily="2" charset="-122"/>
              </a:rPr>
              <a:t>单侧抑制、宽兴奋边界</a:t>
            </a:r>
            <a:endParaRPr lang="en-US" altLang="zh-CN" dirty="0">
              <a:latin typeface="华文楷体" panose="02010600040101010101" pitchFamily="2" charset="-122"/>
              <a:ea typeface="华文楷体" panose="02010600040101010101" pitchFamily="2" charset="-122"/>
            </a:endParaRPr>
          </a:p>
          <a:p>
            <a:pPr marL="60722" indent="-153591">
              <a:buSzPct val="76000"/>
              <a:buFont typeface="Wingdings 3" panose="05040102010807070707" pitchFamily="18" charset="2"/>
              <a:buChar char=""/>
            </a:pPr>
            <a:r>
              <a:rPr lang="zh-CN" altLang="en-US" dirty="0">
                <a:latin typeface="华文楷体" panose="02010600040101010101" pitchFamily="2" charset="-122"/>
                <a:ea typeface="华文楷体" panose="02010600040101010101" pitchFamily="2" charset="-122"/>
              </a:rPr>
              <a:t>在一定程度上缓解梯度消失问题</a:t>
            </a:r>
          </a:p>
        </p:txBody>
      </p:sp>
    </p:spTree>
    <p:extLst>
      <p:ext uri="{BB962C8B-B14F-4D97-AF65-F5344CB8AC3E}">
        <p14:creationId xmlns:p14="http://schemas.microsoft.com/office/powerpoint/2010/main" val="31823235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B9B12-1B7B-43CA-AC38-BB3021645BB5}"/>
              </a:ext>
            </a:extLst>
          </p:cNvPr>
          <p:cNvSpPr>
            <a:spLocks noGrp="1"/>
          </p:cNvSpPr>
          <p:nvPr>
            <p:ph type="title"/>
          </p:nvPr>
        </p:nvSpPr>
        <p:spPr>
          <a:xfrm>
            <a:off x="457200" y="685800"/>
            <a:ext cx="8229600" cy="1066800"/>
          </a:xfrm>
        </p:spPr>
        <p:txBody>
          <a:bodyPr/>
          <a:lstStyle/>
          <a:p>
            <a:r>
              <a:rPr lang="zh-CN" altLang="en-US" dirty="0"/>
              <a:t>常见激活函数</a:t>
            </a:r>
          </a:p>
        </p:txBody>
      </p:sp>
      <p:pic>
        <p:nvPicPr>
          <p:cNvPr id="4" name="图片 3">
            <a:extLst>
              <a:ext uri="{FF2B5EF4-FFF2-40B4-BE49-F238E27FC236}">
                <a16:creationId xmlns:a16="http://schemas.microsoft.com/office/drawing/2014/main" id="{47841044-17CE-4BE5-9585-BAC0FC5C06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8900" y="2400300"/>
            <a:ext cx="4114800" cy="2937164"/>
          </a:xfrm>
          <a:prstGeom prst="rect">
            <a:avLst/>
          </a:prstGeom>
        </p:spPr>
      </p:pic>
      <p:sp>
        <p:nvSpPr>
          <p:cNvPr id="5" name="矩形 4">
            <a:extLst>
              <a:ext uri="{FF2B5EF4-FFF2-40B4-BE49-F238E27FC236}">
                <a16:creationId xmlns:a16="http://schemas.microsoft.com/office/drawing/2014/main" id="{D73D2517-005C-4B67-AB77-A5F034848FD7}"/>
              </a:ext>
            </a:extLst>
          </p:cNvPr>
          <p:cNvSpPr/>
          <p:nvPr/>
        </p:nvSpPr>
        <p:spPr>
          <a:xfrm>
            <a:off x="1600200" y="2009002"/>
            <a:ext cx="1247457" cy="369332"/>
          </a:xfrm>
          <a:prstGeom prst="rect">
            <a:avLst/>
          </a:prstGeom>
        </p:spPr>
        <p:txBody>
          <a:bodyPr wrap="none">
            <a:spAutoFit/>
          </a:bodyPr>
          <a:lstStyle/>
          <a:p>
            <a:r>
              <a:rPr lang="zh-CN" altLang="en-US" dirty="0"/>
              <a:t>Swish函数</a:t>
            </a:r>
          </a:p>
        </p:txBody>
      </p:sp>
      <p:pic>
        <p:nvPicPr>
          <p:cNvPr id="7" name="图片 6">
            <a:extLst>
              <a:ext uri="{FF2B5EF4-FFF2-40B4-BE49-F238E27FC236}">
                <a16:creationId xmlns:a16="http://schemas.microsoft.com/office/drawing/2014/main" id="{7B89587D-5576-4414-8F3E-98A1CDDE89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8951" y="2009001"/>
            <a:ext cx="2362460" cy="374691"/>
          </a:xfrm>
          <a:prstGeom prst="rect">
            <a:avLst/>
          </a:prstGeom>
        </p:spPr>
      </p:pic>
    </p:spTree>
    <p:extLst>
      <p:ext uri="{BB962C8B-B14F-4D97-AF65-F5344CB8AC3E}">
        <p14:creationId xmlns:p14="http://schemas.microsoft.com/office/powerpoint/2010/main" val="31699725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58D14E-384B-4F89-9B60-AAEBAC0AB952}"/>
              </a:ext>
            </a:extLst>
          </p:cNvPr>
          <p:cNvSpPr>
            <a:spLocks noGrp="1"/>
          </p:cNvSpPr>
          <p:nvPr>
            <p:ph type="title"/>
          </p:nvPr>
        </p:nvSpPr>
        <p:spPr>
          <a:xfrm>
            <a:off x="484833" y="660328"/>
            <a:ext cx="8229600" cy="1066800"/>
          </a:xfrm>
        </p:spPr>
        <p:txBody>
          <a:bodyPr/>
          <a:lstStyle/>
          <a:p>
            <a:r>
              <a:rPr lang="zh-CN" altLang="en-US" dirty="0">
                <a:latin typeface="黑体" panose="02010609060101010101" pitchFamily="49" charset="-122"/>
                <a:ea typeface="黑体" panose="02010609060101010101" pitchFamily="49" charset="-122"/>
              </a:rPr>
              <a:t>常见激活函数</a:t>
            </a:r>
          </a:p>
        </p:txBody>
      </p:sp>
      <p:sp>
        <p:nvSpPr>
          <p:cNvPr id="3" name="内容占位符 2">
            <a:extLst>
              <a:ext uri="{FF2B5EF4-FFF2-40B4-BE49-F238E27FC236}">
                <a16:creationId xmlns:a16="http://schemas.microsoft.com/office/drawing/2014/main" id="{682A3B00-0AAD-4140-B53A-F40602E2B2EF}"/>
              </a:ext>
            </a:extLst>
          </p:cNvPr>
          <p:cNvSpPr>
            <a:spLocks noGrp="1"/>
          </p:cNvSpPr>
          <p:nvPr>
            <p:ph sz="quarter" idx="1"/>
          </p:nvPr>
        </p:nvSpPr>
        <p:spPr>
          <a:xfrm>
            <a:off x="457200" y="1981200"/>
            <a:ext cx="8229600" cy="4593336"/>
          </a:xfrm>
        </p:spPr>
        <p:txBody>
          <a:bodyPr/>
          <a:lstStyle/>
          <a:p>
            <a:r>
              <a:rPr lang="zh-CN" altLang="en-US" dirty="0"/>
              <a:t>高斯误差线性单元（</a:t>
            </a:r>
            <a:r>
              <a:rPr lang="en-US" altLang="zh-CN" dirty="0"/>
              <a:t>Gaussian Error Linear Unit</a:t>
            </a:r>
            <a:r>
              <a:rPr lang="zh-CN" altLang="en-US" dirty="0"/>
              <a:t>，</a:t>
            </a:r>
            <a:r>
              <a:rPr lang="en-US" altLang="zh-CN" dirty="0"/>
              <a:t>GELU</a:t>
            </a:r>
            <a:r>
              <a:rPr lang="zh-CN" altLang="en-US" dirty="0"/>
              <a:t>）</a:t>
            </a:r>
            <a:endParaRPr lang="en-US" altLang="zh-CN" dirty="0"/>
          </a:p>
          <a:p>
            <a:pPr marL="109728" indent="0">
              <a:buNone/>
            </a:pPr>
            <a:endParaRPr lang="en-US" altLang="zh-CN" dirty="0"/>
          </a:p>
          <a:p>
            <a:pPr lvl="1"/>
            <a:r>
              <a:rPr lang="zh-CN" altLang="en-US" dirty="0"/>
              <a:t>其中</a:t>
            </a:r>
            <a:r>
              <a:rPr lang="en-US" altLang="zh-CN" dirty="0"/>
              <a:t>P(X ≤ x)</a:t>
            </a:r>
            <a:r>
              <a:rPr lang="zh-CN" altLang="en-US" dirty="0"/>
              <a:t>是高斯分布</a:t>
            </a:r>
            <a:r>
              <a:rPr lang="en-US" altLang="zh-CN" dirty="0"/>
              <a:t>N(µ,</a:t>
            </a:r>
            <a:r>
              <a:rPr lang="el-GR" altLang="zh-CN" dirty="0"/>
              <a:t>σ 2 )</a:t>
            </a:r>
            <a:r>
              <a:rPr lang="zh-CN" altLang="en-US" dirty="0"/>
              <a:t>的累积分布函数，其中</a:t>
            </a:r>
            <a:r>
              <a:rPr lang="en-US" altLang="zh-CN" dirty="0"/>
              <a:t>µ,</a:t>
            </a:r>
            <a:r>
              <a:rPr lang="el-GR" altLang="zh-CN" dirty="0"/>
              <a:t>σ</a:t>
            </a:r>
            <a:r>
              <a:rPr lang="zh-CN" altLang="en-US" dirty="0"/>
              <a:t>为超参数，一般设</a:t>
            </a:r>
            <a:r>
              <a:rPr lang="en-US" altLang="zh-CN" dirty="0"/>
              <a:t>µ = 0,</a:t>
            </a:r>
            <a:r>
              <a:rPr lang="el-GR" altLang="zh-CN" dirty="0"/>
              <a:t>σ = 1</a:t>
            </a:r>
            <a:r>
              <a:rPr lang="zh-CN" altLang="en-US" dirty="0"/>
              <a:t>即可</a:t>
            </a:r>
            <a:endParaRPr lang="en-US" altLang="zh-CN" dirty="0"/>
          </a:p>
          <a:p>
            <a:pPr lvl="1"/>
            <a:endParaRPr lang="en-US" altLang="zh-CN" dirty="0"/>
          </a:p>
          <a:p>
            <a:endParaRPr lang="en-US" altLang="zh-CN" dirty="0"/>
          </a:p>
          <a:p>
            <a:endParaRPr lang="en-US" altLang="zh-CN" dirty="0"/>
          </a:p>
          <a:p>
            <a:r>
              <a:rPr lang="zh-CN" altLang="en-US" dirty="0"/>
              <a:t>由于高斯分布的累积分布函数为</a:t>
            </a:r>
            <a:r>
              <a:rPr lang="en-US" altLang="zh-CN" dirty="0"/>
              <a:t>S</a:t>
            </a:r>
            <a:r>
              <a:rPr lang="zh-CN" altLang="en-US" dirty="0"/>
              <a:t>型函数，因此</a:t>
            </a:r>
            <a:r>
              <a:rPr lang="en-US" altLang="zh-CN" dirty="0"/>
              <a:t>GELU</a:t>
            </a:r>
            <a:r>
              <a:rPr lang="zh-CN" altLang="en-US" dirty="0"/>
              <a:t>可以用</a:t>
            </a:r>
            <a:r>
              <a:rPr lang="en-US" altLang="zh-CN" dirty="0"/>
              <a:t>Tanh</a:t>
            </a:r>
            <a:r>
              <a:rPr lang="zh-CN" altLang="en-US" dirty="0"/>
              <a:t>函数或</a:t>
            </a:r>
            <a:r>
              <a:rPr lang="en-US" altLang="zh-CN" dirty="0"/>
              <a:t>Logistic</a:t>
            </a:r>
            <a:r>
              <a:rPr lang="zh-CN" altLang="en-US" dirty="0"/>
              <a:t>函数来近似</a:t>
            </a:r>
            <a:endParaRPr lang="en-US" altLang="zh-CN" dirty="0"/>
          </a:p>
          <a:p>
            <a:endParaRPr lang="zh-CN" altLang="en-US" dirty="0"/>
          </a:p>
        </p:txBody>
      </p:sp>
      <p:pic>
        <p:nvPicPr>
          <p:cNvPr id="5" name="图片 4">
            <a:extLst>
              <a:ext uri="{FF2B5EF4-FFF2-40B4-BE49-F238E27FC236}">
                <a16:creationId xmlns:a16="http://schemas.microsoft.com/office/drawing/2014/main" id="{87C719F1-7679-4018-83B3-16F6DBAE0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2818251"/>
            <a:ext cx="2057400" cy="389107"/>
          </a:xfrm>
          <a:prstGeom prst="rect">
            <a:avLst/>
          </a:prstGeom>
        </p:spPr>
      </p:pic>
      <p:pic>
        <p:nvPicPr>
          <p:cNvPr id="6" name="图片 5">
            <a:extLst>
              <a:ext uri="{FF2B5EF4-FFF2-40B4-BE49-F238E27FC236}">
                <a16:creationId xmlns:a16="http://schemas.microsoft.com/office/drawing/2014/main" id="{4109F8FD-87D4-4D5F-B7C9-3F8B8AD8A4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4191000"/>
            <a:ext cx="5376959" cy="1066800"/>
          </a:xfrm>
          <a:prstGeom prst="rect">
            <a:avLst/>
          </a:prstGeom>
        </p:spPr>
      </p:pic>
    </p:spTree>
    <p:extLst>
      <p:ext uri="{BB962C8B-B14F-4D97-AF65-F5344CB8AC3E}">
        <p14:creationId xmlns:p14="http://schemas.microsoft.com/office/powerpoint/2010/main" val="2949568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DC474AD-F67A-4679-A714-D1D4A4087005}"/>
              </a:ext>
            </a:extLst>
          </p:cNvPr>
          <p:cNvSpPr txBox="1">
            <a:spLocks noChangeArrowheads="1"/>
          </p:cNvSpPr>
          <p:nvPr/>
        </p:nvSpPr>
        <p:spPr>
          <a:xfrm>
            <a:off x="457200" y="1143000"/>
            <a:ext cx="8229600" cy="10668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GB" altLang="x-none" b="1" dirty="0">
                <a:solidFill>
                  <a:srgbClr val="0000FF"/>
                </a:solidFill>
              </a:rPr>
              <a:t>What is </a:t>
            </a:r>
            <a:r>
              <a:rPr lang="en-GB" altLang="x-none" b="1" dirty="0" err="1">
                <a:solidFill>
                  <a:srgbClr val="0000FF"/>
                </a:solidFill>
              </a:rPr>
              <a:t>Artifical</a:t>
            </a:r>
            <a:r>
              <a:rPr lang="en-GB" altLang="x-none" b="1" dirty="0">
                <a:solidFill>
                  <a:srgbClr val="0000FF"/>
                </a:solidFill>
              </a:rPr>
              <a:t> </a:t>
            </a:r>
            <a:r>
              <a:rPr lang="en-GB" altLang="x-none" b="1" dirty="0" err="1">
                <a:solidFill>
                  <a:srgbClr val="0000FF"/>
                </a:solidFill>
              </a:rPr>
              <a:t>Nerual</a:t>
            </a:r>
            <a:r>
              <a:rPr lang="en-GB" altLang="x-none" b="1" dirty="0">
                <a:solidFill>
                  <a:srgbClr val="0000FF"/>
                </a:solidFill>
              </a:rPr>
              <a:t> Network?</a:t>
            </a:r>
          </a:p>
        </p:txBody>
      </p:sp>
      <p:sp>
        <p:nvSpPr>
          <p:cNvPr id="3" name="Rectangle 3">
            <a:extLst>
              <a:ext uri="{FF2B5EF4-FFF2-40B4-BE49-F238E27FC236}">
                <a16:creationId xmlns:a16="http://schemas.microsoft.com/office/drawing/2014/main" id="{C3D0772E-9A51-4E96-88C4-1684E90FEA21}"/>
              </a:ext>
            </a:extLst>
          </p:cNvPr>
          <p:cNvSpPr txBox="1">
            <a:spLocks noChangeArrowheads="1"/>
          </p:cNvSpPr>
          <p:nvPr/>
        </p:nvSpPr>
        <p:spPr>
          <a:xfrm>
            <a:off x="457200" y="1905000"/>
            <a:ext cx="8229600" cy="4800600"/>
          </a:xfrm>
          <a:prstGeom prst="rect">
            <a:avLst/>
          </a:prstGeom>
        </p:spPr>
        <p:txBody>
          <a:bodyPr>
            <a:normAutofit fontScale="70000" lnSpcReduction="2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indent="256032">
              <a:lnSpc>
                <a:spcPct val="160000"/>
              </a:lnSpc>
              <a:spcAft>
                <a:spcPts val="600"/>
              </a:spcAft>
            </a:pPr>
            <a:r>
              <a:rPr lang="en-US" altLang="zh-CN" dirty="0"/>
              <a:t>In machine learning and cognitive science, </a:t>
            </a:r>
            <a:r>
              <a:rPr lang="en-US" altLang="zh-CN" b="1" dirty="0"/>
              <a:t>artificial neural networks </a:t>
            </a:r>
            <a:r>
              <a:rPr lang="en-US" altLang="zh-CN" dirty="0"/>
              <a:t>(</a:t>
            </a:r>
            <a:r>
              <a:rPr lang="en-US" altLang="zh-CN" b="1" dirty="0"/>
              <a:t>ANNs</a:t>
            </a:r>
            <a:r>
              <a:rPr lang="en-US" altLang="zh-CN" dirty="0"/>
              <a:t>) are a family of statistical learning models inspired by </a:t>
            </a:r>
            <a:r>
              <a:rPr lang="en-US" altLang="zh-CN" b="1" dirty="0"/>
              <a:t>biological neural networks </a:t>
            </a:r>
            <a:r>
              <a:rPr lang="en-US" altLang="zh-CN" dirty="0"/>
              <a:t>and are used to </a:t>
            </a:r>
            <a:r>
              <a:rPr lang="en-US" altLang="zh-CN" b="1" dirty="0"/>
              <a:t>estimate or approximate functions </a:t>
            </a:r>
            <a:r>
              <a:rPr lang="en-US" altLang="zh-CN" dirty="0"/>
              <a:t>that can depend on a large number of inputs and are generally unknown. </a:t>
            </a:r>
          </a:p>
          <a:p>
            <a:pPr indent="256032">
              <a:lnSpc>
                <a:spcPct val="160000"/>
              </a:lnSpc>
              <a:spcAft>
                <a:spcPts val="600"/>
              </a:spcAft>
            </a:pPr>
            <a:r>
              <a:rPr lang="zh-CN" altLang="en-US" dirty="0"/>
              <a:t>在机器学习和认知科学领域，人工神经网络是一种</a:t>
            </a:r>
            <a:r>
              <a:rPr lang="zh-CN" altLang="en-US" dirty="0">
                <a:solidFill>
                  <a:srgbClr val="FF0000"/>
                </a:solidFill>
              </a:rPr>
              <a:t>模仿生物神经网络</a:t>
            </a:r>
            <a:r>
              <a:rPr lang="zh-CN" altLang="en-US" dirty="0"/>
              <a:t>（动物的中枢神经系统，特别是大脑）的结构和功能的数学模型或计算模型，用于</a:t>
            </a:r>
            <a:r>
              <a:rPr lang="zh-CN" altLang="en-US" dirty="0">
                <a:solidFill>
                  <a:srgbClr val="FF0000"/>
                </a:solidFill>
              </a:rPr>
              <a:t>对函数进行估计或近似</a:t>
            </a:r>
            <a:r>
              <a:rPr lang="zh-CN" altLang="en-US" dirty="0"/>
              <a:t>。</a:t>
            </a:r>
            <a:br>
              <a:rPr lang="en-US" altLang="zh-CN" dirty="0"/>
            </a:br>
            <a:endParaRPr lang="en-US" altLang="x-none" dirty="0"/>
          </a:p>
        </p:txBody>
      </p:sp>
    </p:spTree>
    <p:extLst>
      <p:ext uri="{BB962C8B-B14F-4D97-AF65-F5344CB8AC3E}">
        <p14:creationId xmlns:p14="http://schemas.microsoft.com/office/powerpoint/2010/main" val="488006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838200"/>
            <a:ext cx="8229600" cy="1066800"/>
          </a:xfrm>
        </p:spPr>
        <p:txBody>
          <a:bodyPr/>
          <a:lstStyle/>
          <a:p>
            <a:r>
              <a:rPr lang="zh-CN" altLang="en-US" dirty="0"/>
              <a:t>常见激活函数及其导数</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438400"/>
            <a:ext cx="7592261" cy="3581400"/>
          </a:xfrm>
          <a:prstGeom prst="rect">
            <a:avLst/>
          </a:prstGeom>
        </p:spPr>
      </p:pic>
    </p:spTree>
    <p:extLst>
      <p:ext uri="{BB962C8B-B14F-4D97-AF65-F5344CB8AC3E}">
        <p14:creationId xmlns:p14="http://schemas.microsoft.com/office/powerpoint/2010/main" val="37853578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29419" y="1958348"/>
            <a:ext cx="7852581" cy="3894806"/>
          </a:xfrm>
          <a:prstGeom prst="rect">
            <a:avLst/>
          </a:prstGeom>
        </p:spPr>
        <p:txBody>
          <a:bodyPr vert="horz" wrap="square" lIns="0" tIns="9039" rIns="0" bIns="0" rtlCol="0">
            <a:spAutoFit/>
          </a:bodyPr>
          <a:lstStyle/>
          <a:p>
            <a:pPr marL="315417" indent="-305902">
              <a:spcBef>
                <a:spcPts val="71"/>
              </a:spcBef>
              <a:buClr>
                <a:srgbClr val="00566D"/>
              </a:buClr>
              <a:buFont typeface="Wingdings"/>
              <a:buChar char=""/>
              <a:tabLst>
                <a:tab pos="315417" algn="l"/>
                <a:tab pos="315893" algn="l"/>
              </a:tabLst>
            </a:pPr>
            <a:r>
              <a:rPr sz="2000" spc="-4" dirty="0">
                <a:latin typeface="Noto Sans CJK JP Regular"/>
                <a:cs typeface="Noto Sans CJK JP Regular"/>
              </a:rPr>
              <a:t>神经网络可以分为哪些？</a:t>
            </a:r>
            <a:endParaRPr sz="2000" dirty="0">
              <a:latin typeface="Noto Sans CJK JP Regular"/>
              <a:cs typeface="Noto Sans CJK JP Regular"/>
            </a:endParaRPr>
          </a:p>
          <a:p>
            <a:pPr>
              <a:lnSpc>
                <a:spcPct val="100000"/>
              </a:lnSpc>
              <a:buClr>
                <a:srgbClr val="00566D"/>
              </a:buClr>
              <a:buFont typeface="Wingdings"/>
              <a:buChar char=""/>
            </a:pPr>
            <a:endParaRPr sz="2000" dirty="0">
              <a:latin typeface="Times New Roman"/>
              <a:cs typeface="Times New Roman"/>
            </a:endParaRPr>
          </a:p>
          <a:p>
            <a:pPr marL="672699" lvl="1" indent="-254522">
              <a:spcBef>
                <a:spcPts val="1547"/>
              </a:spcBef>
              <a:buClr>
                <a:srgbClr val="2E6130"/>
              </a:buClr>
              <a:buFont typeface="Arial"/>
              <a:buChar char="–"/>
              <a:tabLst>
                <a:tab pos="672699" algn="l"/>
                <a:tab pos="673175" algn="l"/>
              </a:tabLst>
            </a:pPr>
            <a:r>
              <a:rPr sz="2000" dirty="0">
                <a:latin typeface="Noto Sans CJK JP Regular"/>
                <a:cs typeface="Noto Sans CJK JP Regular"/>
              </a:rPr>
              <a:t>按照连接方式，可以分</a:t>
            </a:r>
            <a:r>
              <a:rPr sz="2000" spc="-11" dirty="0">
                <a:latin typeface="Noto Sans CJK JP Regular"/>
                <a:cs typeface="Noto Sans CJK JP Regular"/>
              </a:rPr>
              <a:t>为</a:t>
            </a:r>
            <a:r>
              <a:rPr sz="2000" dirty="0">
                <a:latin typeface="Noto Sans CJK JP Regular"/>
                <a:cs typeface="Noto Sans CJK JP Regular"/>
              </a:rPr>
              <a:t>：前</a:t>
            </a:r>
            <a:r>
              <a:rPr sz="2000" spc="-11" dirty="0">
                <a:latin typeface="Noto Sans CJK JP Regular"/>
                <a:cs typeface="Noto Sans CJK JP Regular"/>
              </a:rPr>
              <a:t>向</a:t>
            </a:r>
            <a:r>
              <a:rPr sz="2000" dirty="0">
                <a:latin typeface="Noto Sans CJK JP Regular"/>
                <a:cs typeface="Noto Sans CJK JP Regular"/>
              </a:rPr>
              <a:t>神经</a:t>
            </a:r>
            <a:r>
              <a:rPr sz="2000" spc="-11" dirty="0">
                <a:latin typeface="Noto Sans CJK JP Regular"/>
                <a:cs typeface="Noto Sans CJK JP Regular"/>
              </a:rPr>
              <a:t>网</a:t>
            </a:r>
            <a:r>
              <a:rPr sz="2000" dirty="0">
                <a:latin typeface="Noto Sans CJK JP Regular"/>
                <a:cs typeface="Noto Sans CJK JP Regular"/>
              </a:rPr>
              <a:t>络</a:t>
            </a:r>
            <a:r>
              <a:rPr sz="2000" spc="67" dirty="0">
                <a:latin typeface="Noto Sans CJK JP Regular"/>
                <a:cs typeface="Noto Sans CJK JP Regular"/>
              </a:rPr>
              <a:t> </a:t>
            </a:r>
            <a:r>
              <a:rPr sz="2000" spc="-19" dirty="0">
                <a:latin typeface="Noto Sans CJK JP Regular"/>
                <a:cs typeface="Noto Sans CJK JP Regular"/>
              </a:rPr>
              <a:t>vs.</a:t>
            </a:r>
            <a:r>
              <a:rPr sz="2000" spc="79" dirty="0">
                <a:latin typeface="Noto Sans CJK JP Regular"/>
                <a:cs typeface="Noto Sans CJK JP Regular"/>
              </a:rPr>
              <a:t> </a:t>
            </a:r>
            <a:r>
              <a:rPr sz="2000" dirty="0">
                <a:latin typeface="Noto Sans CJK JP Regular"/>
                <a:cs typeface="Noto Sans CJK JP Regular"/>
              </a:rPr>
              <a:t>反馈（递归）神经网络</a:t>
            </a:r>
          </a:p>
          <a:p>
            <a:pPr lvl="1">
              <a:lnSpc>
                <a:spcPct val="100000"/>
              </a:lnSpc>
              <a:buClr>
                <a:srgbClr val="2E6130"/>
              </a:buClr>
              <a:buFont typeface="Arial"/>
              <a:buChar char="–"/>
            </a:pPr>
            <a:endParaRPr sz="2000" dirty="0">
              <a:latin typeface="Times New Roman"/>
              <a:cs typeface="Times New Roman"/>
            </a:endParaRPr>
          </a:p>
          <a:p>
            <a:pPr lvl="1">
              <a:spcBef>
                <a:spcPts val="7"/>
              </a:spcBef>
              <a:buClr>
                <a:srgbClr val="2E6130"/>
              </a:buClr>
              <a:buFont typeface="Arial"/>
              <a:buChar char="–"/>
            </a:pPr>
            <a:endParaRPr sz="2000" dirty="0">
              <a:latin typeface="Times New Roman"/>
              <a:cs typeface="Times New Roman"/>
            </a:endParaRPr>
          </a:p>
          <a:p>
            <a:pPr marL="672699" lvl="1" indent="-254522">
              <a:buClr>
                <a:srgbClr val="2E6130"/>
              </a:buClr>
              <a:buFont typeface="Arial"/>
              <a:buChar char="–"/>
              <a:tabLst>
                <a:tab pos="672699" algn="l"/>
                <a:tab pos="673175" algn="l"/>
              </a:tabLst>
            </a:pPr>
            <a:r>
              <a:rPr sz="2000" dirty="0">
                <a:latin typeface="Noto Sans CJK JP Regular"/>
                <a:cs typeface="Noto Sans CJK JP Regular"/>
              </a:rPr>
              <a:t>按照学习方式，可以分</a:t>
            </a:r>
            <a:r>
              <a:rPr sz="2000" spc="-11" dirty="0">
                <a:latin typeface="Noto Sans CJK JP Regular"/>
                <a:cs typeface="Noto Sans CJK JP Regular"/>
              </a:rPr>
              <a:t>为</a:t>
            </a:r>
            <a:r>
              <a:rPr sz="2000" dirty="0">
                <a:latin typeface="Noto Sans CJK JP Regular"/>
                <a:cs typeface="Noto Sans CJK JP Regular"/>
              </a:rPr>
              <a:t>：有</a:t>
            </a:r>
            <a:r>
              <a:rPr sz="2000" spc="-11" dirty="0">
                <a:latin typeface="Noto Sans CJK JP Regular"/>
                <a:cs typeface="Noto Sans CJK JP Regular"/>
              </a:rPr>
              <a:t>导</a:t>
            </a:r>
            <a:r>
              <a:rPr sz="2000" dirty="0">
                <a:latin typeface="Noto Sans CJK JP Regular"/>
                <a:cs typeface="Noto Sans CJK JP Regular"/>
              </a:rPr>
              <a:t>师学</a:t>
            </a:r>
            <a:r>
              <a:rPr sz="2000" spc="-11" dirty="0">
                <a:latin typeface="Noto Sans CJK JP Regular"/>
                <a:cs typeface="Noto Sans CJK JP Regular"/>
              </a:rPr>
              <a:t>习</a:t>
            </a:r>
            <a:r>
              <a:rPr sz="2000" dirty="0">
                <a:latin typeface="Noto Sans CJK JP Regular"/>
                <a:cs typeface="Noto Sans CJK JP Regular"/>
              </a:rPr>
              <a:t>神经</a:t>
            </a:r>
            <a:r>
              <a:rPr sz="2000" spc="-11" dirty="0">
                <a:latin typeface="Noto Sans CJK JP Regular"/>
                <a:cs typeface="Noto Sans CJK JP Regular"/>
              </a:rPr>
              <a:t>网</a:t>
            </a:r>
            <a:r>
              <a:rPr sz="2000" dirty="0">
                <a:latin typeface="Noto Sans CJK JP Regular"/>
                <a:cs typeface="Noto Sans CJK JP Regular"/>
              </a:rPr>
              <a:t>络</a:t>
            </a:r>
            <a:r>
              <a:rPr sz="2000" spc="79" dirty="0">
                <a:latin typeface="Noto Sans CJK JP Regular"/>
                <a:cs typeface="Noto Sans CJK JP Regular"/>
              </a:rPr>
              <a:t> </a:t>
            </a:r>
            <a:r>
              <a:rPr sz="2000" spc="-19" dirty="0">
                <a:latin typeface="Noto Sans CJK JP Regular"/>
                <a:cs typeface="Noto Sans CJK JP Regular"/>
              </a:rPr>
              <a:t>vs.</a:t>
            </a:r>
            <a:r>
              <a:rPr sz="2000" spc="85" dirty="0">
                <a:latin typeface="Noto Sans CJK JP Regular"/>
                <a:cs typeface="Noto Sans CJK JP Regular"/>
              </a:rPr>
              <a:t> </a:t>
            </a:r>
            <a:r>
              <a:rPr sz="2000" dirty="0">
                <a:latin typeface="Noto Sans CJK JP Regular"/>
                <a:cs typeface="Noto Sans CJK JP Regular"/>
              </a:rPr>
              <a:t>无导师学习神经网络</a:t>
            </a:r>
          </a:p>
          <a:p>
            <a:pPr lvl="1">
              <a:lnSpc>
                <a:spcPct val="100000"/>
              </a:lnSpc>
              <a:buClr>
                <a:srgbClr val="2E6130"/>
              </a:buClr>
              <a:buFont typeface="Arial"/>
              <a:buChar char="–"/>
            </a:pPr>
            <a:endParaRPr sz="2000" dirty="0">
              <a:latin typeface="Times New Roman"/>
              <a:cs typeface="Times New Roman"/>
            </a:endParaRPr>
          </a:p>
          <a:p>
            <a:pPr lvl="1">
              <a:spcBef>
                <a:spcPts val="7"/>
              </a:spcBef>
              <a:buClr>
                <a:srgbClr val="2E6130"/>
              </a:buClr>
              <a:buFont typeface="Arial"/>
              <a:buChar char="–"/>
            </a:pPr>
            <a:endParaRPr sz="2000" dirty="0">
              <a:latin typeface="Times New Roman"/>
              <a:cs typeface="Times New Roman"/>
            </a:endParaRPr>
          </a:p>
          <a:p>
            <a:pPr marL="672699" lvl="1" indent="-254522">
              <a:spcBef>
                <a:spcPts val="4"/>
              </a:spcBef>
              <a:buClr>
                <a:srgbClr val="2E6130"/>
              </a:buClr>
              <a:buFont typeface="Arial"/>
              <a:buChar char="–"/>
              <a:tabLst>
                <a:tab pos="672699" algn="l"/>
                <a:tab pos="673175" algn="l"/>
              </a:tabLst>
            </a:pPr>
            <a:r>
              <a:rPr sz="2000" dirty="0">
                <a:latin typeface="Noto Sans CJK JP Regular"/>
                <a:cs typeface="Noto Sans CJK JP Regular"/>
              </a:rPr>
              <a:t>按照实现功能，可以分</a:t>
            </a:r>
            <a:r>
              <a:rPr sz="2000" spc="-11" dirty="0">
                <a:latin typeface="Noto Sans CJK JP Regular"/>
                <a:cs typeface="Noto Sans CJK JP Regular"/>
              </a:rPr>
              <a:t>为</a:t>
            </a:r>
            <a:r>
              <a:rPr sz="2000" dirty="0">
                <a:latin typeface="Noto Sans CJK JP Regular"/>
                <a:cs typeface="Noto Sans CJK JP Regular"/>
              </a:rPr>
              <a:t>：拟</a:t>
            </a:r>
            <a:r>
              <a:rPr sz="2000" spc="-11" dirty="0">
                <a:latin typeface="Noto Sans CJK JP Regular"/>
                <a:cs typeface="Noto Sans CJK JP Regular"/>
              </a:rPr>
              <a:t>合</a:t>
            </a:r>
            <a:r>
              <a:rPr sz="2000" dirty="0">
                <a:latin typeface="Noto Sans CJK JP Regular"/>
                <a:cs typeface="Noto Sans CJK JP Regular"/>
              </a:rPr>
              <a:t>（回</a:t>
            </a:r>
            <a:r>
              <a:rPr sz="2000" spc="-11" dirty="0">
                <a:latin typeface="Noto Sans CJK JP Regular"/>
                <a:cs typeface="Noto Sans CJK JP Regular"/>
              </a:rPr>
              <a:t>归</a:t>
            </a:r>
            <a:r>
              <a:rPr sz="2000" dirty="0">
                <a:latin typeface="Noto Sans CJK JP Regular"/>
                <a:cs typeface="Noto Sans CJK JP Regular"/>
              </a:rPr>
              <a:t>）神</a:t>
            </a:r>
            <a:r>
              <a:rPr sz="2000" spc="-11" dirty="0">
                <a:latin typeface="Noto Sans CJK JP Regular"/>
                <a:cs typeface="Noto Sans CJK JP Regular"/>
              </a:rPr>
              <a:t>经</a:t>
            </a:r>
            <a:r>
              <a:rPr sz="2000" dirty="0">
                <a:latin typeface="Noto Sans CJK JP Regular"/>
                <a:cs typeface="Noto Sans CJK JP Regular"/>
              </a:rPr>
              <a:t>网络</a:t>
            </a:r>
            <a:r>
              <a:rPr sz="2000" spc="56" dirty="0">
                <a:latin typeface="Noto Sans CJK JP Regular"/>
                <a:cs typeface="Noto Sans CJK JP Regular"/>
              </a:rPr>
              <a:t> </a:t>
            </a:r>
            <a:r>
              <a:rPr sz="2000" spc="-19" dirty="0">
                <a:latin typeface="Noto Sans CJK JP Regular"/>
                <a:cs typeface="Noto Sans CJK JP Regular"/>
              </a:rPr>
              <a:t>vs.</a:t>
            </a:r>
            <a:r>
              <a:rPr sz="2000" spc="85" dirty="0">
                <a:latin typeface="Noto Sans CJK JP Regular"/>
                <a:cs typeface="Noto Sans CJK JP Regular"/>
              </a:rPr>
              <a:t> </a:t>
            </a:r>
            <a:r>
              <a:rPr sz="2000" dirty="0">
                <a:latin typeface="Noto Sans CJK JP Regular"/>
                <a:cs typeface="Noto Sans CJK JP Regular"/>
              </a:rPr>
              <a:t>分类神经网络</a:t>
            </a:r>
          </a:p>
        </p:txBody>
      </p:sp>
      <p:sp>
        <p:nvSpPr>
          <p:cNvPr id="8" name="Title 1">
            <a:extLst>
              <a:ext uri="{FF2B5EF4-FFF2-40B4-BE49-F238E27FC236}">
                <a16:creationId xmlns:a16="http://schemas.microsoft.com/office/drawing/2014/main" id="{4FA634B1-340C-4D90-94ED-1D587857E63E}"/>
              </a:ext>
            </a:extLst>
          </p:cNvPr>
          <p:cNvSpPr>
            <a:spLocks noGrp="1"/>
          </p:cNvSpPr>
          <p:nvPr>
            <p:ph type="title"/>
          </p:nvPr>
        </p:nvSpPr>
        <p:spPr>
          <a:xfrm>
            <a:off x="469900" y="831850"/>
            <a:ext cx="8229600" cy="1066800"/>
          </a:xfrm>
        </p:spPr>
        <p:txBody>
          <a:bodyPr>
            <a:normAutofit/>
          </a:bodyPr>
          <a:lstStyle/>
          <a:p>
            <a:r>
              <a:rPr lang="en-GB" altLang="x-none" b="1" dirty="0" err="1">
                <a:solidFill>
                  <a:srgbClr val="0000FF"/>
                </a:solidFill>
              </a:rPr>
              <a:t>Artifical</a:t>
            </a:r>
            <a:r>
              <a:rPr lang="en-GB" altLang="x-none" b="1" dirty="0">
                <a:solidFill>
                  <a:srgbClr val="0000FF"/>
                </a:solidFill>
              </a:rPr>
              <a:t> </a:t>
            </a:r>
            <a:r>
              <a:rPr lang="en-GB" altLang="x-none" b="1" dirty="0" err="1">
                <a:solidFill>
                  <a:srgbClr val="0000FF"/>
                </a:solidFill>
              </a:rPr>
              <a:t>Nerual</a:t>
            </a:r>
            <a:r>
              <a:rPr lang="en-GB" altLang="x-none" b="1" dirty="0">
                <a:solidFill>
                  <a:srgbClr val="0000FF"/>
                </a:solidFill>
              </a:rPr>
              <a:t> Network</a:t>
            </a:r>
            <a:endParaRPr lang="en-US" altLang="en-US" b="1" dirty="0">
              <a:solidFill>
                <a:srgbClr val="0000FF"/>
              </a:solidFill>
            </a:endParaRPr>
          </a:p>
        </p:txBody>
      </p:sp>
    </p:spTree>
    <p:extLst>
      <p:ext uri="{BB962C8B-B14F-4D97-AF65-F5344CB8AC3E}">
        <p14:creationId xmlns:p14="http://schemas.microsoft.com/office/powerpoint/2010/main" val="3826095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3862" y="457200"/>
            <a:ext cx="8229600" cy="1066800"/>
          </a:xfrm>
        </p:spPr>
        <p:txBody>
          <a:bodyPr>
            <a:normAutofit/>
          </a:bodyPr>
          <a:lstStyle/>
          <a:p>
            <a:r>
              <a:rPr lang="zh-CN" altLang="en-US" dirty="0">
                <a:latin typeface="黑体" panose="02010609060101010101" pitchFamily="49" charset="-122"/>
                <a:ea typeface="黑体" panose="02010609060101010101" pitchFamily="49" charset="-122"/>
              </a:rPr>
              <a:t>前馈神经网络</a:t>
            </a:r>
            <a:endParaRPr lang="en-US" altLang="zh-CN" dirty="0">
              <a:latin typeface="黑体" panose="02010609060101010101" pitchFamily="49" charset="-122"/>
              <a:ea typeface="黑体" panose="02010609060101010101" pitchFamily="49" charset="-122"/>
            </a:endParaRPr>
          </a:p>
        </p:txBody>
      </p:sp>
      <p:sp>
        <p:nvSpPr>
          <p:cNvPr id="3" name="内容占位符 2"/>
          <p:cNvSpPr>
            <a:spLocks noGrp="1"/>
          </p:cNvSpPr>
          <p:nvPr>
            <p:ph sz="quarter" idx="1"/>
          </p:nvPr>
        </p:nvSpPr>
        <p:spPr>
          <a:xfrm>
            <a:off x="395701" y="1447800"/>
            <a:ext cx="8229600" cy="4325112"/>
          </a:xfrm>
        </p:spPr>
        <p:txBody>
          <a:bodyPr/>
          <a:lstStyle/>
          <a:p>
            <a:pPr lvl="1"/>
            <a:r>
              <a:rPr lang="zh-CN" altLang="en-US" dirty="0"/>
              <a:t>全连接神经网络、多层感知器</a:t>
            </a:r>
            <a:endParaRPr lang="en-US" altLang="zh-CN" dirty="0"/>
          </a:p>
          <a:p>
            <a:pPr lvl="1"/>
            <a:r>
              <a:rPr lang="zh-CN" altLang="en-US" dirty="0"/>
              <a:t>各神经元分别属于不同的</a:t>
            </a:r>
            <a:r>
              <a:rPr lang="zh-CN" altLang="en-US" dirty="0">
                <a:solidFill>
                  <a:srgbClr val="FF0000"/>
                </a:solidFill>
              </a:rPr>
              <a:t>层</a:t>
            </a:r>
            <a:r>
              <a:rPr lang="zh-CN" altLang="en-US" dirty="0"/>
              <a:t>，层内无连接。</a:t>
            </a:r>
            <a:endParaRPr lang="en-US" altLang="zh-CN" dirty="0"/>
          </a:p>
          <a:p>
            <a:pPr lvl="1"/>
            <a:r>
              <a:rPr lang="zh-CN" altLang="en-US" dirty="0"/>
              <a:t>相邻两层之间的神经元全部</a:t>
            </a:r>
            <a:r>
              <a:rPr lang="zh-CN" altLang="en-US" dirty="0">
                <a:solidFill>
                  <a:srgbClr val="FF0000"/>
                </a:solidFill>
              </a:rPr>
              <a:t>两两连接</a:t>
            </a:r>
            <a:r>
              <a:rPr lang="zh-CN" altLang="en-US" dirty="0"/>
              <a:t>。</a:t>
            </a:r>
            <a:endParaRPr lang="en-US" altLang="zh-CN" dirty="0"/>
          </a:p>
          <a:p>
            <a:pPr lvl="1"/>
            <a:r>
              <a:rPr lang="zh-CN" altLang="en-US" dirty="0"/>
              <a:t>整个网络中无反馈，信号从输入层向输出层单向传播，可用一个有向无环图表示。</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4020312"/>
            <a:ext cx="4800602" cy="2743200"/>
          </a:xfrm>
          <a:prstGeom prst="rect">
            <a:avLst/>
          </a:prstGeom>
        </p:spPr>
      </p:pic>
    </p:spTree>
    <p:extLst>
      <p:ext uri="{BB962C8B-B14F-4D97-AF65-F5344CB8AC3E}">
        <p14:creationId xmlns:p14="http://schemas.microsoft.com/office/powerpoint/2010/main" val="2922830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
          </p:nvPr>
        </p:nvSpPr>
        <p:spPr>
          <a:xfrm>
            <a:off x="457200" y="1752600"/>
            <a:ext cx="8229600" cy="4821936"/>
          </a:xfrm>
        </p:spPr>
        <p:txBody>
          <a:bodyPr/>
          <a:lstStyle/>
          <a:p>
            <a:r>
              <a:rPr lang="zh-CN" altLang="en-US" dirty="0"/>
              <a:t>给定一个前馈神经网络，用下面的记号来描述这样网络：</a:t>
            </a:r>
          </a:p>
        </p:txBody>
      </p:sp>
      <p:pic>
        <p:nvPicPr>
          <p:cNvPr id="7" name="图片 6"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85900" y="2819400"/>
            <a:ext cx="6172200" cy="3109586"/>
          </a:xfrm>
          <a:prstGeom prst="rect">
            <a:avLst/>
          </a:prstGeom>
        </p:spPr>
      </p:pic>
      <p:sp>
        <p:nvSpPr>
          <p:cNvPr id="8" name="标题 1">
            <a:extLst>
              <a:ext uri="{FF2B5EF4-FFF2-40B4-BE49-F238E27FC236}">
                <a16:creationId xmlns:a16="http://schemas.microsoft.com/office/drawing/2014/main" id="{839ED669-4131-44B8-9B52-35F6163961DE}"/>
              </a:ext>
            </a:extLst>
          </p:cNvPr>
          <p:cNvSpPr>
            <a:spLocks noGrp="1"/>
          </p:cNvSpPr>
          <p:nvPr>
            <p:ph type="title"/>
          </p:nvPr>
        </p:nvSpPr>
        <p:spPr>
          <a:xfrm>
            <a:off x="423862" y="457200"/>
            <a:ext cx="8229600" cy="1066800"/>
          </a:xfrm>
        </p:spPr>
        <p:txBody>
          <a:bodyPr>
            <a:normAutofit/>
          </a:bodyPr>
          <a:lstStyle/>
          <a:p>
            <a:r>
              <a:rPr lang="zh-CN" altLang="en-US" dirty="0">
                <a:latin typeface="黑体" panose="02010609060101010101" pitchFamily="49" charset="-122"/>
                <a:ea typeface="黑体" panose="02010609060101010101" pitchFamily="49" charset="-122"/>
              </a:rPr>
              <a:t>前馈神经网络</a:t>
            </a:r>
            <a:endParaRPr lang="en-US" altLang="zh-CN"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88559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
          </p:nvPr>
        </p:nvSpPr>
        <p:spPr>
          <a:xfrm>
            <a:off x="381000" y="1828800"/>
            <a:ext cx="8229600" cy="4325112"/>
          </a:xfrm>
        </p:spPr>
        <p:txBody>
          <a:bodyPr/>
          <a:lstStyle/>
          <a:p>
            <a:r>
              <a:rPr lang="zh-CN" altLang="en-US" dirty="0"/>
              <a:t>前馈神经网络通过下面公式进行信息传播。</a:t>
            </a:r>
            <a:endParaRPr lang="en-US" altLang="zh-CN" dirty="0"/>
          </a:p>
          <a:p>
            <a:endParaRPr lang="en-US" altLang="zh-CN" dirty="0"/>
          </a:p>
          <a:p>
            <a:endParaRPr lang="en-US" altLang="zh-CN" dirty="0"/>
          </a:p>
          <a:p>
            <a:endParaRPr lang="en-US" altLang="zh-CN" dirty="0"/>
          </a:p>
          <a:p>
            <a:endParaRPr lang="en-US" altLang="zh-CN" dirty="0"/>
          </a:p>
          <a:p>
            <a:r>
              <a:rPr lang="zh-CN" altLang="en-US" dirty="0"/>
              <a:t>前馈计算：</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56014" y="2445561"/>
            <a:ext cx="3596786" cy="678639"/>
          </a:xfrm>
          <a:prstGeom prst="rect">
            <a:avLst/>
          </a:prstGeom>
        </p:spPr>
      </p:pic>
      <p:pic>
        <p:nvPicPr>
          <p:cNvPr id="4" name="图片 3"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05200" y="3196796"/>
            <a:ext cx="2096580" cy="765604"/>
          </a:xfrm>
          <a:prstGeom prst="rect">
            <a:avLst/>
          </a:prstGeom>
        </p:spPr>
      </p:pic>
      <p:pic>
        <p:nvPicPr>
          <p:cNvPr id="6" name="图片 5" descr="屏幕剪辑"/>
          <p:cNvPicPr>
            <a:picLocks noChangeAspect="1"/>
          </p:cNvPicPr>
          <p:nvPr/>
        </p:nvPicPr>
        <p:blipFill rotWithShape="1">
          <a:blip r:embed="rId4">
            <a:extLst>
              <a:ext uri="{28A0092B-C50C-407E-A947-70E740481C1C}">
                <a14:useLocalDpi xmlns:a14="http://schemas.microsoft.com/office/drawing/2010/main"/>
              </a:ext>
            </a:extLst>
          </a:blip>
          <a:srcRect t="1" r="3464" b="16678"/>
          <a:stretch/>
        </p:blipFill>
        <p:spPr>
          <a:xfrm>
            <a:off x="685800" y="4859998"/>
            <a:ext cx="7315201" cy="397801"/>
          </a:xfrm>
          <a:prstGeom prst="rect">
            <a:avLst/>
          </a:prstGeom>
        </p:spPr>
      </p:pic>
      <p:sp>
        <p:nvSpPr>
          <p:cNvPr id="9" name="标题 1">
            <a:extLst>
              <a:ext uri="{FF2B5EF4-FFF2-40B4-BE49-F238E27FC236}">
                <a16:creationId xmlns:a16="http://schemas.microsoft.com/office/drawing/2014/main" id="{E4F000E6-3274-4622-9EC0-914C161A6087}"/>
              </a:ext>
            </a:extLst>
          </p:cNvPr>
          <p:cNvSpPr>
            <a:spLocks noGrp="1"/>
          </p:cNvSpPr>
          <p:nvPr>
            <p:ph type="title"/>
          </p:nvPr>
        </p:nvSpPr>
        <p:spPr>
          <a:xfrm>
            <a:off x="423862" y="457200"/>
            <a:ext cx="8229600" cy="1066800"/>
          </a:xfrm>
        </p:spPr>
        <p:txBody>
          <a:bodyPr>
            <a:normAutofit/>
          </a:bodyPr>
          <a:lstStyle/>
          <a:p>
            <a:r>
              <a:rPr lang="zh-CN" altLang="en-US" dirty="0">
                <a:latin typeface="黑体" panose="02010609060101010101" pitchFamily="49" charset="-122"/>
                <a:ea typeface="黑体" panose="02010609060101010101" pitchFamily="49" charset="-122"/>
              </a:rPr>
              <a:t>前馈神经网络</a:t>
            </a:r>
            <a:endParaRPr lang="en-US" altLang="zh-CN"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208997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 y="381000"/>
            <a:ext cx="8229600" cy="1066800"/>
          </a:xfrm>
        </p:spPr>
        <p:txBody>
          <a:bodyPr/>
          <a:lstStyle/>
          <a:p>
            <a:r>
              <a:rPr lang="zh-CN" altLang="en-US" dirty="0"/>
              <a:t>通用近似定理</a:t>
            </a:r>
          </a:p>
        </p:txBody>
      </p:sp>
      <p:sp>
        <p:nvSpPr>
          <p:cNvPr id="9" name="矩形 8"/>
          <p:cNvSpPr/>
          <p:nvPr/>
        </p:nvSpPr>
        <p:spPr>
          <a:xfrm>
            <a:off x="876299" y="5181600"/>
            <a:ext cx="6781800" cy="1200329"/>
          </a:xfrm>
          <a:prstGeom prst="rect">
            <a:avLst/>
          </a:prstGeom>
        </p:spPr>
        <p:txBody>
          <a:bodyPr wrap="square">
            <a:spAutoFit/>
          </a:bodyPr>
          <a:lstStyle/>
          <a:p>
            <a:r>
              <a:rPr lang="zh-CN" altLang="en-US" dirty="0"/>
              <a:t>根据通用近似定理，对于具有线性输出层和至少一个使用“挤压”性质的激活函数的隐藏层组成的前馈神经网络，只要其隐藏层神经元的数量足够，它可以</a:t>
            </a:r>
            <a:r>
              <a:rPr lang="zh-CN" altLang="en-US" dirty="0">
                <a:solidFill>
                  <a:srgbClr val="FF0000"/>
                </a:solidFill>
              </a:rPr>
              <a:t>以任意的精度来近似任何从一个定义在实数空间中的有界闭集函数</a:t>
            </a:r>
            <a:r>
              <a:rPr lang="zh-CN" altLang="en-US" dirty="0"/>
              <a:t>。</a:t>
            </a: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295400"/>
            <a:ext cx="5029199" cy="3657600"/>
          </a:xfrm>
          <a:prstGeom prst="rect">
            <a:avLst/>
          </a:prstGeom>
        </p:spPr>
      </p:pic>
    </p:spTree>
    <p:extLst>
      <p:ext uri="{BB962C8B-B14F-4D97-AF65-F5344CB8AC3E}">
        <p14:creationId xmlns:p14="http://schemas.microsoft.com/office/powerpoint/2010/main" val="40430311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27202" y="6518371"/>
            <a:ext cx="75501"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567"/>
          </a:p>
        </p:txBody>
      </p:sp>
      <p:sp>
        <p:nvSpPr>
          <p:cNvPr id="3" name="object 3"/>
          <p:cNvSpPr/>
          <p:nvPr/>
        </p:nvSpPr>
        <p:spPr>
          <a:xfrm>
            <a:off x="8252368" y="6543538"/>
            <a:ext cx="75501" cy="0"/>
          </a:xfrm>
          <a:custGeom>
            <a:avLst/>
            <a:gdLst/>
            <a:ahLst/>
            <a:cxnLst/>
            <a:rect l="l" t="t" r="r" b="b"/>
            <a:pathLst>
              <a:path w="38100">
                <a:moveTo>
                  <a:pt x="0" y="0"/>
                </a:moveTo>
                <a:lnTo>
                  <a:pt x="38101" y="0"/>
                </a:lnTo>
              </a:path>
            </a:pathLst>
          </a:custGeom>
          <a:ln w="7591">
            <a:solidFill>
              <a:srgbClr val="ADADE0"/>
            </a:solidFill>
          </a:ln>
        </p:spPr>
        <p:txBody>
          <a:bodyPr wrap="square" lIns="0" tIns="0" rIns="0" bIns="0" rtlCol="0"/>
          <a:lstStyle/>
          <a:p>
            <a:endParaRPr sz="3567"/>
          </a:p>
        </p:txBody>
      </p:sp>
      <p:sp>
        <p:nvSpPr>
          <p:cNvPr id="4" name="object 4"/>
          <p:cNvSpPr/>
          <p:nvPr/>
        </p:nvSpPr>
        <p:spPr>
          <a:xfrm>
            <a:off x="8824590" y="6503271"/>
            <a:ext cx="40267" cy="40267"/>
          </a:xfrm>
          <a:custGeom>
            <a:avLst/>
            <a:gdLst/>
            <a:ahLst/>
            <a:cxnLst/>
            <a:rect l="l" t="t" r="r" b="b"/>
            <a:pathLst>
              <a:path w="20320" h="20320">
                <a:moveTo>
                  <a:pt x="0" y="0"/>
                </a:moveTo>
                <a:lnTo>
                  <a:pt x="20321" y="20320"/>
                </a:lnTo>
              </a:path>
            </a:pathLst>
          </a:custGeom>
          <a:ln w="7591">
            <a:solidFill>
              <a:srgbClr val="ADADE0"/>
            </a:solidFill>
          </a:ln>
        </p:spPr>
        <p:txBody>
          <a:bodyPr wrap="square" lIns="0" tIns="0" rIns="0" bIns="0" rtlCol="0"/>
          <a:lstStyle/>
          <a:p>
            <a:endParaRPr sz="3567"/>
          </a:p>
        </p:txBody>
      </p:sp>
      <p:sp>
        <p:nvSpPr>
          <p:cNvPr id="5" name="object 5"/>
          <p:cNvSpPr/>
          <p:nvPr/>
        </p:nvSpPr>
        <p:spPr>
          <a:xfrm>
            <a:off x="8770959" y="6450767"/>
            <a:ext cx="60401" cy="60401"/>
          </a:xfrm>
          <a:custGeom>
            <a:avLst/>
            <a:gdLst/>
            <a:ahLst/>
            <a:cxnLst/>
            <a:rect l="l" t="t" r="r" b="b"/>
            <a:pathLst>
              <a:path w="30479" h="30479">
                <a:moveTo>
                  <a:pt x="30367" y="15183"/>
                </a:moveTo>
                <a:lnTo>
                  <a:pt x="30367" y="6797"/>
                </a:lnTo>
                <a:lnTo>
                  <a:pt x="23568" y="0"/>
                </a:lnTo>
                <a:lnTo>
                  <a:pt x="15183" y="0"/>
                </a:lnTo>
                <a:lnTo>
                  <a:pt x="6797" y="0"/>
                </a:lnTo>
                <a:lnTo>
                  <a:pt x="0" y="6797"/>
                </a:lnTo>
                <a:lnTo>
                  <a:pt x="0" y="15183"/>
                </a:lnTo>
                <a:lnTo>
                  <a:pt x="0" y="23568"/>
                </a:lnTo>
                <a:lnTo>
                  <a:pt x="6797" y="30366"/>
                </a:lnTo>
                <a:lnTo>
                  <a:pt x="15183" y="30366"/>
                </a:lnTo>
                <a:lnTo>
                  <a:pt x="23568" y="30366"/>
                </a:lnTo>
                <a:lnTo>
                  <a:pt x="30367" y="23568"/>
                </a:lnTo>
                <a:lnTo>
                  <a:pt x="30367" y="15183"/>
                </a:lnTo>
                <a:close/>
              </a:path>
            </a:pathLst>
          </a:custGeom>
          <a:ln w="5060">
            <a:solidFill>
              <a:srgbClr val="ADADE0"/>
            </a:solidFill>
          </a:ln>
        </p:spPr>
        <p:txBody>
          <a:bodyPr wrap="square" lIns="0" tIns="0" rIns="0" bIns="0" rtlCol="0"/>
          <a:lstStyle/>
          <a:p>
            <a:endParaRPr sz="3567"/>
          </a:p>
        </p:txBody>
      </p:sp>
      <p:sp>
        <p:nvSpPr>
          <p:cNvPr id="6" name="object 6"/>
          <p:cNvSpPr/>
          <p:nvPr/>
        </p:nvSpPr>
        <p:spPr>
          <a:xfrm>
            <a:off x="8613186" y="6442868"/>
            <a:ext cx="100668"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sz="3567"/>
          </a:p>
        </p:txBody>
      </p:sp>
      <p:sp>
        <p:nvSpPr>
          <p:cNvPr id="7" name="object 7"/>
          <p:cNvSpPr/>
          <p:nvPr/>
        </p:nvSpPr>
        <p:spPr>
          <a:xfrm>
            <a:off x="8582985" y="6478104"/>
            <a:ext cx="60401" cy="25167"/>
          </a:xfrm>
          <a:custGeom>
            <a:avLst/>
            <a:gdLst/>
            <a:ahLst/>
            <a:cxnLst/>
            <a:rect l="l" t="t" r="r" b="b"/>
            <a:pathLst>
              <a:path w="30479" h="12700">
                <a:moveTo>
                  <a:pt x="30480" y="0"/>
                </a:moveTo>
                <a:lnTo>
                  <a:pt x="15240" y="12700"/>
                </a:lnTo>
                <a:lnTo>
                  <a:pt x="0" y="0"/>
                </a:lnTo>
              </a:path>
            </a:pathLst>
          </a:custGeom>
          <a:ln w="5060">
            <a:solidFill>
              <a:srgbClr val="ADADE0"/>
            </a:solidFill>
          </a:ln>
        </p:spPr>
        <p:txBody>
          <a:bodyPr wrap="square" lIns="0" tIns="0" rIns="0" bIns="0" rtlCol="0"/>
          <a:lstStyle/>
          <a:p>
            <a:endParaRPr sz="3567"/>
          </a:p>
        </p:txBody>
      </p:sp>
      <p:sp>
        <p:nvSpPr>
          <p:cNvPr id="8" name="object 8"/>
          <p:cNvSpPr/>
          <p:nvPr/>
        </p:nvSpPr>
        <p:spPr>
          <a:xfrm>
            <a:off x="8915193" y="6442868"/>
            <a:ext cx="100668" cy="100668"/>
          </a:xfrm>
          <a:custGeom>
            <a:avLst/>
            <a:gdLst/>
            <a:ahLst/>
            <a:cxnLst/>
            <a:rect l="l" t="t" r="r" b="b"/>
            <a:pathLst>
              <a:path w="50800" h="50800">
                <a:moveTo>
                  <a:pt x="25399" y="50800"/>
                </a:moveTo>
                <a:lnTo>
                  <a:pt x="15537" y="48796"/>
                </a:lnTo>
                <a:lnTo>
                  <a:pt x="7461" y="43339"/>
                </a:lnTo>
                <a:lnTo>
                  <a:pt x="2004" y="35262"/>
                </a:lnTo>
                <a:lnTo>
                  <a:pt x="0" y="25400"/>
                </a:lnTo>
                <a:lnTo>
                  <a:pt x="2004" y="15537"/>
                </a:lnTo>
                <a:lnTo>
                  <a:pt x="7461" y="7461"/>
                </a:lnTo>
                <a:lnTo>
                  <a:pt x="15537" y="2004"/>
                </a:lnTo>
                <a:lnTo>
                  <a:pt x="25399" y="0"/>
                </a:lnTo>
                <a:lnTo>
                  <a:pt x="35262" y="2004"/>
                </a:lnTo>
                <a:lnTo>
                  <a:pt x="43338" y="7461"/>
                </a:lnTo>
                <a:lnTo>
                  <a:pt x="48795" y="15537"/>
                </a:lnTo>
                <a:lnTo>
                  <a:pt x="50799" y="25400"/>
                </a:lnTo>
              </a:path>
            </a:pathLst>
          </a:custGeom>
          <a:ln w="5060">
            <a:solidFill>
              <a:srgbClr val="ADADE0"/>
            </a:solidFill>
          </a:ln>
        </p:spPr>
        <p:txBody>
          <a:bodyPr wrap="square" lIns="0" tIns="0" rIns="0" bIns="0" rtlCol="0"/>
          <a:lstStyle/>
          <a:p>
            <a:endParaRPr sz="3567"/>
          </a:p>
        </p:txBody>
      </p:sp>
      <p:sp>
        <p:nvSpPr>
          <p:cNvPr id="9" name="object 9"/>
          <p:cNvSpPr/>
          <p:nvPr/>
        </p:nvSpPr>
        <p:spPr>
          <a:xfrm>
            <a:off x="8985663" y="6478104"/>
            <a:ext cx="60401" cy="25167"/>
          </a:xfrm>
          <a:custGeom>
            <a:avLst/>
            <a:gdLst/>
            <a:ahLst/>
            <a:cxnLst/>
            <a:rect l="l" t="t" r="r" b="b"/>
            <a:pathLst>
              <a:path w="30479" h="12700">
                <a:moveTo>
                  <a:pt x="30479" y="0"/>
                </a:moveTo>
                <a:lnTo>
                  <a:pt x="15239" y="12700"/>
                </a:lnTo>
                <a:lnTo>
                  <a:pt x="0" y="0"/>
                </a:lnTo>
              </a:path>
            </a:pathLst>
          </a:custGeom>
          <a:ln w="5060">
            <a:solidFill>
              <a:srgbClr val="ADADE0"/>
            </a:solidFill>
          </a:ln>
        </p:spPr>
        <p:txBody>
          <a:bodyPr wrap="square" lIns="0" tIns="0" rIns="0" bIns="0" rtlCol="0"/>
          <a:lstStyle/>
          <a:p>
            <a:endParaRPr sz="3567"/>
          </a:p>
        </p:txBody>
      </p:sp>
      <p:sp>
        <p:nvSpPr>
          <p:cNvPr id="10" name="object 10"/>
          <p:cNvSpPr/>
          <p:nvPr/>
        </p:nvSpPr>
        <p:spPr>
          <a:xfrm>
            <a:off x="4195" y="0"/>
            <a:ext cx="9131836" cy="694608"/>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3333B2"/>
          </a:solidFill>
        </p:spPr>
        <p:txBody>
          <a:bodyPr wrap="square" lIns="0" tIns="0" rIns="0" bIns="0" rtlCol="0"/>
          <a:lstStyle/>
          <a:p>
            <a:endParaRPr sz="3567"/>
          </a:p>
        </p:txBody>
      </p:sp>
      <p:sp>
        <p:nvSpPr>
          <p:cNvPr id="11" name="object 11"/>
          <p:cNvSpPr txBox="1"/>
          <p:nvPr/>
        </p:nvSpPr>
        <p:spPr>
          <a:xfrm>
            <a:off x="193046" y="118657"/>
            <a:ext cx="8561804" cy="1388652"/>
          </a:xfrm>
          <a:prstGeom prst="rect">
            <a:avLst/>
          </a:prstGeom>
        </p:spPr>
        <p:txBody>
          <a:bodyPr vert="horz" wrap="square" lIns="0" tIns="33975" rIns="0" bIns="0" rtlCol="0">
            <a:spAutoFit/>
          </a:bodyPr>
          <a:lstStyle/>
          <a:p>
            <a:pPr marL="25168">
              <a:spcBef>
                <a:spcPts val="268"/>
              </a:spcBef>
            </a:pPr>
            <a:r>
              <a:rPr sz="2774" spc="1009" dirty="0">
                <a:solidFill>
                  <a:srgbClr val="FFFFFF"/>
                </a:solidFill>
                <a:latin typeface="Arial"/>
                <a:cs typeface="Arial"/>
              </a:rPr>
              <a:t>神经网络的结构</a:t>
            </a:r>
            <a:endParaRPr sz="2774" dirty="0">
              <a:latin typeface="Arial"/>
              <a:cs typeface="Arial"/>
            </a:endParaRPr>
          </a:p>
          <a:p>
            <a:pPr marL="85570">
              <a:spcBef>
                <a:spcPts val="1970"/>
              </a:spcBef>
            </a:pPr>
            <a:r>
              <a:rPr sz="2180" spc="694" dirty="0">
                <a:latin typeface="黑体" panose="02010609060101010101" pitchFamily="49" charset="-122"/>
                <a:ea typeface="黑体" panose="02010609060101010101" pitchFamily="49" charset="-122"/>
                <a:cs typeface="Arial"/>
              </a:rPr>
              <a:t>对于手写数字识别这个问</a:t>
            </a:r>
            <a:r>
              <a:rPr sz="2180" spc="664" dirty="0">
                <a:latin typeface="黑体" panose="02010609060101010101" pitchFamily="49" charset="-122"/>
                <a:ea typeface="黑体" panose="02010609060101010101" pitchFamily="49" charset="-122"/>
                <a:cs typeface="Arial"/>
              </a:rPr>
              <a:t>题</a:t>
            </a:r>
            <a:r>
              <a:rPr sz="2180" spc="713" dirty="0">
                <a:latin typeface="黑体" panose="02010609060101010101" pitchFamily="49" charset="-122"/>
                <a:ea typeface="黑体" panose="02010609060101010101" pitchFamily="49" charset="-122"/>
                <a:cs typeface="Arial"/>
              </a:rPr>
              <a:t>，</a:t>
            </a:r>
            <a:r>
              <a:rPr sz="2180" spc="694" dirty="0">
                <a:latin typeface="黑体" panose="02010609060101010101" pitchFamily="49" charset="-122"/>
                <a:ea typeface="黑体" panose="02010609060101010101" pitchFamily="49" charset="-122"/>
                <a:cs typeface="Arial"/>
              </a:rPr>
              <a:t>每张图片由</a:t>
            </a:r>
            <a:r>
              <a:rPr sz="2180" spc="-40" dirty="0">
                <a:latin typeface="黑体" panose="02010609060101010101" pitchFamily="49" charset="-122"/>
                <a:ea typeface="黑体" panose="02010609060101010101" pitchFamily="49" charset="-122"/>
                <a:cs typeface="Arial"/>
              </a:rPr>
              <a:t>28*28=784</a:t>
            </a:r>
            <a:r>
              <a:rPr lang="zh-CN" altLang="en-US" sz="2180" spc="-40" dirty="0">
                <a:latin typeface="黑体" panose="02010609060101010101" pitchFamily="49" charset="-122"/>
                <a:ea typeface="黑体" panose="02010609060101010101" pitchFamily="49" charset="-122"/>
                <a:cs typeface="Arial"/>
              </a:rPr>
              <a:t>个像素构成</a:t>
            </a:r>
            <a:r>
              <a:rPr sz="2180" spc="713" dirty="0">
                <a:latin typeface="黑体" panose="02010609060101010101" pitchFamily="49" charset="-122"/>
                <a:ea typeface="黑体" panose="02010609060101010101" pitchFamily="49" charset="-122"/>
                <a:cs typeface="Arial"/>
              </a:rPr>
              <a:t>，</a:t>
            </a:r>
            <a:r>
              <a:rPr sz="2180" spc="694" dirty="0">
                <a:latin typeface="黑体" panose="02010609060101010101" pitchFamily="49" charset="-122"/>
                <a:ea typeface="黑体" panose="02010609060101010101" pitchFamily="49" charset="-122"/>
                <a:cs typeface="Arial"/>
              </a:rPr>
              <a:t>每个像素取值</a:t>
            </a:r>
            <a:r>
              <a:rPr sz="2180" spc="139" dirty="0">
                <a:latin typeface="黑体" panose="02010609060101010101" pitchFamily="49" charset="-122"/>
                <a:ea typeface="黑体" panose="02010609060101010101" pitchFamily="49" charset="-122"/>
                <a:cs typeface="Arial"/>
              </a:rPr>
              <a:t>0，1</a:t>
            </a:r>
            <a:r>
              <a:rPr sz="2180" spc="694" dirty="0">
                <a:latin typeface="黑体" panose="02010609060101010101" pitchFamily="49" charset="-122"/>
                <a:ea typeface="黑体" panose="02010609060101010101" pitchFamily="49" charset="-122"/>
                <a:cs typeface="Arial"/>
              </a:rPr>
              <a:t>代表黑</a:t>
            </a:r>
            <a:r>
              <a:rPr sz="2180" spc="495" dirty="0">
                <a:latin typeface="黑体" panose="02010609060101010101" pitchFamily="49" charset="-122"/>
                <a:ea typeface="黑体" panose="02010609060101010101" pitchFamily="49" charset="-122"/>
                <a:cs typeface="Arial"/>
              </a:rPr>
              <a:t>白</a:t>
            </a:r>
            <a:r>
              <a:rPr sz="2180" spc="694" dirty="0">
                <a:latin typeface="黑体" panose="02010609060101010101" pitchFamily="49" charset="-122"/>
                <a:ea typeface="黑体" panose="02010609060101010101" pitchFamily="49" charset="-122"/>
                <a:cs typeface="Arial"/>
              </a:rPr>
              <a:t>。</a:t>
            </a:r>
            <a:endParaRPr sz="2180" dirty="0">
              <a:latin typeface="黑体" panose="02010609060101010101" pitchFamily="49" charset="-122"/>
              <a:ea typeface="黑体" panose="02010609060101010101" pitchFamily="49" charset="-122"/>
              <a:cs typeface="Arial"/>
            </a:endParaRPr>
          </a:p>
        </p:txBody>
      </p:sp>
      <p:sp>
        <p:nvSpPr>
          <p:cNvPr id="12" name="object 12"/>
          <p:cNvSpPr/>
          <p:nvPr/>
        </p:nvSpPr>
        <p:spPr>
          <a:xfrm>
            <a:off x="3276600" y="1928788"/>
            <a:ext cx="3008616" cy="444128"/>
          </a:xfrm>
          <a:prstGeom prst="rect">
            <a:avLst/>
          </a:prstGeom>
          <a:blipFill>
            <a:blip r:embed="rId2" cstate="print"/>
            <a:stretch>
              <a:fillRect/>
            </a:stretch>
          </a:blipFill>
        </p:spPr>
        <p:txBody>
          <a:bodyPr wrap="square" lIns="0" tIns="0" rIns="0" bIns="0" rtlCol="0"/>
          <a:lstStyle/>
          <a:p>
            <a:endParaRPr sz="3567"/>
          </a:p>
        </p:txBody>
      </p:sp>
      <p:sp>
        <p:nvSpPr>
          <p:cNvPr id="13" name="object 13"/>
          <p:cNvSpPr/>
          <p:nvPr/>
        </p:nvSpPr>
        <p:spPr>
          <a:xfrm>
            <a:off x="2062626" y="2446096"/>
            <a:ext cx="5014614" cy="4174176"/>
          </a:xfrm>
          <a:prstGeom prst="rect">
            <a:avLst/>
          </a:prstGeom>
          <a:blipFill>
            <a:blip r:embed="rId3" cstate="print"/>
            <a:stretch>
              <a:fillRect/>
            </a:stretch>
          </a:blipFill>
        </p:spPr>
        <p:txBody>
          <a:bodyPr wrap="square" lIns="0" tIns="0" rIns="0" bIns="0" rtlCol="0"/>
          <a:lstStyle/>
          <a:p>
            <a:endParaRPr sz="3567"/>
          </a:p>
        </p:txBody>
      </p:sp>
      <p:sp>
        <p:nvSpPr>
          <p:cNvPr id="14" name="object 14"/>
          <p:cNvSpPr/>
          <p:nvPr/>
        </p:nvSpPr>
        <p:spPr>
          <a:xfrm>
            <a:off x="4196" y="6631296"/>
            <a:ext cx="3043945" cy="217694"/>
          </a:xfrm>
          <a:custGeom>
            <a:avLst/>
            <a:gdLst/>
            <a:ahLst/>
            <a:cxnLst/>
            <a:rect l="l" t="t" r="r" b="b"/>
            <a:pathLst>
              <a:path w="1536065" h="109854">
                <a:moveTo>
                  <a:pt x="0" y="109651"/>
                </a:moveTo>
                <a:lnTo>
                  <a:pt x="1535976" y="109651"/>
                </a:lnTo>
                <a:lnTo>
                  <a:pt x="1535976" y="0"/>
                </a:lnTo>
                <a:lnTo>
                  <a:pt x="0" y="0"/>
                </a:lnTo>
                <a:lnTo>
                  <a:pt x="0" y="109651"/>
                </a:lnTo>
                <a:close/>
              </a:path>
            </a:pathLst>
          </a:custGeom>
          <a:solidFill>
            <a:srgbClr val="191959"/>
          </a:solidFill>
        </p:spPr>
        <p:txBody>
          <a:bodyPr wrap="square" lIns="0" tIns="0" rIns="0" bIns="0" rtlCol="0"/>
          <a:lstStyle/>
          <a:p>
            <a:endParaRPr sz="3567"/>
          </a:p>
        </p:txBody>
      </p:sp>
      <p:sp>
        <p:nvSpPr>
          <p:cNvPr id="15" name="object 15"/>
          <p:cNvSpPr/>
          <p:nvPr/>
        </p:nvSpPr>
        <p:spPr>
          <a:xfrm>
            <a:off x="3047965" y="6631296"/>
            <a:ext cx="3043945" cy="217694"/>
          </a:xfrm>
          <a:custGeom>
            <a:avLst/>
            <a:gdLst/>
            <a:ahLst/>
            <a:cxnLst/>
            <a:rect l="l" t="t" r="r" b="b"/>
            <a:pathLst>
              <a:path w="1536064" h="109854">
                <a:moveTo>
                  <a:pt x="0" y="109651"/>
                </a:moveTo>
                <a:lnTo>
                  <a:pt x="1535976" y="109651"/>
                </a:lnTo>
                <a:lnTo>
                  <a:pt x="1535976" y="0"/>
                </a:lnTo>
                <a:lnTo>
                  <a:pt x="0" y="0"/>
                </a:lnTo>
                <a:lnTo>
                  <a:pt x="0" y="109651"/>
                </a:lnTo>
                <a:close/>
              </a:path>
            </a:pathLst>
          </a:custGeom>
          <a:solidFill>
            <a:srgbClr val="262685"/>
          </a:solidFill>
        </p:spPr>
        <p:txBody>
          <a:bodyPr wrap="square" lIns="0" tIns="0" rIns="0" bIns="0" rtlCol="0"/>
          <a:lstStyle/>
          <a:p>
            <a:endParaRPr sz="3567"/>
          </a:p>
        </p:txBody>
      </p:sp>
      <p:sp>
        <p:nvSpPr>
          <p:cNvPr id="16" name="object 16"/>
          <p:cNvSpPr/>
          <p:nvPr/>
        </p:nvSpPr>
        <p:spPr>
          <a:xfrm>
            <a:off x="6091734" y="6631296"/>
            <a:ext cx="3043945" cy="217694"/>
          </a:xfrm>
          <a:custGeom>
            <a:avLst/>
            <a:gdLst/>
            <a:ahLst/>
            <a:cxnLst/>
            <a:rect l="l" t="t" r="r" b="b"/>
            <a:pathLst>
              <a:path w="1536064" h="109854">
                <a:moveTo>
                  <a:pt x="0" y="109651"/>
                </a:moveTo>
                <a:lnTo>
                  <a:pt x="1535976" y="109651"/>
                </a:lnTo>
                <a:lnTo>
                  <a:pt x="1535976" y="0"/>
                </a:lnTo>
                <a:lnTo>
                  <a:pt x="0" y="0"/>
                </a:lnTo>
                <a:lnTo>
                  <a:pt x="0" y="109651"/>
                </a:lnTo>
                <a:close/>
              </a:path>
            </a:pathLst>
          </a:custGeom>
          <a:solidFill>
            <a:srgbClr val="3333B2"/>
          </a:solidFill>
        </p:spPr>
        <p:txBody>
          <a:bodyPr wrap="square" lIns="0" tIns="0" rIns="0" bIns="0" rtlCol="0"/>
          <a:lstStyle/>
          <a:p>
            <a:endParaRPr sz="3567"/>
          </a:p>
        </p:txBody>
      </p:sp>
      <p:sp>
        <p:nvSpPr>
          <p:cNvPr id="17" name="object 17"/>
          <p:cNvSpPr txBox="1">
            <a:spLocks noGrp="1"/>
          </p:cNvSpPr>
          <p:nvPr>
            <p:ph type="dt" sz="half" idx="6"/>
          </p:nvPr>
        </p:nvSpPr>
        <p:spPr>
          <a:xfrm>
            <a:off x="641413" y="3344316"/>
            <a:ext cx="253365" cy="101600"/>
          </a:xfrm>
          <a:prstGeom prst="rect">
            <a:avLst/>
          </a:prstGeom>
        </p:spPr>
        <p:txBody>
          <a:bodyPr vert="horz" wrap="square" lIns="0" tIns="0" rIns="0" bIns="0" rtlCol="0">
            <a:spAutoFit/>
          </a:bodyPr>
          <a:lstStyle>
            <a:defPPr>
              <a:defRPr lang="zh-CN"/>
            </a:defPPr>
            <a:lvl1pPr marL="0" algn="l" defTabSz="914400" rtl="0" eaLnBrk="1" latinLnBrk="0" hangingPunct="1">
              <a:defRPr sz="6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168">
              <a:spcBef>
                <a:spcPts val="20"/>
              </a:spcBef>
            </a:pPr>
            <a:r>
              <a:rPr lang="zh-CN" altLang="en-US" spc="195"/>
              <a:t>张</a:t>
            </a:r>
            <a:r>
              <a:rPr lang="zh-CN" altLang="en-US" spc="190"/>
              <a:t>朝</a:t>
            </a:r>
            <a:r>
              <a:rPr lang="zh-CN" altLang="en-US" spc="-350"/>
              <a:t>阳</a:t>
            </a:r>
            <a:endParaRPr spc="-694" dirty="0"/>
          </a:p>
        </p:txBody>
      </p:sp>
      <p:sp>
        <p:nvSpPr>
          <p:cNvPr id="19" name="object 19"/>
          <p:cNvSpPr txBox="1">
            <a:spLocks noGrp="1"/>
          </p:cNvSpPr>
          <p:nvPr>
            <p:ph type="ftr" sz="quarter" idx="5"/>
          </p:nvPr>
        </p:nvSpPr>
        <p:spPr>
          <a:xfrm>
            <a:off x="3439617" y="3344316"/>
            <a:ext cx="669925" cy="109854"/>
          </a:xfrm>
          <a:prstGeom prst="rect">
            <a:avLst/>
          </a:prstGeom>
        </p:spPr>
        <p:txBody>
          <a:bodyPr vert="horz" wrap="square" lIns="0" tIns="0" rIns="0" bIns="0" rtlCol="0">
            <a:spAutoFit/>
          </a:bodyPr>
          <a:lstStyle>
            <a:defPPr>
              <a:defRPr lang="zh-CN"/>
            </a:defPPr>
            <a:lvl1pPr marL="0" algn="l" defTabSz="914400" rtl="0" eaLnBrk="1" latinLnBrk="0" hangingPunct="1">
              <a:defRPr sz="600" b="0" i="0" kern="1200">
                <a:solidFill>
                  <a:schemeClr val="bg1"/>
                </a:solidFill>
                <a:latin typeface="Verdana"/>
                <a:ea typeface="+mn-ea"/>
                <a:cs typeface="Verdan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168">
              <a:spcBef>
                <a:spcPts val="20"/>
              </a:spcBef>
            </a:pPr>
            <a:r>
              <a:rPr lang="en-US" altLang="zh-CN" spc="-65"/>
              <a:t>2017 </a:t>
            </a:r>
            <a:r>
              <a:rPr lang="zh-CN" altLang="en-US" spc="195">
                <a:latin typeface="Arial"/>
                <a:cs typeface="Arial"/>
              </a:rPr>
              <a:t>年 </a:t>
            </a:r>
            <a:r>
              <a:rPr lang="en-US" altLang="zh-CN" spc="-65"/>
              <a:t>5 </a:t>
            </a:r>
            <a:r>
              <a:rPr lang="zh-CN" altLang="en-US" spc="195">
                <a:latin typeface="Arial"/>
                <a:cs typeface="Arial"/>
              </a:rPr>
              <a:t>月</a:t>
            </a:r>
            <a:r>
              <a:rPr lang="zh-CN" altLang="en-US" spc="5">
                <a:latin typeface="Arial"/>
                <a:cs typeface="Arial"/>
              </a:rPr>
              <a:t> </a:t>
            </a:r>
            <a:r>
              <a:rPr lang="en-US" altLang="zh-CN" spc="-65"/>
              <a:t>28 </a:t>
            </a:r>
            <a:r>
              <a:rPr lang="zh-CN" altLang="en-US" spc="-350">
                <a:latin typeface="Arial"/>
                <a:cs typeface="Arial"/>
              </a:rPr>
              <a:t>日</a:t>
            </a:r>
            <a:endParaRPr spc="-694" dirty="0">
              <a:latin typeface="Arial"/>
              <a:cs typeface="Arial"/>
            </a:endParaRPr>
          </a:p>
        </p:txBody>
      </p:sp>
      <p:sp>
        <p:nvSpPr>
          <p:cNvPr id="20" name="object 20"/>
          <p:cNvSpPr txBox="1">
            <a:spLocks noGrp="1"/>
          </p:cNvSpPr>
          <p:nvPr>
            <p:ph type="sldNum" sz="quarter" idx="7"/>
          </p:nvPr>
        </p:nvSpPr>
        <p:spPr>
          <a:xfrm>
            <a:off x="4259618" y="3351784"/>
            <a:ext cx="294004" cy="102235"/>
          </a:xfrm>
          <a:prstGeom prst="rect">
            <a:avLst/>
          </a:prstGeom>
        </p:spPr>
        <p:txBody>
          <a:bodyPr vert="horz" wrap="square" lIns="0" tIns="0" rIns="0" bIns="0" rtlCol="0">
            <a:spAutoFit/>
          </a:bodyPr>
          <a:lstStyle>
            <a:defPPr>
              <a:defRPr lang="zh-CN"/>
            </a:defPPr>
            <a:lvl1pPr marL="0" algn="l" defTabSz="914400" rtl="0" eaLnBrk="1" latinLnBrk="0" hangingPunct="1">
              <a:defRPr sz="600" b="0" i="0" kern="1200">
                <a:solidFill>
                  <a:schemeClr val="bg1"/>
                </a:solidFill>
                <a:latin typeface="Verdana"/>
                <a:ea typeface="+mn-ea"/>
                <a:cs typeface="Verdan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ts val="675"/>
              </a:lnSpc>
            </a:pPr>
            <a:fld id="{81D60167-4931-47E6-BA6A-407CBD079E47}" type="slidenum">
              <a:rPr lang="en-US" altLang="zh-CN" spc="-65" smtClean="0"/>
              <a:pPr marL="25400">
                <a:lnSpc>
                  <a:spcPts val="675"/>
                </a:lnSpc>
              </a:pPr>
              <a:t>46</a:t>
            </a:fld>
            <a:r>
              <a:rPr lang="en-US" altLang="zh-CN" spc="-65"/>
              <a:t> </a:t>
            </a:r>
            <a:r>
              <a:rPr lang="en-US" altLang="zh-CN" spc="45"/>
              <a:t>/</a:t>
            </a:r>
            <a:r>
              <a:rPr lang="zh-CN" altLang="en-US" spc="-15"/>
              <a:t> </a:t>
            </a:r>
            <a:r>
              <a:rPr lang="en-US" altLang="zh-CN" spc="-65"/>
              <a:t>31</a:t>
            </a:r>
            <a:endParaRPr spc="-129" dirty="0"/>
          </a:p>
        </p:txBody>
      </p:sp>
    </p:spTree>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3574" y="803728"/>
            <a:ext cx="8559287" cy="1042125"/>
          </a:xfrm>
          <a:prstGeom prst="rect">
            <a:avLst/>
          </a:prstGeom>
        </p:spPr>
        <p:txBody>
          <a:bodyPr vert="horz" wrap="square" lIns="0" tIns="22650" rIns="0" bIns="0" rtlCol="0">
            <a:spAutoFit/>
          </a:bodyPr>
          <a:lstStyle/>
          <a:p>
            <a:pPr marL="25168">
              <a:spcBef>
                <a:spcPts val="178"/>
              </a:spcBef>
            </a:pPr>
            <a:r>
              <a:rPr sz="2180" spc="694" dirty="0">
                <a:latin typeface="黑体" panose="02010609060101010101" pitchFamily="49" charset="-122"/>
                <a:ea typeface="黑体" panose="02010609060101010101" pitchFamily="49" charset="-122"/>
                <a:cs typeface="Arial"/>
              </a:rPr>
              <a:t>我们可以想像隐藏层上的每个神经元各负责识别图片</a:t>
            </a:r>
            <a:r>
              <a:rPr sz="2180" spc="-1397" dirty="0">
                <a:latin typeface="黑体" panose="02010609060101010101" pitchFamily="49" charset="-122"/>
                <a:ea typeface="黑体" panose="02010609060101010101" pitchFamily="49" charset="-122"/>
                <a:cs typeface="Arial"/>
              </a:rPr>
              <a:t>的 </a:t>
            </a:r>
            <a:r>
              <a:rPr sz="2180" spc="694" dirty="0" err="1">
                <a:latin typeface="黑体" panose="02010609060101010101" pitchFamily="49" charset="-122"/>
                <a:ea typeface="黑体" panose="02010609060101010101" pitchFamily="49" charset="-122"/>
                <a:cs typeface="Arial"/>
              </a:rPr>
              <a:t>一个局部特</a:t>
            </a:r>
            <a:r>
              <a:rPr sz="2180" spc="664" dirty="0" err="1">
                <a:latin typeface="黑体" panose="02010609060101010101" pitchFamily="49" charset="-122"/>
                <a:ea typeface="黑体" panose="02010609060101010101" pitchFamily="49" charset="-122"/>
                <a:cs typeface="Arial"/>
              </a:rPr>
              <a:t>征</a:t>
            </a:r>
            <a:r>
              <a:rPr sz="2180" spc="694" dirty="0" err="1">
                <a:latin typeface="黑体" panose="02010609060101010101" pitchFamily="49" charset="-122"/>
                <a:ea typeface="黑体" panose="02010609060101010101" pitchFamily="49" charset="-122"/>
                <a:cs typeface="Arial"/>
              </a:rPr>
              <a:t>，比如某个神经元只负责判断图片的局部是否为</a:t>
            </a:r>
            <a:r>
              <a:rPr sz="2180" spc="694" dirty="0">
                <a:latin typeface="黑体" panose="02010609060101010101" pitchFamily="49" charset="-122"/>
                <a:ea typeface="黑体" panose="02010609060101010101" pitchFamily="49" charset="-122"/>
                <a:cs typeface="Arial"/>
              </a:rPr>
              <a:t>：</a:t>
            </a:r>
            <a:endParaRPr sz="2180" dirty="0">
              <a:latin typeface="黑体" panose="02010609060101010101" pitchFamily="49" charset="-122"/>
              <a:ea typeface="黑体" panose="02010609060101010101" pitchFamily="49" charset="-122"/>
              <a:cs typeface="Arial"/>
            </a:endParaRPr>
          </a:p>
        </p:txBody>
      </p:sp>
      <p:sp>
        <p:nvSpPr>
          <p:cNvPr id="4" name="object 4"/>
          <p:cNvSpPr/>
          <p:nvPr/>
        </p:nvSpPr>
        <p:spPr>
          <a:xfrm>
            <a:off x="3945624" y="1709656"/>
            <a:ext cx="1243510" cy="1243510"/>
          </a:xfrm>
          <a:prstGeom prst="rect">
            <a:avLst/>
          </a:prstGeom>
          <a:blipFill>
            <a:blip r:embed="rId2" cstate="print"/>
            <a:stretch>
              <a:fillRect/>
            </a:stretch>
          </a:blipFill>
        </p:spPr>
        <p:txBody>
          <a:bodyPr wrap="square" lIns="0" tIns="0" rIns="0" bIns="0" rtlCol="0"/>
          <a:lstStyle/>
          <a:p>
            <a:endParaRPr sz="3567"/>
          </a:p>
        </p:txBody>
      </p:sp>
      <p:sp>
        <p:nvSpPr>
          <p:cNvPr id="5" name="object 5"/>
          <p:cNvSpPr txBox="1"/>
          <p:nvPr/>
        </p:nvSpPr>
        <p:spPr>
          <a:xfrm>
            <a:off x="253573" y="3207076"/>
            <a:ext cx="8561804" cy="1030153"/>
          </a:xfrm>
          <a:prstGeom prst="rect">
            <a:avLst/>
          </a:prstGeom>
        </p:spPr>
        <p:txBody>
          <a:bodyPr vert="horz" wrap="square" lIns="0" tIns="13842" rIns="0" bIns="0" rtlCol="0">
            <a:spAutoFit/>
          </a:bodyPr>
          <a:lstStyle/>
          <a:p>
            <a:pPr marL="25168" marR="10067">
              <a:lnSpc>
                <a:spcPct val="102600"/>
              </a:lnSpc>
              <a:spcBef>
                <a:spcPts val="109"/>
              </a:spcBef>
            </a:pPr>
            <a:r>
              <a:rPr sz="2180" spc="694" dirty="0">
                <a:latin typeface="黑体" panose="02010609060101010101" pitchFamily="49" charset="-122"/>
                <a:ea typeface="黑体" panose="02010609060101010101" pitchFamily="49" charset="-122"/>
                <a:cs typeface="Arial"/>
              </a:rPr>
              <a:t>如果</a:t>
            </a:r>
            <a:r>
              <a:rPr sz="2180" spc="664" dirty="0">
                <a:latin typeface="黑体" panose="02010609060101010101" pitchFamily="49" charset="-122"/>
                <a:ea typeface="黑体" panose="02010609060101010101" pitchFamily="49" charset="-122"/>
                <a:cs typeface="Arial"/>
              </a:rPr>
              <a:t>是</a:t>
            </a:r>
            <a:r>
              <a:rPr sz="2180" spc="713" dirty="0">
                <a:latin typeface="黑体" panose="02010609060101010101" pitchFamily="49" charset="-122"/>
                <a:ea typeface="黑体" panose="02010609060101010101" pitchFamily="49" charset="-122"/>
                <a:cs typeface="Arial"/>
              </a:rPr>
              <a:t>，</a:t>
            </a:r>
            <a:r>
              <a:rPr sz="2180" spc="694" dirty="0">
                <a:latin typeface="黑体" panose="02010609060101010101" pitchFamily="49" charset="-122"/>
                <a:ea typeface="黑体" panose="02010609060101010101" pitchFamily="49" charset="-122"/>
                <a:cs typeface="Arial"/>
              </a:rPr>
              <a:t>则该神经元就激活（即输出接近于</a:t>
            </a:r>
            <a:r>
              <a:rPr sz="2180" spc="50" dirty="0">
                <a:latin typeface="黑体" panose="02010609060101010101" pitchFamily="49" charset="-122"/>
                <a:ea typeface="黑体" panose="02010609060101010101" pitchFamily="49" charset="-122"/>
                <a:cs typeface="Arial"/>
              </a:rPr>
              <a:t>1），</a:t>
            </a:r>
            <a:r>
              <a:rPr sz="2180" spc="694" dirty="0">
                <a:latin typeface="黑体" panose="02010609060101010101" pitchFamily="49" charset="-122"/>
                <a:ea typeface="黑体" panose="02010609060101010101" pitchFamily="49" charset="-122"/>
                <a:cs typeface="Arial"/>
              </a:rPr>
              <a:t>否则</a:t>
            </a:r>
            <a:r>
              <a:rPr sz="2180" spc="-1526" dirty="0">
                <a:latin typeface="黑体" panose="02010609060101010101" pitchFamily="49" charset="-122"/>
                <a:ea typeface="黑体" panose="02010609060101010101" pitchFamily="49" charset="-122"/>
                <a:cs typeface="Arial"/>
              </a:rPr>
              <a:t>就 </a:t>
            </a:r>
            <a:r>
              <a:rPr sz="2180" spc="694" dirty="0">
                <a:latin typeface="黑体" panose="02010609060101010101" pitchFamily="49" charset="-122"/>
                <a:ea typeface="黑体" panose="02010609060101010101" pitchFamily="49" charset="-122"/>
                <a:cs typeface="Arial"/>
              </a:rPr>
              <a:t>不激活（即输出接近于</a:t>
            </a:r>
            <a:r>
              <a:rPr sz="2180" spc="-357" dirty="0">
                <a:latin typeface="黑体" panose="02010609060101010101" pitchFamily="49" charset="-122"/>
                <a:ea typeface="黑体" panose="02010609060101010101" pitchFamily="49" charset="-122"/>
                <a:cs typeface="Arial"/>
              </a:rPr>
              <a:t>0）</a:t>
            </a:r>
            <a:r>
              <a:rPr sz="2180" spc="882" dirty="0">
                <a:latin typeface="黑体" panose="02010609060101010101" pitchFamily="49" charset="-122"/>
                <a:ea typeface="黑体" panose="02010609060101010101" pitchFamily="49" charset="-122"/>
                <a:cs typeface="Arial"/>
              </a:rPr>
              <a:t>。</a:t>
            </a:r>
            <a:r>
              <a:rPr sz="2180" spc="694" dirty="0">
                <a:latin typeface="黑体" panose="02010609060101010101" pitchFamily="49" charset="-122"/>
                <a:ea typeface="黑体" panose="02010609060101010101" pitchFamily="49" charset="-122"/>
                <a:cs typeface="Arial"/>
              </a:rPr>
              <a:t>同理隐藏层上的另外</a:t>
            </a:r>
            <a:r>
              <a:rPr sz="2180" spc="-139" dirty="0">
                <a:latin typeface="黑体" panose="02010609060101010101" pitchFamily="49" charset="-122"/>
                <a:ea typeface="黑体" panose="02010609060101010101" pitchFamily="49" charset="-122"/>
                <a:cs typeface="Arial"/>
              </a:rPr>
              <a:t>3</a:t>
            </a:r>
            <a:r>
              <a:rPr sz="2180" spc="694" dirty="0">
                <a:latin typeface="黑体" panose="02010609060101010101" pitchFamily="49" charset="-122"/>
                <a:ea typeface="黑体" panose="02010609060101010101" pitchFamily="49" charset="-122"/>
                <a:cs typeface="Arial"/>
              </a:rPr>
              <a:t>个 神经元分别负责判断图像的局部是否为</a:t>
            </a:r>
            <a:endParaRPr sz="2180" dirty="0">
              <a:latin typeface="黑体" panose="02010609060101010101" pitchFamily="49" charset="-122"/>
              <a:ea typeface="黑体" panose="02010609060101010101" pitchFamily="49" charset="-122"/>
              <a:cs typeface="Arial"/>
            </a:endParaRPr>
          </a:p>
        </p:txBody>
      </p:sp>
      <p:sp>
        <p:nvSpPr>
          <p:cNvPr id="6" name="object 6"/>
          <p:cNvSpPr/>
          <p:nvPr/>
        </p:nvSpPr>
        <p:spPr>
          <a:xfrm>
            <a:off x="2689460" y="4478535"/>
            <a:ext cx="3737238" cy="1111708"/>
          </a:xfrm>
          <a:prstGeom prst="rect">
            <a:avLst/>
          </a:prstGeom>
          <a:blipFill>
            <a:blip r:embed="rId3" cstate="print"/>
            <a:stretch>
              <a:fillRect/>
            </a:stretch>
          </a:blipFill>
        </p:spPr>
        <p:txBody>
          <a:bodyPr wrap="square" lIns="0" tIns="0" rIns="0" bIns="0" rtlCol="0"/>
          <a:lstStyle/>
          <a:p>
            <a:endParaRPr sz="3567"/>
          </a:p>
        </p:txBody>
      </p:sp>
      <p:sp>
        <p:nvSpPr>
          <p:cNvPr id="7" name="object 7"/>
          <p:cNvSpPr txBox="1"/>
          <p:nvPr/>
        </p:nvSpPr>
        <p:spPr>
          <a:xfrm>
            <a:off x="132661" y="5791200"/>
            <a:ext cx="8869435" cy="693824"/>
          </a:xfrm>
          <a:prstGeom prst="rect">
            <a:avLst/>
          </a:prstGeom>
        </p:spPr>
        <p:txBody>
          <a:bodyPr vert="horz" wrap="square" lIns="0" tIns="22650" rIns="0" bIns="0" rtlCol="0">
            <a:spAutoFit/>
          </a:bodyPr>
          <a:lstStyle/>
          <a:p>
            <a:pPr marL="25168">
              <a:spcBef>
                <a:spcPts val="178"/>
              </a:spcBef>
            </a:pPr>
            <a:r>
              <a:rPr sz="2180" spc="694" dirty="0" err="1">
                <a:latin typeface="黑体" panose="02010609060101010101" pitchFamily="49" charset="-122"/>
                <a:ea typeface="黑体" panose="02010609060101010101" pitchFamily="49" charset="-122"/>
                <a:cs typeface="Arial"/>
              </a:rPr>
              <a:t>当隐藏层上的上述</a:t>
            </a:r>
            <a:r>
              <a:rPr lang="zh-CN" altLang="en-US" sz="2180" spc="694" dirty="0">
                <a:latin typeface="黑体" panose="02010609060101010101" pitchFamily="49" charset="-122"/>
                <a:ea typeface="黑体" panose="02010609060101010101" pitchFamily="49" charset="-122"/>
                <a:cs typeface="Arial"/>
              </a:rPr>
              <a:t>四</a:t>
            </a:r>
            <a:r>
              <a:rPr sz="2180" spc="694" dirty="0" err="1">
                <a:latin typeface="黑体" panose="02010609060101010101" pitchFamily="49" charset="-122"/>
                <a:ea typeface="黑体" panose="02010609060101010101" pitchFamily="49" charset="-122"/>
                <a:cs typeface="Arial"/>
              </a:rPr>
              <a:t>个神经元都激活</a:t>
            </a:r>
            <a:r>
              <a:rPr sz="2180" spc="664" dirty="0" err="1">
                <a:latin typeface="黑体" panose="02010609060101010101" pitchFamily="49" charset="-122"/>
                <a:ea typeface="黑体" panose="02010609060101010101" pitchFamily="49" charset="-122"/>
                <a:cs typeface="Arial"/>
              </a:rPr>
              <a:t>时</a:t>
            </a:r>
            <a:r>
              <a:rPr sz="2180" spc="713" dirty="0" err="1">
                <a:latin typeface="黑体" panose="02010609060101010101" pitchFamily="49" charset="-122"/>
                <a:ea typeface="黑体" panose="02010609060101010101" pitchFamily="49" charset="-122"/>
                <a:cs typeface="Arial"/>
              </a:rPr>
              <a:t>，</a:t>
            </a:r>
            <a:r>
              <a:rPr sz="2180" spc="694" dirty="0" err="1">
                <a:latin typeface="黑体" panose="02010609060101010101" pitchFamily="49" charset="-122"/>
                <a:ea typeface="黑体" panose="02010609060101010101" pitchFamily="49" charset="-122"/>
                <a:cs typeface="Arial"/>
              </a:rPr>
              <a:t>输出层上的</a:t>
            </a:r>
            <a:r>
              <a:rPr lang="zh-CN" altLang="en-US" sz="2180" spc="694" dirty="0">
                <a:latin typeface="黑体" panose="02010609060101010101" pitchFamily="49" charset="-122"/>
                <a:ea typeface="黑体" panose="02010609060101010101" pitchFamily="49" charset="-122"/>
                <a:cs typeface="Arial"/>
              </a:rPr>
              <a:t>第一个神</a:t>
            </a:r>
            <a:r>
              <a:rPr sz="2180" spc="694" dirty="0" err="1">
                <a:latin typeface="黑体" panose="02010609060101010101" pitchFamily="49" charset="-122"/>
                <a:ea typeface="黑体" panose="02010609060101010101" pitchFamily="49" charset="-122"/>
                <a:cs typeface="Arial"/>
              </a:rPr>
              <a:t>经元就激</a:t>
            </a:r>
            <a:r>
              <a:rPr lang="zh-CN" altLang="en-US" sz="2180" spc="664" dirty="0">
                <a:latin typeface="黑体" panose="02010609060101010101" pitchFamily="49" charset="-122"/>
                <a:ea typeface="黑体" panose="02010609060101010101" pitchFamily="49" charset="-122"/>
                <a:cs typeface="Arial"/>
              </a:rPr>
              <a:t>活</a:t>
            </a:r>
            <a:r>
              <a:rPr sz="2180" spc="713" dirty="0">
                <a:latin typeface="黑体" panose="02010609060101010101" pitchFamily="49" charset="-122"/>
                <a:ea typeface="黑体" panose="02010609060101010101" pitchFamily="49" charset="-122"/>
                <a:cs typeface="Arial"/>
              </a:rPr>
              <a:t>，</a:t>
            </a:r>
            <a:r>
              <a:rPr sz="2180" spc="694" dirty="0">
                <a:latin typeface="黑体" panose="02010609060101010101" pitchFamily="49" charset="-122"/>
                <a:ea typeface="黑体" panose="02010609060101010101" pitchFamily="49" charset="-122"/>
                <a:cs typeface="Arial"/>
              </a:rPr>
              <a:t>即数字</a:t>
            </a:r>
            <a:r>
              <a:rPr lang="en-US" altLang="zh-CN" sz="2180" spc="-149" dirty="0">
                <a:latin typeface="黑体" panose="02010609060101010101" pitchFamily="49" charset="-122"/>
                <a:ea typeface="黑体" panose="02010609060101010101" pitchFamily="49" charset="-122"/>
                <a:cs typeface="Arial"/>
              </a:rPr>
              <a:t>0</a:t>
            </a:r>
            <a:r>
              <a:rPr sz="2180" spc="694" dirty="0">
                <a:latin typeface="黑体" panose="02010609060101010101" pitchFamily="49" charset="-122"/>
                <a:ea typeface="黑体" panose="02010609060101010101" pitchFamily="49" charset="-122"/>
                <a:cs typeface="Arial"/>
              </a:rPr>
              <a:t>对应的输出值会趋近于</a:t>
            </a:r>
            <a:r>
              <a:rPr sz="2180" spc="-337" dirty="0">
                <a:latin typeface="黑体" panose="02010609060101010101" pitchFamily="49" charset="-122"/>
                <a:ea typeface="黑体" panose="02010609060101010101" pitchFamily="49" charset="-122"/>
                <a:cs typeface="Arial"/>
              </a:rPr>
              <a:t>1</a:t>
            </a:r>
            <a:r>
              <a:rPr sz="2180" spc="694" dirty="0">
                <a:latin typeface="黑体" panose="02010609060101010101" pitchFamily="49" charset="-122"/>
                <a:ea typeface="黑体" panose="02010609060101010101" pitchFamily="49" charset="-122"/>
                <a:cs typeface="Arial"/>
              </a:rPr>
              <a:t>。</a:t>
            </a:r>
            <a:endParaRPr sz="2180" dirty="0">
              <a:latin typeface="黑体" panose="02010609060101010101" pitchFamily="49" charset="-122"/>
              <a:ea typeface="黑体" panose="02010609060101010101" pitchFamily="49" charset="-122"/>
              <a:cs typeface="Arial"/>
            </a:endParaRPr>
          </a:p>
        </p:txBody>
      </p:sp>
      <p:sp>
        <p:nvSpPr>
          <p:cNvPr id="13" name="object 13"/>
          <p:cNvSpPr txBox="1">
            <a:spLocks noGrp="1"/>
          </p:cNvSpPr>
          <p:nvPr>
            <p:ph type="ftr" sz="quarter" idx="5"/>
          </p:nvPr>
        </p:nvSpPr>
        <p:spPr>
          <a:xfrm>
            <a:off x="3439617" y="3344316"/>
            <a:ext cx="669925" cy="109854"/>
          </a:xfrm>
          <a:prstGeom prst="rect">
            <a:avLst/>
          </a:prstGeom>
        </p:spPr>
        <p:txBody>
          <a:bodyPr vert="horz" wrap="square" lIns="0" tIns="0" rIns="0" bIns="0" rtlCol="0">
            <a:spAutoFit/>
          </a:bodyPr>
          <a:lstStyle>
            <a:defPPr>
              <a:defRPr lang="zh-CN"/>
            </a:defPPr>
            <a:lvl1pPr marL="0" algn="l" defTabSz="914400" rtl="0" eaLnBrk="1" latinLnBrk="0" hangingPunct="1">
              <a:defRPr sz="600" b="0" i="0" kern="1200">
                <a:solidFill>
                  <a:schemeClr val="bg1"/>
                </a:solidFill>
                <a:latin typeface="Verdana"/>
                <a:ea typeface="+mn-ea"/>
                <a:cs typeface="Verdan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168">
              <a:spcBef>
                <a:spcPts val="20"/>
              </a:spcBef>
            </a:pPr>
            <a:r>
              <a:rPr lang="en-US" altLang="zh-CN" spc="-65"/>
              <a:t>2017 </a:t>
            </a:r>
            <a:r>
              <a:rPr lang="zh-CN" altLang="en-US" spc="195">
                <a:latin typeface="Arial"/>
                <a:cs typeface="Arial"/>
              </a:rPr>
              <a:t>年 </a:t>
            </a:r>
            <a:r>
              <a:rPr lang="en-US" altLang="zh-CN" spc="-65"/>
              <a:t>5 </a:t>
            </a:r>
            <a:r>
              <a:rPr lang="zh-CN" altLang="en-US" spc="195">
                <a:latin typeface="Arial"/>
                <a:cs typeface="Arial"/>
              </a:rPr>
              <a:t>月</a:t>
            </a:r>
            <a:r>
              <a:rPr lang="zh-CN" altLang="en-US" spc="5">
                <a:latin typeface="Arial"/>
                <a:cs typeface="Arial"/>
              </a:rPr>
              <a:t> </a:t>
            </a:r>
            <a:r>
              <a:rPr lang="en-US" altLang="zh-CN" spc="-65"/>
              <a:t>28 </a:t>
            </a:r>
            <a:r>
              <a:rPr lang="zh-CN" altLang="en-US" spc="-350">
                <a:latin typeface="Arial"/>
                <a:cs typeface="Arial"/>
              </a:rPr>
              <a:t>日</a:t>
            </a:r>
            <a:endParaRPr spc="-694" dirty="0">
              <a:latin typeface="Arial"/>
              <a:cs typeface="Arial"/>
            </a:endParaRPr>
          </a:p>
        </p:txBody>
      </p:sp>
      <p:sp>
        <p:nvSpPr>
          <p:cNvPr id="14" name="object 14"/>
          <p:cNvSpPr txBox="1">
            <a:spLocks noGrp="1"/>
          </p:cNvSpPr>
          <p:nvPr>
            <p:ph type="sldNum" sz="quarter" idx="7"/>
          </p:nvPr>
        </p:nvSpPr>
        <p:spPr>
          <a:xfrm>
            <a:off x="4259618" y="3351784"/>
            <a:ext cx="294004" cy="102235"/>
          </a:xfrm>
          <a:prstGeom prst="rect">
            <a:avLst/>
          </a:prstGeom>
        </p:spPr>
        <p:txBody>
          <a:bodyPr vert="horz" wrap="square" lIns="0" tIns="0" rIns="0" bIns="0" rtlCol="0">
            <a:spAutoFit/>
          </a:bodyPr>
          <a:lstStyle>
            <a:defPPr>
              <a:defRPr lang="zh-CN"/>
            </a:defPPr>
            <a:lvl1pPr marL="0" algn="l" defTabSz="914400" rtl="0" eaLnBrk="1" latinLnBrk="0" hangingPunct="1">
              <a:defRPr sz="600" b="0" i="0" kern="1200">
                <a:solidFill>
                  <a:schemeClr val="bg1"/>
                </a:solidFill>
                <a:latin typeface="Verdana"/>
                <a:ea typeface="+mn-ea"/>
                <a:cs typeface="Verdan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ts val="675"/>
              </a:lnSpc>
            </a:pPr>
            <a:fld id="{81D60167-4931-47E6-BA6A-407CBD079E47}" type="slidenum">
              <a:rPr lang="en-US" altLang="zh-CN" spc="-65" smtClean="0"/>
              <a:pPr marL="25400">
                <a:lnSpc>
                  <a:spcPts val="675"/>
                </a:lnSpc>
              </a:pPr>
              <a:t>47</a:t>
            </a:fld>
            <a:r>
              <a:rPr lang="en-US" altLang="zh-CN" spc="-65"/>
              <a:t> </a:t>
            </a:r>
            <a:r>
              <a:rPr lang="en-US" altLang="zh-CN" spc="45"/>
              <a:t>/</a:t>
            </a:r>
            <a:r>
              <a:rPr lang="zh-CN" altLang="en-US" spc="-15"/>
              <a:t> </a:t>
            </a:r>
            <a:r>
              <a:rPr lang="en-US" altLang="zh-CN" spc="-65"/>
              <a:t>31</a:t>
            </a:r>
            <a:endParaRPr spc="-129" dirty="0"/>
          </a:p>
        </p:txBody>
      </p:sp>
    </p:spTree>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61216" y="1713117"/>
            <a:ext cx="129332" cy="129332"/>
          </a:xfrm>
          <a:prstGeom prst="rect">
            <a:avLst/>
          </a:prstGeom>
          <a:blipFill>
            <a:blip r:embed="rId2" cstate="print"/>
            <a:stretch>
              <a:fillRect/>
            </a:stretch>
          </a:blipFill>
        </p:spPr>
        <p:txBody>
          <a:bodyPr wrap="square" lIns="0" tIns="0" rIns="0" bIns="0" rtlCol="0"/>
          <a:lstStyle/>
          <a:p>
            <a:endParaRPr sz="3567"/>
          </a:p>
        </p:txBody>
      </p:sp>
      <p:sp>
        <p:nvSpPr>
          <p:cNvPr id="4" name="object 4"/>
          <p:cNvSpPr/>
          <p:nvPr/>
        </p:nvSpPr>
        <p:spPr>
          <a:xfrm>
            <a:off x="561216" y="3152315"/>
            <a:ext cx="129332" cy="129332"/>
          </a:xfrm>
          <a:prstGeom prst="rect">
            <a:avLst/>
          </a:prstGeom>
          <a:blipFill>
            <a:blip r:embed="rId2" cstate="print"/>
            <a:stretch>
              <a:fillRect/>
            </a:stretch>
          </a:blipFill>
        </p:spPr>
        <p:txBody>
          <a:bodyPr wrap="square" lIns="0" tIns="0" rIns="0" bIns="0" rtlCol="0"/>
          <a:lstStyle/>
          <a:p>
            <a:endParaRPr sz="3567"/>
          </a:p>
        </p:txBody>
      </p:sp>
      <p:sp>
        <p:nvSpPr>
          <p:cNvPr id="5" name="object 5"/>
          <p:cNvSpPr/>
          <p:nvPr/>
        </p:nvSpPr>
        <p:spPr>
          <a:xfrm>
            <a:off x="561216" y="4250501"/>
            <a:ext cx="129332" cy="129332"/>
          </a:xfrm>
          <a:prstGeom prst="rect">
            <a:avLst/>
          </a:prstGeom>
          <a:blipFill>
            <a:blip r:embed="rId3" cstate="print"/>
            <a:stretch>
              <a:fillRect/>
            </a:stretch>
          </a:blipFill>
        </p:spPr>
        <p:txBody>
          <a:bodyPr wrap="square" lIns="0" tIns="0" rIns="0" bIns="0" rtlCol="0"/>
          <a:lstStyle/>
          <a:p>
            <a:endParaRPr sz="3567"/>
          </a:p>
        </p:txBody>
      </p:sp>
      <p:sp>
        <p:nvSpPr>
          <p:cNvPr id="7" name="object 7"/>
          <p:cNvSpPr txBox="1"/>
          <p:nvPr/>
        </p:nvSpPr>
        <p:spPr>
          <a:xfrm>
            <a:off x="561216" y="955524"/>
            <a:ext cx="8161649" cy="3980750"/>
          </a:xfrm>
          <a:prstGeom prst="rect">
            <a:avLst/>
          </a:prstGeom>
        </p:spPr>
        <p:txBody>
          <a:bodyPr vert="horz" wrap="square" lIns="0" tIns="22650" rIns="0" bIns="0" rtlCol="0">
            <a:spAutoFit/>
          </a:bodyPr>
          <a:lstStyle/>
          <a:p>
            <a:pPr marL="515298" indent="-342900">
              <a:spcBef>
                <a:spcPts val="178"/>
              </a:spcBef>
              <a:buFont typeface="Wingdings" panose="05000000000000000000" pitchFamily="2" charset="2"/>
              <a:buChar char="Ø"/>
            </a:pPr>
            <a:r>
              <a:rPr sz="2180" spc="694" dirty="0" err="1">
                <a:latin typeface="黑体" panose="02010609060101010101" pitchFamily="49" charset="-122"/>
                <a:ea typeface="黑体" panose="02010609060101010101" pitchFamily="49" charset="-122"/>
                <a:cs typeface="Arial"/>
              </a:rPr>
              <a:t>隐藏层越多识别精度越</a:t>
            </a:r>
            <a:r>
              <a:rPr sz="2180" spc="495" dirty="0" err="1">
                <a:latin typeface="黑体" panose="02010609060101010101" pitchFamily="49" charset="-122"/>
                <a:ea typeface="黑体" panose="02010609060101010101" pitchFamily="49" charset="-122"/>
                <a:cs typeface="Arial"/>
              </a:rPr>
              <a:t>高</a:t>
            </a:r>
            <a:r>
              <a:rPr sz="2180" spc="882" dirty="0" err="1">
                <a:latin typeface="黑体" panose="02010609060101010101" pitchFamily="49" charset="-122"/>
                <a:ea typeface="黑体" panose="02010609060101010101" pitchFamily="49" charset="-122"/>
                <a:cs typeface="Arial"/>
              </a:rPr>
              <a:t>。</a:t>
            </a:r>
            <a:r>
              <a:rPr sz="2180" spc="694" dirty="0" err="1">
                <a:latin typeface="黑体" panose="02010609060101010101" pitchFamily="49" charset="-122"/>
                <a:ea typeface="黑体" panose="02010609060101010101" pitchFamily="49" charset="-122"/>
                <a:cs typeface="Arial"/>
              </a:rPr>
              <a:t>前面的隐藏层负责识</a:t>
            </a:r>
            <a:r>
              <a:rPr sz="2180" spc="89" dirty="0" err="1">
                <a:latin typeface="黑体" panose="02010609060101010101" pitchFamily="49" charset="-122"/>
                <a:ea typeface="黑体" panose="02010609060101010101" pitchFamily="49" charset="-122"/>
                <a:cs typeface="Arial"/>
              </a:rPr>
              <a:t>别</a:t>
            </a:r>
            <a:r>
              <a:rPr sz="2180" spc="89" dirty="0">
                <a:latin typeface="黑体" panose="02010609060101010101" pitchFamily="49" charset="-122"/>
                <a:ea typeface="黑体" panose="02010609060101010101" pitchFamily="49" charset="-122"/>
                <a:cs typeface="Arial"/>
              </a:rPr>
              <a:t> </a:t>
            </a:r>
            <a:r>
              <a:rPr sz="2180" spc="694" dirty="0" err="1">
                <a:latin typeface="黑体" panose="02010609060101010101" pitchFamily="49" charset="-122"/>
                <a:ea typeface="黑体" panose="02010609060101010101" pitchFamily="49" charset="-122"/>
                <a:cs typeface="Arial"/>
              </a:rPr>
              <a:t>一些低级的特征（比如图像中的分界线</a:t>
            </a:r>
            <a:r>
              <a:rPr sz="2180" spc="149" dirty="0">
                <a:latin typeface="黑体" panose="02010609060101010101" pitchFamily="49" charset="-122"/>
                <a:ea typeface="黑体" panose="02010609060101010101" pitchFamily="49" charset="-122"/>
                <a:cs typeface="Arial"/>
              </a:rPr>
              <a:t>），</a:t>
            </a:r>
            <a:r>
              <a:rPr sz="2180" spc="694" dirty="0" err="1">
                <a:latin typeface="黑体" panose="02010609060101010101" pitchFamily="49" charset="-122"/>
                <a:ea typeface="黑体" panose="02010609060101010101" pitchFamily="49" charset="-122"/>
                <a:cs typeface="Arial"/>
              </a:rPr>
              <a:t>后面的隐藏层在此基础</a:t>
            </a:r>
            <a:r>
              <a:rPr lang="zh-CN" altLang="en-US" sz="2180" spc="694" dirty="0">
                <a:latin typeface="黑体" panose="02010609060101010101" pitchFamily="49" charset="-122"/>
                <a:ea typeface="黑体" panose="02010609060101010101" pitchFamily="49" charset="-122"/>
                <a:cs typeface="Arial"/>
              </a:rPr>
              <a:t>之上</a:t>
            </a:r>
            <a:r>
              <a:rPr sz="2180" spc="694" dirty="0" err="1">
                <a:latin typeface="黑体" panose="02010609060101010101" pitchFamily="49" charset="-122"/>
                <a:ea typeface="黑体" panose="02010609060101010101" pitchFamily="49" charset="-122"/>
                <a:cs typeface="Arial"/>
              </a:rPr>
              <a:t>识别更高级更抽象的特征（比如图像中的拐角</a:t>
            </a:r>
            <a:r>
              <a:rPr sz="2180" spc="149" dirty="0">
                <a:latin typeface="黑体" panose="02010609060101010101" pitchFamily="49" charset="-122"/>
                <a:ea typeface="黑体" panose="02010609060101010101" pitchFamily="49" charset="-122"/>
                <a:cs typeface="Arial"/>
              </a:rPr>
              <a:t>），</a:t>
            </a:r>
            <a:r>
              <a:rPr sz="2180" spc="694" dirty="0" err="1">
                <a:latin typeface="黑体" panose="02010609060101010101" pitchFamily="49" charset="-122"/>
                <a:ea typeface="黑体" panose="02010609060101010101" pitchFamily="49" charset="-122"/>
                <a:cs typeface="Arial"/>
              </a:rPr>
              <a:t>最后输出层在表决时结论就越趋向于正</a:t>
            </a:r>
            <a:r>
              <a:rPr sz="2180" spc="495" dirty="0" err="1">
                <a:latin typeface="黑体" panose="02010609060101010101" pitchFamily="49" charset="-122"/>
                <a:ea typeface="黑体" panose="02010609060101010101" pitchFamily="49" charset="-122"/>
                <a:cs typeface="Arial"/>
              </a:rPr>
              <a:t>确</a:t>
            </a:r>
            <a:r>
              <a:rPr sz="2180" spc="694" dirty="0">
                <a:latin typeface="黑体" panose="02010609060101010101" pitchFamily="49" charset="-122"/>
                <a:ea typeface="黑体" panose="02010609060101010101" pitchFamily="49" charset="-122"/>
                <a:cs typeface="Arial"/>
              </a:rPr>
              <a:t>。</a:t>
            </a:r>
            <a:endParaRPr lang="en-US" altLang="zh-CN" sz="2180" spc="694" dirty="0">
              <a:latin typeface="黑体" panose="02010609060101010101" pitchFamily="49" charset="-122"/>
              <a:ea typeface="黑体" panose="02010609060101010101" pitchFamily="49" charset="-122"/>
              <a:cs typeface="Arial"/>
            </a:endParaRPr>
          </a:p>
          <a:p>
            <a:pPr marL="515298" indent="-342900">
              <a:spcBef>
                <a:spcPts val="178"/>
              </a:spcBef>
              <a:buFont typeface="Wingdings" panose="05000000000000000000" pitchFamily="2" charset="2"/>
              <a:buChar char="Ø"/>
            </a:pPr>
            <a:endParaRPr sz="2180" dirty="0">
              <a:latin typeface="黑体" panose="02010609060101010101" pitchFamily="49" charset="-122"/>
              <a:ea typeface="黑体" panose="02010609060101010101" pitchFamily="49" charset="-122"/>
              <a:cs typeface="Arial"/>
            </a:endParaRPr>
          </a:p>
          <a:p>
            <a:pPr marL="515298" marR="10067" indent="-342900">
              <a:lnSpc>
                <a:spcPct val="102600"/>
              </a:lnSpc>
              <a:spcBef>
                <a:spcPts val="595"/>
              </a:spcBef>
              <a:buFont typeface="Wingdings" panose="05000000000000000000" pitchFamily="2" charset="2"/>
              <a:buChar char="Ø"/>
            </a:pPr>
            <a:r>
              <a:rPr sz="2180" spc="694" dirty="0" err="1">
                <a:latin typeface="黑体" panose="02010609060101010101" pitchFamily="49" charset="-122"/>
                <a:ea typeface="黑体" panose="02010609060101010101" pitchFamily="49" charset="-122"/>
                <a:cs typeface="Arial"/>
              </a:rPr>
              <a:t>神经网络却是隐藏层越多预测的精度越</a:t>
            </a:r>
            <a:r>
              <a:rPr sz="2180" spc="495" dirty="0" err="1">
                <a:latin typeface="黑体" panose="02010609060101010101" pitchFamily="49" charset="-122"/>
                <a:ea typeface="黑体" panose="02010609060101010101" pitchFamily="49" charset="-122"/>
                <a:cs typeface="Arial"/>
              </a:rPr>
              <a:t>高</a:t>
            </a:r>
            <a:r>
              <a:rPr lang="zh-CN" altLang="en-US" sz="2180" spc="495" dirty="0">
                <a:latin typeface="黑体" panose="02010609060101010101" pitchFamily="49" charset="-122"/>
                <a:ea typeface="黑体" panose="02010609060101010101" pitchFamily="49" charset="-122"/>
                <a:cs typeface="Arial"/>
              </a:rPr>
              <a:t>。</a:t>
            </a:r>
            <a:endParaRPr lang="en-US" altLang="zh-CN" sz="2180" spc="495" dirty="0">
              <a:latin typeface="黑体" panose="02010609060101010101" pitchFamily="49" charset="-122"/>
              <a:ea typeface="黑体" panose="02010609060101010101" pitchFamily="49" charset="-122"/>
              <a:cs typeface="Arial"/>
            </a:endParaRPr>
          </a:p>
          <a:p>
            <a:pPr marL="172398" marR="10067">
              <a:lnSpc>
                <a:spcPct val="102600"/>
              </a:lnSpc>
              <a:spcBef>
                <a:spcPts val="595"/>
              </a:spcBef>
            </a:pPr>
            <a:endParaRPr sz="2180" dirty="0">
              <a:latin typeface="黑体" panose="02010609060101010101" pitchFamily="49" charset="-122"/>
              <a:ea typeface="黑体" panose="02010609060101010101" pitchFamily="49" charset="-122"/>
              <a:cs typeface="Arial"/>
            </a:endParaRPr>
          </a:p>
          <a:p>
            <a:pPr marL="515298" marR="10067" indent="-342900">
              <a:lnSpc>
                <a:spcPct val="102600"/>
              </a:lnSpc>
              <a:spcBef>
                <a:spcPts val="595"/>
              </a:spcBef>
              <a:buFont typeface="Wingdings" panose="05000000000000000000" pitchFamily="2" charset="2"/>
              <a:buChar char="Ø"/>
            </a:pPr>
            <a:r>
              <a:rPr sz="2180" spc="694" dirty="0" err="1">
                <a:latin typeface="黑体" panose="02010609060101010101" pitchFamily="49" charset="-122"/>
                <a:ea typeface="黑体" panose="02010609060101010101" pitchFamily="49" charset="-122"/>
                <a:cs typeface="Arial"/>
              </a:rPr>
              <a:t>只有一个隐藏层的神经网络就可以拟合任意复</a:t>
            </a:r>
            <a:r>
              <a:rPr sz="2180" spc="694" dirty="0">
                <a:latin typeface="黑体" panose="02010609060101010101" pitchFamily="49" charset="-122"/>
                <a:ea typeface="黑体" panose="02010609060101010101" pitchFamily="49" charset="-122"/>
                <a:cs typeface="Arial"/>
              </a:rPr>
              <a:t> </a:t>
            </a:r>
            <a:r>
              <a:rPr sz="2180" spc="694" dirty="0" err="1">
                <a:latin typeface="黑体" panose="02010609060101010101" pitchFamily="49" charset="-122"/>
                <a:ea typeface="黑体" panose="02010609060101010101" pitchFamily="49" charset="-122"/>
                <a:cs typeface="Arial"/>
              </a:rPr>
              <a:t>杂的连续函</a:t>
            </a:r>
            <a:r>
              <a:rPr sz="2180" spc="664" dirty="0" err="1">
                <a:latin typeface="黑体" panose="02010609060101010101" pitchFamily="49" charset="-122"/>
                <a:ea typeface="黑体" panose="02010609060101010101" pitchFamily="49" charset="-122"/>
                <a:cs typeface="Arial"/>
              </a:rPr>
              <a:t>数</a:t>
            </a:r>
            <a:r>
              <a:rPr sz="2180" spc="713" dirty="0" err="1">
                <a:latin typeface="黑体" panose="02010609060101010101" pitchFamily="49" charset="-122"/>
                <a:ea typeface="黑体" panose="02010609060101010101" pitchFamily="49" charset="-122"/>
                <a:cs typeface="Arial"/>
              </a:rPr>
              <a:t>，</a:t>
            </a:r>
            <a:r>
              <a:rPr sz="2180" spc="694" dirty="0" err="1">
                <a:latin typeface="黑体" panose="02010609060101010101" pitchFamily="49" charset="-122"/>
                <a:ea typeface="黑体" panose="02010609060101010101" pitchFamily="49" charset="-122"/>
                <a:cs typeface="Arial"/>
              </a:rPr>
              <a:t>增加隐藏层个数或神经元个数可以提高拟合的精</a:t>
            </a:r>
            <a:r>
              <a:rPr sz="2180" spc="495" dirty="0" err="1">
                <a:latin typeface="黑体" panose="02010609060101010101" pitchFamily="49" charset="-122"/>
                <a:ea typeface="黑体" panose="02010609060101010101" pitchFamily="49" charset="-122"/>
                <a:cs typeface="Arial"/>
              </a:rPr>
              <a:t>度</a:t>
            </a:r>
            <a:r>
              <a:rPr sz="2180" spc="882" dirty="0">
                <a:latin typeface="黑体" panose="02010609060101010101" pitchFamily="49" charset="-122"/>
                <a:ea typeface="黑体" panose="02010609060101010101" pitchFamily="49" charset="-122"/>
                <a:cs typeface="Arial"/>
              </a:rPr>
              <a:t>。</a:t>
            </a:r>
            <a:endParaRPr sz="2180" dirty="0">
              <a:latin typeface="黑体" panose="02010609060101010101" pitchFamily="49" charset="-122"/>
              <a:ea typeface="黑体" panose="02010609060101010101" pitchFamily="49" charset="-122"/>
              <a:cs typeface="Arial"/>
            </a:endParaRPr>
          </a:p>
        </p:txBody>
      </p:sp>
      <p:sp>
        <p:nvSpPr>
          <p:cNvPr id="8" name="object 8"/>
          <p:cNvSpPr/>
          <p:nvPr/>
        </p:nvSpPr>
        <p:spPr>
          <a:xfrm>
            <a:off x="4196" y="6631296"/>
            <a:ext cx="3043945" cy="217694"/>
          </a:xfrm>
          <a:custGeom>
            <a:avLst/>
            <a:gdLst/>
            <a:ahLst/>
            <a:cxnLst/>
            <a:rect l="l" t="t" r="r" b="b"/>
            <a:pathLst>
              <a:path w="1536065" h="109854">
                <a:moveTo>
                  <a:pt x="0" y="109651"/>
                </a:moveTo>
                <a:lnTo>
                  <a:pt x="1535976" y="109651"/>
                </a:lnTo>
                <a:lnTo>
                  <a:pt x="1535976" y="0"/>
                </a:lnTo>
                <a:lnTo>
                  <a:pt x="0" y="0"/>
                </a:lnTo>
                <a:lnTo>
                  <a:pt x="0" y="109651"/>
                </a:lnTo>
                <a:close/>
              </a:path>
            </a:pathLst>
          </a:custGeom>
          <a:solidFill>
            <a:srgbClr val="191959"/>
          </a:solidFill>
        </p:spPr>
        <p:txBody>
          <a:bodyPr wrap="square" lIns="0" tIns="0" rIns="0" bIns="0" rtlCol="0"/>
          <a:lstStyle/>
          <a:p>
            <a:endParaRPr sz="3567"/>
          </a:p>
        </p:txBody>
      </p:sp>
      <p:sp>
        <p:nvSpPr>
          <p:cNvPr id="9" name="object 9"/>
          <p:cNvSpPr/>
          <p:nvPr/>
        </p:nvSpPr>
        <p:spPr>
          <a:xfrm>
            <a:off x="3047965" y="6631296"/>
            <a:ext cx="3043945" cy="217694"/>
          </a:xfrm>
          <a:custGeom>
            <a:avLst/>
            <a:gdLst/>
            <a:ahLst/>
            <a:cxnLst/>
            <a:rect l="l" t="t" r="r" b="b"/>
            <a:pathLst>
              <a:path w="1536064" h="109854">
                <a:moveTo>
                  <a:pt x="0" y="109651"/>
                </a:moveTo>
                <a:lnTo>
                  <a:pt x="1535976" y="109651"/>
                </a:lnTo>
                <a:lnTo>
                  <a:pt x="1535976" y="0"/>
                </a:lnTo>
                <a:lnTo>
                  <a:pt x="0" y="0"/>
                </a:lnTo>
                <a:lnTo>
                  <a:pt x="0" y="109651"/>
                </a:lnTo>
                <a:close/>
              </a:path>
            </a:pathLst>
          </a:custGeom>
          <a:solidFill>
            <a:srgbClr val="262685"/>
          </a:solidFill>
        </p:spPr>
        <p:txBody>
          <a:bodyPr wrap="square" lIns="0" tIns="0" rIns="0" bIns="0" rtlCol="0"/>
          <a:lstStyle/>
          <a:p>
            <a:endParaRPr sz="3567"/>
          </a:p>
        </p:txBody>
      </p:sp>
      <p:sp>
        <p:nvSpPr>
          <p:cNvPr id="10" name="object 10"/>
          <p:cNvSpPr/>
          <p:nvPr/>
        </p:nvSpPr>
        <p:spPr>
          <a:xfrm>
            <a:off x="6091734" y="6631296"/>
            <a:ext cx="3043945" cy="217694"/>
          </a:xfrm>
          <a:custGeom>
            <a:avLst/>
            <a:gdLst/>
            <a:ahLst/>
            <a:cxnLst/>
            <a:rect l="l" t="t" r="r" b="b"/>
            <a:pathLst>
              <a:path w="1536064" h="109854">
                <a:moveTo>
                  <a:pt x="0" y="109651"/>
                </a:moveTo>
                <a:lnTo>
                  <a:pt x="1535976" y="109651"/>
                </a:lnTo>
                <a:lnTo>
                  <a:pt x="1535976" y="0"/>
                </a:lnTo>
                <a:lnTo>
                  <a:pt x="0" y="0"/>
                </a:lnTo>
                <a:lnTo>
                  <a:pt x="0" y="109651"/>
                </a:lnTo>
                <a:close/>
              </a:path>
            </a:pathLst>
          </a:custGeom>
          <a:solidFill>
            <a:srgbClr val="3333B2"/>
          </a:solidFill>
        </p:spPr>
        <p:txBody>
          <a:bodyPr wrap="square" lIns="0" tIns="0" rIns="0" bIns="0" rtlCol="0"/>
          <a:lstStyle/>
          <a:p>
            <a:endParaRPr sz="3567"/>
          </a:p>
        </p:txBody>
      </p:sp>
      <p:sp>
        <p:nvSpPr>
          <p:cNvPr id="11" name="object 11"/>
          <p:cNvSpPr txBox="1">
            <a:spLocks noGrp="1"/>
          </p:cNvSpPr>
          <p:nvPr>
            <p:ph type="dt" sz="half" idx="6"/>
          </p:nvPr>
        </p:nvSpPr>
        <p:spPr>
          <a:xfrm>
            <a:off x="641413" y="3344316"/>
            <a:ext cx="253365" cy="101600"/>
          </a:xfrm>
          <a:prstGeom prst="rect">
            <a:avLst/>
          </a:prstGeom>
        </p:spPr>
        <p:txBody>
          <a:bodyPr vert="horz" wrap="square" lIns="0" tIns="0" rIns="0" bIns="0" rtlCol="0">
            <a:spAutoFit/>
          </a:bodyPr>
          <a:lstStyle>
            <a:defPPr>
              <a:defRPr lang="zh-CN"/>
            </a:defPPr>
            <a:lvl1pPr marL="0" algn="l" defTabSz="914400" rtl="0" eaLnBrk="1" latinLnBrk="0" hangingPunct="1">
              <a:defRPr sz="6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168">
              <a:spcBef>
                <a:spcPts val="20"/>
              </a:spcBef>
            </a:pPr>
            <a:r>
              <a:rPr lang="zh-CN" altLang="en-US" spc="195"/>
              <a:t>张</a:t>
            </a:r>
            <a:r>
              <a:rPr lang="zh-CN" altLang="en-US" spc="190"/>
              <a:t>朝</a:t>
            </a:r>
            <a:r>
              <a:rPr lang="zh-CN" altLang="en-US" spc="-350"/>
              <a:t>阳</a:t>
            </a:r>
            <a:endParaRPr spc="-694" dirty="0"/>
          </a:p>
        </p:txBody>
      </p:sp>
      <p:sp>
        <p:nvSpPr>
          <p:cNvPr id="13" name="object 13"/>
          <p:cNvSpPr txBox="1">
            <a:spLocks noGrp="1"/>
          </p:cNvSpPr>
          <p:nvPr>
            <p:ph type="ftr" sz="quarter" idx="5"/>
          </p:nvPr>
        </p:nvSpPr>
        <p:spPr>
          <a:xfrm>
            <a:off x="3439617" y="3344316"/>
            <a:ext cx="669925" cy="109854"/>
          </a:xfrm>
          <a:prstGeom prst="rect">
            <a:avLst/>
          </a:prstGeom>
        </p:spPr>
        <p:txBody>
          <a:bodyPr vert="horz" wrap="square" lIns="0" tIns="0" rIns="0" bIns="0" rtlCol="0">
            <a:spAutoFit/>
          </a:bodyPr>
          <a:lstStyle>
            <a:defPPr>
              <a:defRPr lang="zh-CN"/>
            </a:defPPr>
            <a:lvl1pPr marL="0" algn="l" defTabSz="914400" rtl="0" eaLnBrk="1" latinLnBrk="0" hangingPunct="1">
              <a:defRPr sz="600" b="0" i="0" kern="1200">
                <a:solidFill>
                  <a:schemeClr val="bg1"/>
                </a:solidFill>
                <a:latin typeface="Verdana"/>
                <a:ea typeface="+mn-ea"/>
                <a:cs typeface="Verdan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168">
              <a:spcBef>
                <a:spcPts val="20"/>
              </a:spcBef>
            </a:pPr>
            <a:r>
              <a:rPr lang="en-US" altLang="zh-CN" spc="-65"/>
              <a:t>2017 </a:t>
            </a:r>
            <a:r>
              <a:rPr lang="zh-CN" altLang="en-US" spc="195">
                <a:latin typeface="Arial"/>
                <a:cs typeface="Arial"/>
              </a:rPr>
              <a:t>年 </a:t>
            </a:r>
            <a:r>
              <a:rPr lang="en-US" altLang="zh-CN" spc="-65"/>
              <a:t>5 </a:t>
            </a:r>
            <a:r>
              <a:rPr lang="zh-CN" altLang="en-US" spc="195">
                <a:latin typeface="Arial"/>
                <a:cs typeface="Arial"/>
              </a:rPr>
              <a:t>月</a:t>
            </a:r>
            <a:r>
              <a:rPr lang="zh-CN" altLang="en-US" spc="5">
                <a:latin typeface="Arial"/>
                <a:cs typeface="Arial"/>
              </a:rPr>
              <a:t> </a:t>
            </a:r>
            <a:r>
              <a:rPr lang="en-US" altLang="zh-CN" spc="-65"/>
              <a:t>28 </a:t>
            </a:r>
            <a:r>
              <a:rPr lang="zh-CN" altLang="en-US" spc="-350">
                <a:latin typeface="Arial"/>
                <a:cs typeface="Arial"/>
              </a:rPr>
              <a:t>日</a:t>
            </a:r>
            <a:endParaRPr spc="-694" dirty="0">
              <a:latin typeface="Arial"/>
              <a:cs typeface="Arial"/>
            </a:endParaRPr>
          </a:p>
        </p:txBody>
      </p:sp>
      <p:sp>
        <p:nvSpPr>
          <p:cNvPr id="14" name="object 14"/>
          <p:cNvSpPr txBox="1">
            <a:spLocks noGrp="1"/>
          </p:cNvSpPr>
          <p:nvPr>
            <p:ph type="sldNum" sz="quarter" idx="7"/>
          </p:nvPr>
        </p:nvSpPr>
        <p:spPr>
          <a:xfrm>
            <a:off x="4259618" y="3351784"/>
            <a:ext cx="294004" cy="102235"/>
          </a:xfrm>
          <a:prstGeom prst="rect">
            <a:avLst/>
          </a:prstGeom>
        </p:spPr>
        <p:txBody>
          <a:bodyPr vert="horz" wrap="square" lIns="0" tIns="0" rIns="0" bIns="0" rtlCol="0">
            <a:spAutoFit/>
          </a:bodyPr>
          <a:lstStyle>
            <a:defPPr>
              <a:defRPr lang="zh-CN"/>
            </a:defPPr>
            <a:lvl1pPr marL="0" algn="l" defTabSz="914400" rtl="0" eaLnBrk="1" latinLnBrk="0" hangingPunct="1">
              <a:defRPr sz="600" b="0" i="0" kern="1200">
                <a:solidFill>
                  <a:schemeClr val="bg1"/>
                </a:solidFill>
                <a:latin typeface="Verdana"/>
                <a:ea typeface="+mn-ea"/>
                <a:cs typeface="Verdan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ts val="675"/>
              </a:lnSpc>
            </a:pPr>
            <a:fld id="{81D60167-4931-47E6-BA6A-407CBD079E47}" type="slidenum">
              <a:rPr lang="en-US" altLang="zh-CN" spc="-65" smtClean="0"/>
              <a:pPr marL="25400">
                <a:lnSpc>
                  <a:spcPts val="675"/>
                </a:lnSpc>
              </a:pPr>
              <a:t>48</a:t>
            </a:fld>
            <a:r>
              <a:rPr lang="en-US" altLang="zh-CN" spc="-65"/>
              <a:t> </a:t>
            </a:r>
            <a:r>
              <a:rPr lang="en-US" altLang="zh-CN" spc="45"/>
              <a:t>/</a:t>
            </a:r>
            <a:r>
              <a:rPr lang="zh-CN" altLang="en-US" spc="-15"/>
              <a:t> </a:t>
            </a:r>
            <a:r>
              <a:rPr lang="en-US" altLang="zh-CN" spc="-65"/>
              <a:t>31</a:t>
            </a:r>
            <a:endParaRPr spc="-129" dirty="0"/>
          </a:p>
        </p:txBody>
      </p:sp>
    </p:spTree>
  </p:cSld>
  <p:clrMapOvr>
    <a:masterClrMapping/>
  </p:clrMapOvr>
  <p:transition>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 y="533400"/>
            <a:ext cx="8229600" cy="1066800"/>
          </a:xfrm>
        </p:spPr>
        <p:txBody>
          <a:bodyPr/>
          <a:lstStyle/>
          <a:p>
            <a:r>
              <a:rPr lang="zh-CN" altLang="en-US" dirty="0"/>
              <a:t>深层前馈神经网络</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600200"/>
            <a:ext cx="6354141" cy="5105400"/>
          </a:xfrm>
          <a:prstGeom prst="rect">
            <a:avLst/>
          </a:prstGeom>
        </p:spPr>
      </p:pic>
    </p:spTree>
    <p:extLst>
      <p:ext uri="{BB962C8B-B14F-4D97-AF65-F5344CB8AC3E}">
        <p14:creationId xmlns:p14="http://schemas.microsoft.com/office/powerpoint/2010/main" val="682720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798637"/>
            <a:ext cx="8610600" cy="4525963"/>
          </a:xfrm>
        </p:spPr>
        <p:txBody>
          <a:bodyPr>
            <a:normAutofit fontScale="92500" lnSpcReduction="10000"/>
          </a:bodyPr>
          <a:lstStyle/>
          <a:p>
            <a:pPr algn="ctr">
              <a:buFontTx/>
              <a:buNone/>
            </a:pPr>
            <a:r>
              <a:rPr lang="en-US" altLang="en-US" sz="6000" dirty="0">
                <a:solidFill>
                  <a:srgbClr val="0000FF"/>
                </a:solidFill>
              </a:rPr>
              <a:t>y = f(</a:t>
            </a:r>
            <a:r>
              <a:rPr lang="en-US" altLang="en-US" sz="6000" b="1" dirty="0">
                <a:solidFill>
                  <a:srgbClr val="0000FF"/>
                </a:solidFill>
              </a:rPr>
              <a:t>x</a:t>
            </a:r>
            <a:r>
              <a:rPr lang="en-US" altLang="en-US" sz="6000" dirty="0">
                <a:solidFill>
                  <a:srgbClr val="0000FF"/>
                </a:solidFill>
              </a:rPr>
              <a:t>)</a:t>
            </a:r>
          </a:p>
          <a:p>
            <a:pPr>
              <a:buFontTx/>
              <a:buNone/>
            </a:pPr>
            <a:endParaRPr lang="en-US" altLang="en-US" dirty="0"/>
          </a:p>
          <a:p>
            <a:pPr>
              <a:buFontTx/>
              <a:buNone/>
            </a:pPr>
            <a:endParaRPr lang="en-US" altLang="en-US" dirty="0"/>
          </a:p>
          <a:p>
            <a:pPr>
              <a:buFontTx/>
              <a:buNone/>
            </a:pPr>
            <a:br>
              <a:rPr lang="en-US" altLang="en-US" dirty="0"/>
            </a:br>
            <a:endParaRPr lang="en-US" altLang="en-US" dirty="0"/>
          </a:p>
          <a:p>
            <a:r>
              <a:rPr lang="en-US" altLang="en-US" sz="2400" b="1" dirty="0"/>
              <a:t>Training: </a:t>
            </a:r>
            <a:r>
              <a:rPr lang="en-US" altLang="en-US" sz="2400" dirty="0"/>
              <a:t>given </a:t>
            </a:r>
            <a:r>
              <a:rPr lang="en-US" altLang="en-US" sz="2400" dirty="0">
                <a:solidFill>
                  <a:srgbClr val="FF0000"/>
                </a:solidFill>
              </a:rPr>
              <a:t>a </a:t>
            </a:r>
            <a:r>
              <a:rPr lang="en-US" altLang="en-US" sz="2400" i="1" dirty="0">
                <a:solidFill>
                  <a:srgbClr val="FF0000"/>
                </a:solidFill>
              </a:rPr>
              <a:t>training set </a:t>
            </a:r>
            <a:r>
              <a:rPr lang="en-US" altLang="en-US" sz="2400" dirty="0"/>
              <a:t>of labeled examples</a:t>
            </a:r>
            <a:r>
              <a:rPr lang="en-US" altLang="en-US" sz="2400" i="1" dirty="0"/>
              <a:t> </a:t>
            </a:r>
            <a:r>
              <a:rPr lang="en-US" altLang="en-US" sz="2400" dirty="0">
                <a:solidFill>
                  <a:srgbClr val="0000FF"/>
                </a:solidFill>
              </a:rPr>
              <a:t>{(</a:t>
            </a:r>
            <a:r>
              <a:rPr lang="en-US" altLang="en-US" sz="2400" b="1" dirty="0">
                <a:solidFill>
                  <a:srgbClr val="0000FF"/>
                </a:solidFill>
              </a:rPr>
              <a:t>x</a:t>
            </a:r>
            <a:r>
              <a:rPr lang="en-US" altLang="en-US" sz="2400" baseline="-25000" dirty="0">
                <a:solidFill>
                  <a:srgbClr val="0000FF"/>
                </a:solidFill>
              </a:rPr>
              <a:t>1</a:t>
            </a:r>
            <a:r>
              <a:rPr lang="en-US" altLang="en-US" sz="2400" dirty="0">
                <a:solidFill>
                  <a:srgbClr val="0000FF"/>
                </a:solidFill>
              </a:rPr>
              <a:t>,y</a:t>
            </a:r>
            <a:r>
              <a:rPr lang="en-US" altLang="en-US" sz="2400" baseline="-25000" dirty="0">
                <a:solidFill>
                  <a:srgbClr val="0000FF"/>
                </a:solidFill>
              </a:rPr>
              <a:t>1</a:t>
            </a:r>
            <a:r>
              <a:rPr lang="en-US" altLang="en-US" sz="2400" dirty="0">
                <a:solidFill>
                  <a:srgbClr val="0000FF"/>
                </a:solidFill>
              </a:rPr>
              <a:t>), …, (</a:t>
            </a:r>
            <a:r>
              <a:rPr lang="en-US" altLang="en-US" sz="2400" b="1" dirty="0" err="1">
                <a:solidFill>
                  <a:srgbClr val="0000FF"/>
                </a:solidFill>
              </a:rPr>
              <a:t>x</a:t>
            </a:r>
            <a:r>
              <a:rPr lang="en-US" altLang="en-US" sz="2400" baseline="-25000" dirty="0" err="1">
                <a:solidFill>
                  <a:srgbClr val="0000FF"/>
                </a:solidFill>
              </a:rPr>
              <a:t>N</a:t>
            </a:r>
            <a:r>
              <a:rPr lang="en-US" altLang="en-US" sz="2400" dirty="0" err="1">
                <a:solidFill>
                  <a:srgbClr val="0000FF"/>
                </a:solidFill>
              </a:rPr>
              <a:t>,y</a:t>
            </a:r>
            <a:r>
              <a:rPr lang="en-US" altLang="en-US" sz="2400" baseline="-25000" dirty="0" err="1">
                <a:solidFill>
                  <a:srgbClr val="0000FF"/>
                </a:solidFill>
              </a:rPr>
              <a:t>N</a:t>
            </a:r>
            <a:r>
              <a:rPr lang="en-US" altLang="en-US" sz="2400" dirty="0">
                <a:solidFill>
                  <a:srgbClr val="0000FF"/>
                </a:solidFill>
              </a:rPr>
              <a:t>)}</a:t>
            </a:r>
            <a:r>
              <a:rPr lang="en-US" altLang="en-US" sz="2400" dirty="0"/>
              <a:t>, estimate </a:t>
            </a:r>
            <a:r>
              <a:rPr lang="en-US" altLang="en-US" sz="2400" dirty="0">
                <a:solidFill>
                  <a:srgbClr val="FF0000"/>
                </a:solidFill>
              </a:rPr>
              <a:t>the prediction function </a:t>
            </a:r>
            <a:r>
              <a:rPr lang="en-US" altLang="en-US" sz="2400" dirty="0">
                <a:solidFill>
                  <a:srgbClr val="0000FF"/>
                </a:solidFill>
              </a:rPr>
              <a:t>f </a:t>
            </a:r>
            <a:r>
              <a:rPr lang="en-US" altLang="en-US" sz="2400" dirty="0"/>
              <a:t>by minimizing the </a:t>
            </a:r>
            <a:r>
              <a:rPr lang="en-US" altLang="en-US" sz="2400" dirty="0">
                <a:solidFill>
                  <a:srgbClr val="FF0000"/>
                </a:solidFill>
              </a:rPr>
              <a:t>prediction error </a:t>
            </a:r>
            <a:r>
              <a:rPr lang="en-US" altLang="en-US" sz="2400" dirty="0"/>
              <a:t>on the training set</a:t>
            </a:r>
          </a:p>
          <a:p>
            <a:endParaRPr lang="en-US" altLang="en-US" sz="2400" dirty="0"/>
          </a:p>
          <a:p>
            <a:r>
              <a:rPr lang="en-US" altLang="en-US" sz="2400" b="1" dirty="0"/>
              <a:t>Testing:</a:t>
            </a:r>
            <a:r>
              <a:rPr lang="en-US" altLang="en-US" sz="2400" dirty="0"/>
              <a:t> apply </a:t>
            </a:r>
            <a:r>
              <a:rPr lang="en-US" altLang="en-US" sz="2400" dirty="0">
                <a:solidFill>
                  <a:srgbClr val="0000FF"/>
                </a:solidFill>
              </a:rPr>
              <a:t>f</a:t>
            </a:r>
            <a:r>
              <a:rPr lang="en-US" altLang="en-US" sz="2400" dirty="0"/>
              <a:t> to a never before seen </a:t>
            </a:r>
            <a:r>
              <a:rPr lang="en-US" altLang="en-US" sz="2400" i="1" dirty="0"/>
              <a:t>test example</a:t>
            </a:r>
            <a:r>
              <a:rPr lang="en-US" altLang="en-US" sz="2400" dirty="0"/>
              <a:t> </a:t>
            </a:r>
            <a:r>
              <a:rPr lang="en-US" altLang="en-US" sz="2400" b="1" dirty="0">
                <a:solidFill>
                  <a:srgbClr val="0000FF"/>
                </a:solidFill>
              </a:rPr>
              <a:t>x</a:t>
            </a:r>
            <a:r>
              <a:rPr lang="en-US" altLang="en-US" sz="2400" dirty="0"/>
              <a:t> and output the predicted value </a:t>
            </a:r>
            <a:r>
              <a:rPr lang="en-US" altLang="en-US" sz="2400" dirty="0">
                <a:solidFill>
                  <a:srgbClr val="0000FF"/>
                </a:solidFill>
              </a:rPr>
              <a:t>y = f(</a:t>
            </a:r>
            <a:r>
              <a:rPr lang="en-US" altLang="en-US" sz="2400" b="1" dirty="0">
                <a:solidFill>
                  <a:srgbClr val="0000FF"/>
                </a:solidFill>
              </a:rPr>
              <a:t>x</a:t>
            </a:r>
            <a:r>
              <a:rPr lang="en-US" altLang="en-US" sz="2400" dirty="0">
                <a:solidFill>
                  <a:srgbClr val="0000FF"/>
                </a:solidFill>
              </a:rPr>
              <a:t>)</a:t>
            </a:r>
          </a:p>
        </p:txBody>
      </p:sp>
      <p:cxnSp>
        <p:nvCxnSpPr>
          <p:cNvPr id="5" name="Straight Arrow Connector 4"/>
          <p:cNvCxnSpPr/>
          <p:nvPr/>
        </p:nvCxnSpPr>
        <p:spPr>
          <a:xfrm rot="5400000" flipH="1" flipV="1">
            <a:off x="3240088" y="3132137"/>
            <a:ext cx="684212"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flipH="1" flipV="1">
            <a:off x="4381501" y="3132137"/>
            <a:ext cx="685800" cy="31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0800000">
            <a:off x="5334000" y="2789237"/>
            <a:ext cx="914400"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255" name="TextBox 8"/>
          <p:cNvSpPr txBox="1">
            <a:spLocks noChangeArrowheads="1"/>
          </p:cNvSpPr>
          <p:nvPr/>
        </p:nvSpPr>
        <p:spPr bwMode="auto">
          <a:xfrm>
            <a:off x="3213100" y="3475037"/>
            <a:ext cx="82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dirty="0">
                <a:solidFill>
                  <a:srgbClr val="000000"/>
                </a:solidFill>
              </a:rPr>
              <a:t>output</a:t>
            </a:r>
          </a:p>
        </p:txBody>
      </p:sp>
      <p:sp>
        <p:nvSpPr>
          <p:cNvPr id="53256" name="TextBox 9"/>
          <p:cNvSpPr txBox="1">
            <a:spLocks noChangeArrowheads="1"/>
          </p:cNvSpPr>
          <p:nvPr/>
        </p:nvSpPr>
        <p:spPr bwMode="auto">
          <a:xfrm>
            <a:off x="3822700" y="3475037"/>
            <a:ext cx="1892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en-US" altLang="en-US" sz="1800" dirty="0">
                <a:solidFill>
                  <a:srgbClr val="000000"/>
                </a:solidFill>
              </a:rPr>
              <a:t>prediction function</a:t>
            </a:r>
          </a:p>
        </p:txBody>
      </p:sp>
      <p:sp>
        <p:nvSpPr>
          <p:cNvPr id="53257" name="TextBox 10"/>
          <p:cNvSpPr txBox="1">
            <a:spLocks noChangeArrowheads="1"/>
          </p:cNvSpPr>
          <p:nvPr/>
        </p:nvSpPr>
        <p:spPr bwMode="auto">
          <a:xfrm>
            <a:off x="5499100" y="3475037"/>
            <a:ext cx="1511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en-US" altLang="en-US" sz="1800" dirty="0">
                <a:solidFill>
                  <a:srgbClr val="000000"/>
                </a:solidFill>
              </a:rPr>
              <a:t>Image feature</a:t>
            </a:r>
          </a:p>
        </p:txBody>
      </p:sp>
      <p:sp>
        <p:nvSpPr>
          <p:cNvPr id="13" name="Title 1"/>
          <p:cNvSpPr>
            <a:spLocks noGrp="1"/>
          </p:cNvSpPr>
          <p:nvPr>
            <p:ph type="title"/>
          </p:nvPr>
        </p:nvSpPr>
        <p:spPr>
          <a:xfrm>
            <a:off x="495300" y="647699"/>
            <a:ext cx="8229600" cy="1066800"/>
          </a:xfrm>
        </p:spPr>
        <p:txBody>
          <a:bodyPr>
            <a:normAutofit/>
          </a:bodyPr>
          <a:lstStyle/>
          <a:p>
            <a:r>
              <a:rPr lang="en-GB" altLang="x-none" b="1" dirty="0" err="1">
                <a:solidFill>
                  <a:srgbClr val="0000FF"/>
                </a:solidFill>
              </a:rPr>
              <a:t>Artifical</a:t>
            </a:r>
            <a:r>
              <a:rPr lang="en-GB" altLang="x-none" b="1" dirty="0">
                <a:solidFill>
                  <a:srgbClr val="0000FF"/>
                </a:solidFill>
              </a:rPr>
              <a:t> </a:t>
            </a:r>
            <a:r>
              <a:rPr lang="en-GB" altLang="x-none" b="1" dirty="0" err="1">
                <a:solidFill>
                  <a:srgbClr val="0000FF"/>
                </a:solidFill>
              </a:rPr>
              <a:t>Nerual</a:t>
            </a:r>
            <a:r>
              <a:rPr lang="en-GB" altLang="x-none" b="1" dirty="0">
                <a:solidFill>
                  <a:srgbClr val="0000FF"/>
                </a:solidFill>
              </a:rPr>
              <a:t> Network</a:t>
            </a:r>
            <a:endParaRPr lang="en-US" altLang="en-US" b="1" dirty="0">
              <a:solidFill>
                <a:srgbClr val="0000FF"/>
              </a:solidFill>
            </a:endParaRPr>
          </a:p>
        </p:txBody>
      </p:sp>
    </p:spTree>
    <p:extLst>
      <p:ext uri="{BB962C8B-B14F-4D97-AF65-F5344CB8AC3E}">
        <p14:creationId xmlns:p14="http://schemas.microsoft.com/office/powerpoint/2010/main" val="25079783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09600"/>
            <a:ext cx="8229600" cy="1066800"/>
          </a:xfrm>
        </p:spPr>
        <p:txBody>
          <a:bodyPr/>
          <a:lstStyle/>
          <a:p>
            <a:r>
              <a:rPr lang="zh-CN" altLang="en-US" dirty="0"/>
              <a:t>神经网络发展史</a:t>
            </a:r>
          </a:p>
        </p:txBody>
      </p:sp>
      <p:sp>
        <p:nvSpPr>
          <p:cNvPr id="3" name="内容占位符 2"/>
          <p:cNvSpPr>
            <a:spLocks noGrp="1"/>
          </p:cNvSpPr>
          <p:nvPr>
            <p:ph sz="quarter" idx="1"/>
          </p:nvPr>
        </p:nvSpPr>
        <p:spPr>
          <a:xfrm>
            <a:off x="457200" y="1600200"/>
            <a:ext cx="8229600" cy="4974336"/>
          </a:xfrm>
        </p:spPr>
        <p:txBody>
          <a:bodyPr/>
          <a:lstStyle/>
          <a:p>
            <a:r>
              <a:rPr lang="zh-CN" altLang="en-US" sz="2400" dirty="0"/>
              <a:t>神经网络的发展大致经过五个阶段。</a:t>
            </a:r>
            <a:endParaRPr lang="en-US" altLang="zh-CN" sz="2400" dirty="0"/>
          </a:p>
          <a:p>
            <a:r>
              <a:rPr lang="zh-CN" altLang="en-US" sz="2400" dirty="0"/>
              <a:t>第一阶段：模型提出</a:t>
            </a:r>
            <a:endParaRPr lang="en-US" altLang="zh-CN" sz="2400" dirty="0"/>
          </a:p>
          <a:p>
            <a:pPr lvl="1"/>
            <a:r>
              <a:rPr lang="zh-CN" altLang="en-US" sz="2000" dirty="0"/>
              <a:t>在</a:t>
            </a:r>
            <a:r>
              <a:rPr lang="en-US" altLang="zh-CN" sz="2000" dirty="0"/>
              <a:t>1943</a:t>
            </a:r>
            <a:r>
              <a:rPr lang="zh-CN" altLang="en-US" sz="2000" dirty="0"/>
              <a:t>年，心理学家</a:t>
            </a:r>
            <a:r>
              <a:rPr lang="en-US" altLang="zh-CN" sz="2000" dirty="0"/>
              <a:t>Warren McCulloch</a:t>
            </a:r>
            <a:r>
              <a:rPr lang="zh-CN" altLang="en-US" sz="2000" dirty="0"/>
              <a:t>和数学家</a:t>
            </a:r>
            <a:r>
              <a:rPr lang="en-US" altLang="zh-CN" sz="2000" dirty="0"/>
              <a:t>Walter Pitts</a:t>
            </a:r>
            <a:r>
              <a:rPr lang="zh-CN" altLang="en-US" sz="2000" dirty="0"/>
              <a:t>和最早描述了一种理想化的人工神经网络，并构建了一种基于简单逻辑运算的计算机制。他们提出的神经网络模型称为</a:t>
            </a:r>
            <a:r>
              <a:rPr lang="en-US" altLang="zh-CN" sz="2000" dirty="0"/>
              <a:t>MP</a:t>
            </a:r>
            <a:r>
              <a:rPr lang="zh-CN" altLang="en-US" sz="2000" dirty="0"/>
              <a:t>模型。</a:t>
            </a:r>
            <a:endParaRPr lang="en-US" altLang="zh-CN" sz="2000" dirty="0"/>
          </a:p>
          <a:p>
            <a:pPr lvl="1"/>
            <a:r>
              <a:rPr lang="zh-CN" altLang="en-US" sz="2000" dirty="0"/>
              <a:t>阿兰</a:t>
            </a:r>
            <a:r>
              <a:rPr lang="en-US" altLang="zh-CN" sz="2000" dirty="0"/>
              <a:t>·</a:t>
            </a:r>
            <a:r>
              <a:rPr lang="zh-CN" altLang="en-US" sz="2000" dirty="0"/>
              <a:t>图灵在</a:t>
            </a:r>
            <a:r>
              <a:rPr lang="en-US" altLang="zh-CN" sz="2000" dirty="0"/>
              <a:t>1948</a:t>
            </a:r>
            <a:r>
              <a:rPr lang="zh-CN" altLang="en-US" sz="2000" dirty="0"/>
              <a:t>年的论文中描述了一种“</a:t>
            </a:r>
            <a:r>
              <a:rPr lang="en-US" altLang="zh-CN" sz="2000" dirty="0"/>
              <a:t>B</a:t>
            </a:r>
            <a:r>
              <a:rPr lang="zh-CN" altLang="en-US" sz="2000" dirty="0"/>
              <a:t>型图灵机”。</a:t>
            </a:r>
            <a:r>
              <a:rPr lang="en-US" altLang="zh-CN" sz="2000" dirty="0"/>
              <a:t>(</a:t>
            </a:r>
            <a:r>
              <a:rPr lang="zh-CN" altLang="en-US" sz="2000" dirty="0"/>
              <a:t>赫布型学习</a:t>
            </a:r>
            <a:r>
              <a:rPr lang="en-US" altLang="zh-CN" sz="2000" dirty="0"/>
              <a:t>)</a:t>
            </a:r>
          </a:p>
          <a:p>
            <a:pPr lvl="1"/>
            <a:r>
              <a:rPr lang="en-US" altLang="zh-CN" sz="2000" dirty="0"/>
              <a:t>1951</a:t>
            </a:r>
            <a:r>
              <a:rPr lang="zh-CN" altLang="en-US" sz="2000" dirty="0"/>
              <a:t>年，</a:t>
            </a:r>
            <a:r>
              <a:rPr lang="en-US" altLang="zh-CN" sz="2000" dirty="0"/>
              <a:t>McCulloch</a:t>
            </a:r>
            <a:r>
              <a:rPr lang="zh-CN" altLang="en-US" sz="2000" dirty="0"/>
              <a:t>和</a:t>
            </a:r>
            <a:r>
              <a:rPr lang="en-US" altLang="zh-CN" sz="2000" dirty="0"/>
              <a:t>Pitts</a:t>
            </a:r>
            <a:r>
              <a:rPr lang="zh-CN" altLang="en-US" sz="2000" dirty="0"/>
              <a:t>的学生</a:t>
            </a:r>
            <a:r>
              <a:rPr lang="en-US" altLang="zh-CN" sz="2000" dirty="0"/>
              <a:t>Marvin Minsky</a:t>
            </a:r>
            <a:r>
              <a:rPr lang="zh-CN" altLang="en-US" sz="2000" dirty="0"/>
              <a:t>建造了第一台神经网络机，称为</a:t>
            </a:r>
            <a:r>
              <a:rPr lang="en-US" altLang="zh-CN" sz="2000" dirty="0"/>
              <a:t>SNARC</a:t>
            </a:r>
            <a:r>
              <a:rPr lang="zh-CN" altLang="en-US" sz="2000" dirty="0"/>
              <a:t>。</a:t>
            </a:r>
            <a:endParaRPr lang="en-US" altLang="zh-CN" sz="2000" dirty="0"/>
          </a:p>
          <a:p>
            <a:pPr lvl="1"/>
            <a:r>
              <a:rPr lang="en-US" altLang="zh-CN" sz="2000" dirty="0"/>
              <a:t>Rosenblatt [1958]</a:t>
            </a:r>
            <a:r>
              <a:rPr lang="zh-CN" altLang="en-US" sz="2000" dirty="0"/>
              <a:t>最早提出可以模拟人类感知能力的神经网络模型，并称之为感知器（</a:t>
            </a:r>
            <a:r>
              <a:rPr lang="en-US" altLang="zh-CN" sz="2000" dirty="0"/>
              <a:t>Perceptron</a:t>
            </a:r>
            <a:r>
              <a:rPr lang="zh-CN" altLang="en-US" sz="2000" dirty="0"/>
              <a:t>），并提出了一种接近于人类学习过程（迭代、试错）的学习算法。</a:t>
            </a:r>
          </a:p>
        </p:txBody>
      </p:sp>
    </p:spTree>
    <p:extLst>
      <p:ext uri="{BB962C8B-B14F-4D97-AF65-F5344CB8AC3E}">
        <p14:creationId xmlns:p14="http://schemas.microsoft.com/office/powerpoint/2010/main" val="524112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5094C2-3280-4D14-A255-4747F33C4D8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B005557-1445-4028-8CEC-3221BACE142A}"/>
              </a:ext>
            </a:extLst>
          </p:cNvPr>
          <p:cNvSpPr>
            <a:spLocks noGrp="1"/>
          </p:cNvSpPr>
          <p:nvPr>
            <p:ph idx="1"/>
          </p:nvPr>
        </p:nvSpPr>
        <p:spPr/>
        <p:txBody>
          <a:bodyPr/>
          <a:lstStyle/>
          <a:p>
            <a:r>
              <a:rPr lang="en-US" altLang="zh-CN" dirty="0"/>
              <a:t>#2</a:t>
            </a:r>
            <a:r>
              <a:rPr lang="zh-CN" altLang="en-US" dirty="0"/>
              <a:t>、需要调用</a:t>
            </a:r>
            <a:r>
              <a:rPr lang="en-US" altLang="zh-CN" dirty="0" err="1"/>
              <a:t>keras</a:t>
            </a:r>
            <a:r>
              <a:rPr lang="zh-CN" altLang="en-US" dirty="0"/>
              <a:t>，如果机器没有请按照以下步骤安装：</a:t>
            </a:r>
          </a:p>
          <a:p>
            <a:r>
              <a:rPr lang="en-US" altLang="zh-CN" dirty="0"/>
              <a:t>#</a:t>
            </a:r>
            <a:r>
              <a:rPr lang="zh-CN" altLang="en-US" dirty="0"/>
              <a:t>（</a:t>
            </a:r>
            <a:r>
              <a:rPr lang="en-US" altLang="zh-CN" dirty="0"/>
              <a:t>1</a:t>
            </a:r>
            <a:r>
              <a:rPr lang="zh-CN" altLang="en-US" dirty="0"/>
              <a:t>）输入命令行：</a:t>
            </a:r>
            <a:r>
              <a:rPr lang="en-US" altLang="zh-CN" dirty="0"/>
              <a:t>pip install </a:t>
            </a:r>
            <a:r>
              <a:rPr lang="en-US" altLang="zh-CN" dirty="0" err="1"/>
              <a:t>tensorflow</a:t>
            </a:r>
            <a:r>
              <a:rPr lang="en-US" altLang="zh-CN" dirty="0"/>
              <a:t>;#</a:t>
            </a:r>
            <a:r>
              <a:rPr lang="zh-CN" altLang="en-US" dirty="0"/>
              <a:t>如果不能成功，请查看是否设置</a:t>
            </a:r>
            <a:r>
              <a:rPr lang="en-US" altLang="zh-CN" dirty="0"/>
              <a:t>python</a:t>
            </a:r>
            <a:r>
              <a:rPr lang="zh-CN" altLang="en-US" dirty="0"/>
              <a:t>环境变量</a:t>
            </a:r>
          </a:p>
          <a:p>
            <a:r>
              <a:rPr lang="en-US" altLang="zh-CN" dirty="0"/>
              <a:t>#</a:t>
            </a:r>
            <a:r>
              <a:rPr lang="zh-CN" altLang="en-US" dirty="0"/>
              <a:t>（</a:t>
            </a:r>
            <a:r>
              <a:rPr lang="en-US" altLang="zh-CN" dirty="0"/>
              <a:t>2</a:t>
            </a:r>
            <a:r>
              <a:rPr lang="zh-CN" altLang="en-US" dirty="0"/>
              <a:t>）输入命令行：</a:t>
            </a:r>
            <a:r>
              <a:rPr lang="en-US" altLang="zh-CN" dirty="0"/>
              <a:t>pip install </a:t>
            </a:r>
            <a:r>
              <a:rPr lang="en-US" altLang="zh-CN" dirty="0" err="1"/>
              <a:t>keras</a:t>
            </a:r>
            <a:endParaRPr lang="en-US" altLang="zh-CN" dirty="0"/>
          </a:p>
          <a:p>
            <a:r>
              <a:rPr lang="en-US" altLang="zh-CN" dirty="0"/>
              <a:t>#</a:t>
            </a:r>
            <a:r>
              <a:rPr lang="zh-CN" altLang="en-US" dirty="0"/>
              <a:t>（</a:t>
            </a:r>
            <a:r>
              <a:rPr lang="en-US" altLang="zh-CN" dirty="0"/>
              <a:t>3</a:t>
            </a:r>
            <a:r>
              <a:rPr lang="zh-CN" altLang="en-US" dirty="0"/>
              <a:t>）设置完之后，在命令行中输入</a:t>
            </a:r>
            <a:r>
              <a:rPr lang="en-US" altLang="zh-CN" dirty="0"/>
              <a:t>python</a:t>
            </a:r>
            <a:r>
              <a:rPr lang="zh-CN" altLang="en-US" dirty="0"/>
              <a:t>，进入</a:t>
            </a:r>
            <a:r>
              <a:rPr lang="en-US" altLang="zh-CN" dirty="0"/>
              <a:t>python</a:t>
            </a:r>
            <a:r>
              <a:rPr lang="zh-CN" altLang="en-US" dirty="0"/>
              <a:t>运行界面，输入</a:t>
            </a:r>
            <a:r>
              <a:rPr lang="en-US" altLang="zh-CN" dirty="0"/>
              <a:t>import </a:t>
            </a:r>
            <a:r>
              <a:rPr lang="en-US" altLang="zh-CN" dirty="0" err="1"/>
              <a:t>keras</a:t>
            </a:r>
            <a:r>
              <a:rPr lang="zh-CN" altLang="en-US" dirty="0"/>
              <a:t>，看看</a:t>
            </a:r>
            <a:r>
              <a:rPr lang="en-US" altLang="zh-CN" dirty="0" err="1"/>
              <a:t>keras</a:t>
            </a:r>
            <a:r>
              <a:rPr lang="zh-CN" altLang="en-US" dirty="0"/>
              <a:t>是否导入成功</a:t>
            </a:r>
          </a:p>
        </p:txBody>
      </p:sp>
    </p:spTree>
    <p:extLst>
      <p:ext uri="{BB962C8B-B14F-4D97-AF65-F5344CB8AC3E}">
        <p14:creationId xmlns:p14="http://schemas.microsoft.com/office/powerpoint/2010/main" val="3637018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685800"/>
            <a:ext cx="8229600" cy="1066800"/>
          </a:xfrm>
        </p:spPr>
        <p:txBody>
          <a:bodyPr/>
          <a:lstStyle/>
          <a:p>
            <a:r>
              <a:rPr lang="zh-CN" altLang="en-US" dirty="0"/>
              <a:t>神经网络发展史</a:t>
            </a:r>
          </a:p>
        </p:txBody>
      </p:sp>
      <p:sp>
        <p:nvSpPr>
          <p:cNvPr id="3" name="内容占位符 2"/>
          <p:cNvSpPr>
            <a:spLocks noGrp="1"/>
          </p:cNvSpPr>
          <p:nvPr>
            <p:ph sz="quarter" idx="1"/>
          </p:nvPr>
        </p:nvSpPr>
        <p:spPr>
          <a:xfrm>
            <a:off x="457200" y="1828800"/>
            <a:ext cx="8229600" cy="4745736"/>
          </a:xfrm>
        </p:spPr>
        <p:txBody>
          <a:bodyPr/>
          <a:lstStyle/>
          <a:p>
            <a:r>
              <a:rPr lang="zh-CN" altLang="en-US" sz="2400" dirty="0"/>
              <a:t>第二阶段：冰河期</a:t>
            </a:r>
            <a:endParaRPr lang="en-US" altLang="zh-CN" sz="2400" dirty="0"/>
          </a:p>
          <a:p>
            <a:pPr lvl="1"/>
            <a:r>
              <a:rPr lang="en-US" altLang="zh-CN" sz="2000" dirty="0"/>
              <a:t>1969</a:t>
            </a:r>
            <a:r>
              <a:rPr lang="zh-CN" altLang="en-US" sz="2000" dirty="0"/>
              <a:t>年，</a:t>
            </a:r>
            <a:r>
              <a:rPr lang="en-US" altLang="zh-CN" sz="2000" dirty="0"/>
              <a:t>Marvin Minsky</a:t>
            </a:r>
            <a:r>
              <a:rPr lang="zh-CN" altLang="en-US" sz="2000" dirty="0"/>
              <a:t>出版</a:t>
            </a:r>
            <a:r>
              <a:rPr lang="en-US" altLang="zh-CN" sz="2000" dirty="0"/>
              <a:t>《</a:t>
            </a:r>
            <a:r>
              <a:rPr lang="zh-CN" altLang="en-US" sz="2000" dirty="0"/>
              <a:t>感知机</a:t>
            </a:r>
            <a:r>
              <a:rPr lang="en-US" altLang="zh-CN" sz="2000" dirty="0"/>
              <a:t>》</a:t>
            </a:r>
            <a:r>
              <a:rPr lang="zh-CN" altLang="en-US" sz="2000" dirty="0"/>
              <a:t>一书，书中论断直接将神经网络打入冷宫，导致神经网络十多年的“冰河期”。他们发现了神经网络的两个关键问题。</a:t>
            </a:r>
            <a:endParaRPr lang="en-US" altLang="zh-CN" sz="2000" dirty="0"/>
          </a:p>
          <a:p>
            <a:pPr lvl="2"/>
            <a:r>
              <a:rPr lang="zh-CN" altLang="en-US" sz="2000" dirty="0"/>
              <a:t>第一是基本感知机无法处理异或回路。</a:t>
            </a:r>
            <a:endParaRPr lang="en-US" altLang="zh-CN" sz="2000" dirty="0"/>
          </a:p>
          <a:p>
            <a:pPr lvl="2"/>
            <a:r>
              <a:rPr lang="zh-CN" altLang="en-US" sz="2000" dirty="0"/>
              <a:t>第二个重要的问题是电脑没有足够的能力来处理大型神经网络所需要的很长的计算时间。</a:t>
            </a:r>
            <a:endParaRPr lang="en-US" altLang="zh-CN" sz="2000" dirty="0"/>
          </a:p>
          <a:p>
            <a:pPr lvl="1"/>
            <a:r>
              <a:rPr lang="en-US" altLang="zh-CN" sz="2000" dirty="0"/>
              <a:t>1974</a:t>
            </a:r>
            <a:r>
              <a:rPr lang="zh-CN" altLang="en-US" sz="2000" dirty="0"/>
              <a:t>年，哈佛大学的</a:t>
            </a:r>
            <a:r>
              <a:rPr lang="en-US" altLang="zh-CN" sz="2000" dirty="0"/>
              <a:t>Paul </a:t>
            </a:r>
            <a:r>
              <a:rPr lang="en-US" altLang="zh-CN" sz="2000" dirty="0" err="1"/>
              <a:t>Webos</a:t>
            </a:r>
            <a:r>
              <a:rPr lang="zh-CN" altLang="en-US" sz="2000" dirty="0"/>
              <a:t>发明</a:t>
            </a:r>
            <a:r>
              <a:rPr lang="zh-CN" altLang="en-US" sz="2000" dirty="0">
                <a:solidFill>
                  <a:srgbClr val="FF0000"/>
                </a:solidFill>
              </a:rPr>
              <a:t>反向传播算法</a:t>
            </a:r>
            <a:r>
              <a:rPr lang="zh-CN" altLang="en-US" sz="2000" dirty="0"/>
              <a:t>，但当时未受到应有的重视。</a:t>
            </a:r>
            <a:endParaRPr lang="en-US" altLang="zh-CN" sz="2000" dirty="0"/>
          </a:p>
          <a:p>
            <a:pPr lvl="1"/>
            <a:r>
              <a:rPr lang="en-US" altLang="zh-CN" sz="2000" dirty="0"/>
              <a:t>1980</a:t>
            </a:r>
            <a:r>
              <a:rPr lang="zh-CN" altLang="en-US" sz="2000" dirty="0"/>
              <a:t>年，</a:t>
            </a:r>
            <a:r>
              <a:rPr lang="en-US" altLang="zh-CN" sz="2000" dirty="0" err="1"/>
              <a:t>Kunihiko</a:t>
            </a:r>
            <a:r>
              <a:rPr lang="en-US" altLang="zh-CN" sz="2000" dirty="0"/>
              <a:t> Fukushima</a:t>
            </a:r>
            <a:r>
              <a:rPr lang="zh-CN" altLang="en-US" sz="2000" dirty="0"/>
              <a:t>（福岛邦彦）提出了一种带卷积和子采样操作的多层神经网络：新知机（</a:t>
            </a:r>
            <a:r>
              <a:rPr lang="en-US" altLang="zh-CN" sz="2000" dirty="0" err="1"/>
              <a:t>Neocognitron</a:t>
            </a:r>
            <a:r>
              <a:rPr lang="zh-CN" altLang="en-US" sz="2000" dirty="0"/>
              <a:t>）</a:t>
            </a:r>
          </a:p>
        </p:txBody>
      </p:sp>
    </p:spTree>
    <p:extLst>
      <p:ext uri="{BB962C8B-B14F-4D97-AF65-F5344CB8AC3E}">
        <p14:creationId xmlns:p14="http://schemas.microsoft.com/office/powerpoint/2010/main" val="6693329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6508" y="685800"/>
            <a:ext cx="8229600" cy="1066800"/>
          </a:xfrm>
        </p:spPr>
        <p:txBody>
          <a:bodyPr/>
          <a:lstStyle/>
          <a:p>
            <a:r>
              <a:rPr lang="zh-CN" altLang="en-US" dirty="0"/>
              <a:t>神经网络发展史</a:t>
            </a:r>
          </a:p>
        </p:txBody>
      </p:sp>
      <p:sp>
        <p:nvSpPr>
          <p:cNvPr id="3" name="内容占位符 2"/>
          <p:cNvSpPr>
            <a:spLocks noGrp="1"/>
          </p:cNvSpPr>
          <p:nvPr>
            <p:ph sz="quarter" idx="1"/>
          </p:nvPr>
        </p:nvSpPr>
        <p:spPr>
          <a:xfrm>
            <a:off x="457200" y="1676400"/>
            <a:ext cx="8229600" cy="4898136"/>
          </a:xfrm>
        </p:spPr>
        <p:txBody>
          <a:bodyPr/>
          <a:lstStyle/>
          <a:p>
            <a:r>
              <a:rPr lang="zh-CN" altLang="en-US" sz="2400" dirty="0"/>
              <a:t>第三阶段：反向传播算法引起的复兴</a:t>
            </a:r>
            <a:endParaRPr lang="en-US" altLang="zh-CN" sz="2400" dirty="0"/>
          </a:p>
          <a:p>
            <a:pPr lvl="1"/>
            <a:r>
              <a:rPr lang="en-US" altLang="zh-CN" sz="2000" dirty="0"/>
              <a:t>1983</a:t>
            </a:r>
            <a:r>
              <a:rPr lang="zh-CN" altLang="en-US" sz="2000" dirty="0"/>
              <a:t>年，加州理工学院的物理学家</a:t>
            </a:r>
            <a:r>
              <a:rPr lang="en-US" altLang="zh-CN" sz="2000" dirty="0"/>
              <a:t>John Hopfield</a:t>
            </a:r>
            <a:r>
              <a:rPr lang="zh-CN" altLang="en-US" sz="2000" dirty="0"/>
              <a:t>对神经网络引入能量函数的概念，并提出了用于联想记忆和优化计算的网络（称为</a:t>
            </a:r>
            <a:r>
              <a:rPr lang="en-US" altLang="zh-CN" sz="2000" dirty="0"/>
              <a:t>Hopfield</a:t>
            </a:r>
            <a:r>
              <a:rPr lang="zh-CN" altLang="en-US" sz="2000" dirty="0"/>
              <a:t>网络），在旅行商问题上获得当时最好结果，引起轰动。</a:t>
            </a:r>
            <a:endParaRPr lang="en-US" altLang="zh-CN" sz="2000" dirty="0"/>
          </a:p>
          <a:p>
            <a:pPr lvl="1"/>
            <a:r>
              <a:rPr lang="en-US" altLang="zh-CN" sz="2000" dirty="0"/>
              <a:t>1984</a:t>
            </a:r>
            <a:r>
              <a:rPr lang="zh-CN" altLang="en-US" sz="2000" dirty="0"/>
              <a:t>年，</a:t>
            </a:r>
            <a:r>
              <a:rPr lang="en-US" altLang="zh-CN" sz="2000" dirty="0"/>
              <a:t>Geoffrey Hinton</a:t>
            </a:r>
            <a:r>
              <a:rPr lang="zh-CN" altLang="en-US" sz="2000" dirty="0"/>
              <a:t>提出一种随机化版本的</a:t>
            </a:r>
            <a:r>
              <a:rPr lang="en-US" altLang="zh-CN" sz="2000" dirty="0"/>
              <a:t>Hopfield</a:t>
            </a:r>
            <a:r>
              <a:rPr lang="zh-CN" altLang="en-US" sz="2000" dirty="0"/>
              <a:t>网络，即玻尔兹曼机。</a:t>
            </a:r>
            <a:endParaRPr lang="en-US" altLang="zh-CN" sz="2000" dirty="0"/>
          </a:p>
          <a:p>
            <a:pPr lvl="1"/>
            <a:r>
              <a:rPr lang="en-US" altLang="zh-CN" sz="2000" dirty="0"/>
              <a:t>1986</a:t>
            </a:r>
            <a:r>
              <a:rPr lang="zh-CN" altLang="en-US" sz="2000" dirty="0"/>
              <a:t>年， </a:t>
            </a:r>
            <a:r>
              <a:rPr lang="en-US" altLang="zh-CN" sz="2000" dirty="0"/>
              <a:t>David </a:t>
            </a:r>
            <a:r>
              <a:rPr lang="en-US" altLang="zh-CN" sz="2000" dirty="0" err="1"/>
              <a:t>Rumelhart</a:t>
            </a:r>
            <a:r>
              <a:rPr lang="zh-CN" altLang="en-US" sz="2000" dirty="0"/>
              <a:t>和</a:t>
            </a:r>
            <a:r>
              <a:rPr lang="en-US" altLang="zh-CN" sz="2000" dirty="0"/>
              <a:t>James McClelland</a:t>
            </a:r>
            <a:r>
              <a:rPr lang="zh-CN" altLang="en-US" sz="2000" dirty="0"/>
              <a:t>对于联结主义在计算机模拟神经活动中的应用提供了全面的论述，并重新发明了反向传播算法。</a:t>
            </a:r>
            <a:endParaRPr lang="en-US" altLang="zh-CN" sz="2000" dirty="0"/>
          </a:p>
          <a:p>
            <a:pPr lvl="1"/>
            <a:r>
              <a:rPr lang="en-US" altLang="zh-CN" sz="2000" dirty="0"/>
              <a:t>Geoffrey Hinton[1986]</a:t>
            </a:r>
            <a:r>
              <a:rPr lang="zh-CN" altLang="en-US" sz="2000" dirty="0"/>
              <a:t>等人将引入到多层感知器</a:t>
            </a:r>
            <a:endParaRPr lang="en-US" altLang="zh-CN" sz="2000" dirty="0"/>
          </a:p>
          <a:p>
            <a:pPr lvl="1"/>
            <a:r>
              <a:rPr lang="en-US" altLang="zh-CN" sz="2000" dirty="0" err="1"/>
              <a:t>LeCun</a:t>
            </a:r>
            <a:r>
              <a:rPr lang="en-US" altLang="zh-CN" sz="2000" dirty="0"/>
              <a:t> et al. [1989]</a:t>
            </a:r>
            <a:r>
              <a:rPr lang="zh-CN" altLang="en-US" sz="2000" dirty="0"/>
              <a:t>将反向传播算法引入了卷积神经网络，并在手写体数字识别上取得了很大的成功。</a:t>
            </a:r>
          </a:p>
        </p:txBody>
      </p:sp>
    </p:spTree>
    <p:extLst>
      <p:ext uri="{BB962C8B-B14F-4D97-AF65-F5344CB8AC3E}">
        <p14:creationId xmlns:p14="http://schemas.microsoft.com/office/powerpoint/2010/main" val="13842987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685800"/>
            <a:ext cx="8229600" cy="1066800"/>
          </a:xfrm>
        </p:spPr>
        <p:txBody>
          <a:bodyPr/>
          <a:lstStyle/>
          <a:p>
            <a:r>
              <a:rPr lang="zh-CN" altLang="en-US" dirty="0"/>
              <a:t>神经网络发展史</a:t>
            </a:r>
          </a:p>
        </p:txBody>
      </p:sp>
      <p:sp>
        <p:nvSpPr>
          <p:cNvPr id="3" name="内容占位符 2"/>
          <p:cNvSpPr>
            <a:spLocks noGrp="1"/>
          </p:cNvSpPr>
          <p:nvPr>
            <p:ph sz="quarter" idx="1"/>
          </p:nvPr>
        </p:nvSpPr>
        <p:spPr>
          <a:xfrm>
            <a:off x="457200" y="1905000"/>
            <a:ext cx="8229600" cy="4669536"/>
          </a:xfrm>
        </p:spPr>
        <p:txBody>
          <a:bodyPr/>
          <a:lstStyle/>
          <a:p>
            <a:r>
              <a:rPr lang="zh-CN" altLang="en-US" dirty="0"/>
              <a:t>第四阶段：流行度降低</a:t>
            </a:r>
            <a:endParaRPr lang="en-US" altLang="zh-CN" dirty="0"/>
          </a:p>
          <a:p>
            <a:pPr lvl="1"/>
            <a:r>
              <a:rPr lang="zh-CN" altLang="en-US" dirty="0"/>
              <a:t>在</a:t>
            </a:r>
            <a:r>
              <a:rPr lang="en-US" altLang="zh-CN" dirty="0"/>
              <a:t>20</a:t>
            </a:r>
            <a:r>
              <a:rPr lang="zh-CN" altLang="en-US" dirty="0"/>
              <a:t>世纪</a:t>
            </a:r>
            <a:r>
              <a:rPr lang="en-US" altLang="zh-CN" dirty="0"/>
              <a:t>90</a:t>
            </a:r>
            <a:r>
              <a:rPr lang="zh-CN" altLang="en-US" dirty="0"/>
              <a:t>年代中期，统计学习理论和以支持向量机为代表的机器学习模型开始兴起。</a:t>
            </a:r>
            <a:endParaRPr lang="en-US" altLang="zh-CN" dirty="0"/>
          </a:p>
          <a:p>
            <a:pPr lvl="1"/>
            <a:r>
              <a:rPr lang="zh-CN" altLang="en-US" dirty="0"/>
              <a:t>相比之下，神经网络的理论基础不清晰、优化困难、可解释性差等缺点更加凸显，神经网络的研究又一次陷入低潮。</a:t>
            </a:r>
            <a:endParaRPr lang="en-US" altLang="zh-CN" dirty="0"/>
          </a:p>
        </p:txBody>
      </p:sp>
    </p:spTree>
    <p:extLst>
      <p:ext uri="{BB962C8B-B14F-4D97-AF65-F5344CB8AC3E}">
        <p14:creationId xmlns:p14="http://schemas.microsoft.com/office/powerpoint/2010/main" val="340434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85800"/>
            <a:ext cx="8229600" cy="1066800"/>
          </a:xfrm>
        </p:spPr>
        <p:txBody>
          <a:bodyPr/>
          <a:lstStyle/>
          <a:p>
            <a:r>
              <a:rPr lang="zh-CN" altLang="en-US" dirty="0"/>
              <a:t>神经网络发展史</a:t>
            </a:r>
          </a:p>
        </p:txBody>
      </p:sp>
      <p:sp>
        <p:nvSpPr>
          <p:cNvPr id="3" name="内容占位符 2"/>
          <p:cNvSpPr>
            <a:spLocks noGrp="1"/>
          </p:cNvSpPr>
          <p:nvPr>
            <p:ph sz="quarter" idx="1"/>
          </p:nvPr>
        </p:nvSpPr>
        <p:spPr>
          <a:xfrm>
            <a:off x="457200" y="1828800"/>
            <a:ext cx="8229600" cy="4745736"/>
          </a:xfrm>
        </p:spPr>
        <p:txBody>
          <a:bodyPr/>
          <a:lstStyle/>
          <a:p>
            <a:r>
              <a:rPr lang="zh-CN" altLang="en-US" dirty="0"/>
              <a:t>第五阶段：深度学习的崛起</a:t>
            </a:r>
            <a:endParaRPr lang="en-US" altLang="zh-CN" dirty="0"/>
          </a:p>
          <a:p>
            <a:pPr lvl="1"/>
            <a:r>
              <a:rPr lang="zh-CN" altLang="en-US" dirty="0"/>
              <a:t> </a:t>
            </a:r>
            <a:r>
              <a:rPr lang="en-US" altLang="zh-CN" dirty="0"/>
              <a:t>2006</a:t>
            </a:r>
            <a:r>
              <a:rPr lang="zh-CN" altLang="en-US" dirty="0"/>
              <a:t>年，</a:t>
            </a:r>
            <a:r>
              <a:rPr lang="en-US" altLang="zh-CN" dirty="0"/>
              <a:t>Hinton and </a:t>
            </a:r>
            <a:r>
              <a:rPr lang="en-US" altLang="zh-CN" dirty="0" err="1"/>
              <a:t>Salakhutdinov</a:t>
            </a:r>
            <a:r>
              <a:rPr lang="en-US" altLang="zh-CN" dirty="0"/>
              <a:t> [2006]</a:t>
            </a:r>
            <a:r>
              <a:rPr lang="zh-CN" altLang="en-US" dirty="0"/>
              <a:t>发现多层前馈神经网络可以先通过逐层预训练，再用反向传播算法进行精调的方式进行有效学习。</a:t>
            </a:r>
            <a:endParaRPr lang="en-US" altLang="zh-CN" dirty="0"/>
          </a:p>
          <a:p>
            <a:pPr lvl="1"/>
            <a:r>
              <a:rPr lang="zh-CN" altLang="en-US" dirty="0"/>
              <a:t>深度的人工神经网络在语音识别和图像分类等任务上的巨大成功。</a:t>
            </a:r>
            <a:endParaRPr lang="en-US" altLang="zh-CN" dirty="0"/>
          </a:p>
          <a:p>
            <a:pPr lvl="1"/>
            <a:r>
              <a:rPr lang="zh-CN" altLang="en-US" dirty="0"/>
              <a:t>随着大规模并行计算以及</a:t>
            </a:r>
            <a:r>
              <a:rPr lang="en-US" altLang="zh-CN" dirty="0"/>
              <a:t>GPU</a:t>
            </a:r>
            <a:r>
              <a:rPr lang="zh-CN" altLang="en-US" dirty="0"/>
              <a:t>设备的普及，计算机的计算能力得以大幅提高。此外，可供机器学习的数据规模也越来越大。在计算能力和数据规模的支持下，计算机已经可以训练大规模的人工神经网络。</a:t>
            </a:r>
            <a:endParaRPr lang="en-US" altLang="zh-CN" dirty="0"/>
          </a:p>
        </p:txBody>
      </p:sp>
    </p:spTree>
    <p:extLst>
      <p:ext uri="{BB962C8B-B14F-4D97-AF65-F5344CB8AC3E}">
        <p14:creationId xmlns:p14="http://schemas.microsoft.com/office/powerpoint/2010/main" val="41548747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C5AD9BB5-97C8-47BF-B818-BF7C4BE3BC8D}"/>
              </a:ext>
            </a:extLst>
          </p:cNvPr>
          <p:cNvSpPr>
            <a:spLocks noGrp="1" noChangeArrowheads="1"/>
          </p:cNvSpPr>
          <p:nvPr>
            <p:ph type="body" idx="1"/>
          </p:nvPr>
        </p:nvSpPr>
        <p:spPr>
          <a:xfrm>
            <a:off x="685800" y="1752600"/>
            <a:ext cx="7772400" cy="4419600"/>
          </a:xfrm>
        </p:spPr>
        <p:txBody>
          <a:bodyPr>
            <a:normAutofit fontScale="92500" lnSpcReduction="20000"/>
          </a:bodyPr>
          <a:lstStyle/>
          <a:p>
            <a:r>
              <a:rPr lang="zh-CN" altLang="en-US" sz="2400" dirty="0"/>
              <a:t>科学和医学：建模、预测、诊断、模式识别</a:t>
            </a:r>
            <a:endParaRPr lang="en-US" altLang="zh-CN" sz="2400" dirty="0"/>
          </a:p>
          <a:p>
            <a:endParaRPr lang="en-US" altLang="zh-CN" sz="2400" dirty="0"/>
          </a:p>
          <a:p>
            <a:r>
              <a:rPr lang="zh-CN" altLang="en-US" sz="2400" dirty="0"/>
              <a:t>制造：过程建模和分析</a:t>
            </a:r>
            <a:endParaRPr lang="en-US" altLang="zh-CN" sz="2400" dirty="0"/>
          </a:p>
          <a:p>
            <a:endParaRPr lang="en-US" altLang="zh-CN" sz="2400" dirty="0"/>
          </a:p>
          <a:p>
            <a:r>
              <a:rPr lang="zh-CN" altLang="en-US" sz="2400" dirty="0"/>
              <a:t>营销和销售：分析、分类、客户定位</a:t>
            </a:r>
            <a:endParaRPr lang="en-US" altLang="zh-CN" sz="2400" dirty="0"/>
          </a:p>
          <a:p>
            <a:endParaRPr lang="en-US" altLang="zh-CN" sz="2400" dirty="0"/>
          </a:p>
          <a:p>
            <a:r>
              <a:rPr lang="zh-CN" altLang="en-US" sz="2400" dirty="0"/>
              <a:t>金融：证券组合交易、投资支持</a:t>
            </a:r>
            <a:endParaRPr lang="en-US" altLang="zh-CN" sz="2400" dirty="0"/>
          </a:p>
          <a:p>
            <a:endParaRPr lang="en-US" altLang="zh-CN" sz="2400" dirty="0"/>
          </a:p>
          <a:p>
            <a:r>
              <a:rPr lang="zh-CN" altLang="en-US" sz="2400" dirty="0"/>
              <a:t>银行和保险：信贷和政策批准</a:t>
            </a:r>
            <a:endParaRPr lang="en-US" altLang="zh-CN" sz="2400" dirty="0"/>
          </a:p>
          <a:p>
            <a:endParaRPr lang="en-US" altLang="zh-CN" sz="2400" dirty="0"/>
          </a:p>
          <a:p>
            <a:r>
              <a:rPr lang="zh-CN" altLang="en-US" sz="2400" dirty="0"/>
              <a:t>安全：炸弹、冰山、欺诈检测</a:t>
            </a:r>
            <a:endParaRPr lang="en-US" altLang="zh-CN" sz="2400" dirty="0"/>
          </a:p>
          <a:p>
            <a:endParaRPr lang="en-US" altLang="zh-CN" sz="2400" dirty="0"/>
          </a:p>
          <a:p>
            <a:r>
              <a:rPr lang="zh-CN" altLang="en-US" sz="2400" dirty="0"/>
              <a:t>工程：动态负荷分配模式识别</a:t>
            </a:r>
            <a:endParaRPr lang="en-US" altLang="zh-CN" sz="2400" dirty="0">
              <a:effectLst>
                <a:outerShdw blurRad="38100" dist="38100" dir="2700000" algn="tl">
                  <a:srgbClr val="919191"/>
                </a:outerShdw>
              </a:effectLst>
            </a:endParaRPr>
          </a:p>
        </p:txBody>
      </p:sp>
      <p:sp>
        <p:nvSpPr>
          <p:cNvPr id="34819" name="Rectangle 3">
            <a:extLst>
              <a:ext uri="{FF2B5EF4-FFF2-40B4-BE49-F238E27FC236}">
                <a16:creationId xmlns:a16="http://schemas.microsoft.com/office/drawing/2014/main" id="{E1677C26-1B93-498A-992E-AB6AD6F69260}"/>
              </a:ext>
            </a:extLst>
          </p:cNvPr>
          <p:cNvSpPr>
            <a:spLocks noGrp="1" noChangeArrowheads="1"/>
          </p:cNvSpPr>
          <p:nvPr>
            <p:ph type="title"/>
          </p:nvPr>
        </p:nvSpPr>
        <p:spPr>
          <a:xfrm>
            <a:off x="228600" y="533400"/>
            <a:ext cx="8229600" cy="1066800"/>
          </a:xfrm>
        </p:spPr>
        <p:txBody>
          <a:bodyPr/>
          <a:lstStyle/>
          <a:p>
            <a:r>
              <a:rPr lang="en-US" altLang="zh-CN" sz="3600" b="1" dirty="0">
                <a:solidFill>
                  <a:srgbClr val="0000FF"/>
                </a:solidFill>
              </a:rPr>
              <a:t>ANN application areas</a:t>
            </a:r>
          </a:p>
        </p:txBody>
      </p:sp>
    </p:spTree>
    <p:extLst>
      <p:ext uri="{BB962C8B-B14F-4D97-AF65-F5344CB8AC3E}">
        <p14:creationId xmlns:p14="http://schemas.microsoft.com/office/powerpoint/2010/main" val="2523356769"/>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5" name="Rectangle 2"/>
          <p:cNvSpPr>
            <a:spLocks noGrp="1" noChangeArrowheads="1"/>
          </p:cNvSpPr>
          <p:nvPr>
            <p:ph type="title"/>
          </p:nvPr>
        </p:nvSpPr>
        <p:spPr>
          <a:xfrm>
            <a:off x="162339" y="381000"/>
            <a:ext cx="6172200" cy="1143000"/>
          </a:xfrm>
        </p:spPr>
        <p:txBody>
          <a:bodyPr/>
          <a:lstStyle/>
          <a:p>
            <a:r>
              <a:rPr lang="en-US" altLang="x-none" b="1" dirty="0">
                <a:solidFill>
                  <a:srgbClr val="0000FF"/>
                </a:solidFill>
                <a:latin typeface="Arial" charset="0"/>
                <a:ea typeface="Arial" charset="0"/>
                <a:cs typeface="Arial" charset="0"/>
              </a:rPr>
              <a:t>Topics</a:t>
            </a:r>
          </a:p>
        </p:txBody>
      </p:sp>
      <p:sp>
        <p:nvSpPr>
          <p:cNvPr id="6146" name="Rectangle 3"/>
          <p:cNvSpPr>
            <a:spLocks noGrp="1" noChangeArrowheads="1"/>
          </p:cNvSpPr>
          <p:nvPr>
            <p:ph type="body" idx="1"/>
          </p:nvPr>
        </p:nvSpPr>
        <p:spPr>
          <a:xfrm>
            <a:off x="152400" y="1295400"/>
            <a:ext cx="8686800" cy="5562600"/>
          </a:xfrm>
        </p:spPr>
        <p:txBody>
          <a:bodyPr>
            <a:normAutofit/>
          </a:bodyPr>
          <a:lstStyle/>
          <a:p>
            <a:pPr marL="109728" lvl="0" indent="0">
              <a:buNone/>
            </a:pPr>
            <a:r>
              <a:rPr lang="en-US" altLang="zh-CN" b="1" dirty="0"/>
              <a:t>1</a:t>
            </a:r>
            <a:r>
              <a:rPr lang="zh-CN" altLang="en-US" b="1" dirty="0"/>
              <a:t>、</a:t>
            </a:r>
            <a:r>
              <a:rPr lang="en-US" altLang="zh-CN" b="1" dirty="0"/>
              <a:t> Introduction to Machine Learning</a:t>
            </a:r>
          </a:p>
          <a:p>
            <a:pPr marL="109728" lvl="0" indent="0">
              <a:buNone/>
            </a:pPr>
            <a:r>
              <a:rPr lang="en-US" altLang="zh-CN" dirty="0">
                <a:solidFill>
                  <a:srgbClr val="FF0000"/>
                </a:solidFill>
              </a:rPr>
              <a:t>	</a:t>
            </a:r>
            <a:r>
              <a:rPr lang="en-US" altLang="zh-CN" dirty="0"/>
              <a:t>1.1 Introduction to Artificial Intelligence</a:t>
            </a:r>
          </a:p>
          <a:p>
            <a:pPr marL="109728" indent="0">
              <a:buNone/>
            </a:pPr>
            <a:r>
              <a:rPr lang="en-US" dirty="0"/>
              <a:t>	1.2 </a:t>
            </a:r>
            <a:r>
              <a:rPr lang="en-US" altLang="x-none" dirty="0"/>
              <a:t>The stages of Machine Learning</a:t>
            </a:r>
            <a:endParaRPr lang="en-US" dirty="0"/>
          </a:p>
          <a:p>
            <a:pPr marL="109728" indent="0">
              <a:buNone/>
            </a:pPr>
            <a:r>
              <a:rPr lang="en-US" dirty="0"/>
              <a:t>	1.3 The details of </a:t>
            </a:r>
            <a:r>
              <a:rPr lang="en-US" altLang="x-none" dirty="0"/>
              <a:t>Machine Learning</a:t>
            </a:r>
            <a:endParaRPr lang="en-US" altLang="zh-CN" dirty="0"/>
          </a:p>
          <a:p>
            <a:pPr marL="109728" lvl="0" indent="0">
              <a:buNone/>
            </a:pPr>
            <a:endParaRPr lang="en-US" dirty="0"/>
          </a:p>
          <a:p>
            <a:pPr marL="109728" lvl="0" indent="0">
              <a:buNone/>
            </a:pPr>
            <a:r>
              <a:rPr lang="en-US" altLang="zh-CN" b="1" dirty="0"/>
              <a:t>2</a:t>
            </a:r>
            <a:r>
              <a:rPr lang="zh-CN" altLang="en-US" b="1" dirty="0"/>
              <a:t>、</a:t>
            </a:r>
            <a:r>
              <a:rPr lang="en-US" altLang="zh-CN" b="1" dirty="0"/>
              <a:t> Introduction to </a:t>
            </a:r>
            <a:r>
              <a:rPr lang="en-US" altLang="zh-CN" b="1" dirty="0" err="1"/>
              <a:t>Nerual</a:t>
            </a:r>
            <a:r>
              <a:rPr lang="en-US" altLang="zh-CN" b="1" dirty="0"/>
              <a:t> Network</a:t>
            </a:r>
          </a:p>
          <a:p>
            <a:pPr marL="109728" lvl="0" indent="0">
              <a:buNone/>
            </a:pPr>
            <a:r>
              <a:rPr lang="en-US" altLang="zh-CN" dirty="0"/>
              <a:t>	2.1 concept of artificial neural network</a:t>
            </a:r>
          </a:p>
          <a:p>
            <a:pPr marL="109728" lvl="0" indent="0">
              <a:buNone/>
            </a:pPr>
            <a:r>
              <a:rPr lang="en-US" altLang="zh-CN" dirty="0"/>
              <a:t>	</a:t>
            </a:r>
            <a:r>
              <a:rPr lang="en-US" altLang="zh-CN" dirty="0">
                <a:solidFill>
                  <a:srgbClr val="FF0000"/>
                </a:solidFill>
              </a:rPr>
              <a:t>2.2 neural network training process</a:t>
            </a:r>
          </a:p>
          <a:p>
            <a:pPr marL="109728" lvl="0" indent="0">
              <a:buNone/>
            </a:pPr>
            <a:r>
              <a:rPr lang="en-US" altLang="zh-CN" dirty="0">
                <a:ea typeface="宋体" charset="-122"/>
              </a:rPr>
              <a:t>	2.3 concept of </a:t>
            </a:r>
            <a:r>
              <a:rPr lang="en-US" altLang="zh-CN" dirty="0"/>
              <a:t>Deep Neural Networks </a:t>
            </a:r>
            <a:endParaRPr lang="en-US" altLang="zh-CN" dirty="0">
              <a:ea typeface="宋体" charset="-122"/>
            </a:endParaRPr>
          </a:p>
        </p:txBody>
      </p:sp>
    </p:spTree>
    <p:extLst>
      <p:ext uri="{BB962C8B-B14F-4D97-AF65-F5344CB8AC3E}">
        <p14:creationId xmlns:p14="http://schemas.microsoft.com/office/powerpoint/2010/main" val="285069557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61999" y="1905000"/>
            <a:ext cx="7239001" cy="2500043"/>
          </a:xfrm>
          <a:prstGeom prst="rect">
            <a:avLst/>
          </a:prstGeom>
        </p:spPr>
        <p:txBody>
          <a:bodyPr vert="horz" wrap="square" lIns="0" tIns="12065" rIns="0" bIns="0" rtlCol="0">
            <a:spAutoFit/>
          </a:bodyPr>
          <a:lstStyle/>
          <a:p>
            <a:pPr marL="12700" algn="ctr">
              <a:lnSpc>
                <a:spcPct val="100000"/>
              </a:lnSpc>
              <a:spcBef>
                <a:spcPts val="95"/>
              </a:spcBef>
            </a:pPr>
            <a:r>
              <a:rPr sz="4000" spc="60" dirty="0">
                <a:solidFill>
                  <a:srgbClr val="C00000"/>
                </a:solidFill>
                <a:latin typeface="黑体" panose="02010609060101010101" pitchFamily="49" charset="-122"/>
                <a:ea typeface="黑体" panose="02010609060101010101" pitchFamily="49" charset="-122"/>
                <a:cs typeface="Noto Sans CJK JP Regular"/>
              </a:rPr>
              <a:t>Machine</a:t>
            </a:r>
            <a:r>
              <a:rPr sz="4000" spc="90" dirty="0">
                <a:solidFill>
                  <a:srgbClr val="C00000"/>
                </a:solidFill>
                <a:latin typeface="黑体" panose="02010609060101010101" pitchFamily="49" charset="-122"/>
                <a:ea typeface="黑体" panose="02010609060101010101" pitchFamily="49" charset="-122"/>
                <a:cs typeface="Noto Sans CJK JP Regular"/>
              </a:rPr>
              <a:t> </a:t>
            </a:r>
            <a:r>
              <a:rPr sz="4000" spc="-15" dirty="0" err="1">
                <a:solidFill>
                  <a:srgbClr val="C00000"/>
                </a:solidFill>
                <a:latin typeface="黑体" panose="02010609060101010101" pitchFamily="49" charset="-122"/>
                <a:ea typeface="黑体" panose="02010609060101010101" pitchFamily="49" charset="-122"/>
                <a:cs typeface="Noto Sans CJK JP Regular"/>
              </a:rPr>
              <a:t>Learning</a:t>
            </a:r>
            <a:r>
              <a:rPr sz="4000" spc="-10" dirty="0" err="1">
                <a:solidFill>
                  <a:srgbClr val="C00000"/>
                </a:solidFill>
                <a:latin typeface="黑体" panose="02010609060101010101" pitchFamily="49" charset="-122"/>
                <a:ea typeface="黑体" panose="02010609060101010101" pitchFamily="49" charset="-122"/>
                <a:cs typeface="Noto Sans CJK JP Regular"/>
              </a:rPr>
              <a:t>要</a:t>
            </a:r>
            <a:r>
              <a:rPr sz="4000" u="heavy" spc="-10" dirty="0" err="1">
                <a:solidFill>
                  <a:srgbClr val="C00000"/>
                </a:solidFill>
                <a:uFill>
                  <a:solidFill>
                    <a:srgbClr val="C00000"/>
                  </a:solidFill>
                </a:uFill>
                <a:latin typeface="黑体" panose="02010609060101010101" pitchFamily="49" charset="-122"/>
                <a:ea typeface="黑体" panose="02010609060101010101" pitchFamily="49" charset="-122"/>
                <a:cs typeface="Noto Sans CJK JP Regular"/>
              </a:rPr>
              <a:t>先</a:t>
            </a:r>
            <a:r>
              <a:rPr lang="zh-CN" altLang="en-US" sz="4000" u="heavy" spc="-10" dirty="0">
                <a:solidFill>
                  <a:srgbClr val="C00000"/>
                </a:solidFill>
                <a:uFill>
                  <a:solidFill>
                    <a:srgbClr val="C00000"/>
                  </a:solidFill>
                </a:uFill>
                <a:latin typeface="黑体" panose="02010609060101010101" pitchFamily="49" charset="-122"/>
                <a:ea typeface="黑体" panose="02010609060101010101" pitchFamily="49" charset="-122"/>
                <a:cs typeface="Noto Sans CJK JP Regular"/>
              </a:rPr>
              <a:t>训练</a:t>
            </a:r>
            <a:r>
              <a:rPr lang="zh-CN" altLang="en-US" sz="4000" b="1" u="heavy" spc="-5" dirty="0">
                <a:solidFill>
                  <a:srgbClr val="C00000"/>
                </a:solidFill>
                <a:uFill>
                  <a:solidFill>
                    <a:srgbClr val="C00000"/>
                  </a:solidFill>
                </a:uFill>
                <a:latin typeface="黑体" panose="02010609060101010101" pitchFamily="49" charset="-122"/>
                <a:ea typeface="黑体" panose="02010609060101010101" pitchFamily="49" charset="-122"/>
                <a:cs typeface="Noto Sans CJK JP Regular"/>
              </a:rPr>
              <a:t>生成</a:t>
            </a:r>
            <a:r>
              <a:rPr lang="en-US" sz="4000" spc="150" dirty="0">
                <a:solidFill>
                  <a:srgbClr val="C00000"/>
                </a:solidFill>
                <a:latin typeface="黑体" panose="02010609060101010101" pitchFamily="49" charset="-122"/>
                <a:ea typeface="黑体" panose="02010609060101010101" pitchFamily="49" charset="-122"/>
                <a:cs typeface="Noto Sans CJK JP Regular"/>
              </a:rPr>
              <a:t>Model</a:t>
            </a:r>
          </a:p>
          <a:p>
            <a:pPr marL="12700" algn="ctr">
              <a:lnSpc>
                <a:spcPct val="100000"/>
              </a:lnSpc>
              <a:spcBef>
                <a:spcPts val="95"/>
              </a:spcBef>
            </a:pPr>
            <a:endParaRPr lang="en-US" sz="4000" dirty="0">
              <a:latin typeface="黑体" panose="02010609060101010101" pitchFamily="49" charset="-122"/>
              <a:ea typeface="黑体" panose="02010609060101010101" pitchFamily="49" charset="-122"/>
              <a:cs typeface="Noto Sans CJK JP Regular"/>
            </a:endParaRPr>
          </a:p>
          <a:p>
            <a:pPr marL="12700" algn="ctr">
              <a:lnSpc>
                <a:spcPct val="100000"/>
              </a:lnSpc>
              <a:spcBef>
                <a:spcPts val="95"/>
              </a:spcBef>
            </a:pPr>
            <a:r>
              <a:rPr lang="zh-CN" altLang="en-US" sz="4000" spc="-10" dirty="0">
                <a:solidFill>
                  <a:srgbClr val="C00000"/>
                </a:solidFill>
                <a:latin typeface="黑体" panose="02010609060101010101" pitchFamily="49" charset="-122"/>
                <a:ea typeface="黑体" panose="02010609060101010101" pitchFamily="49" charset="-122"/>
                <a:cs typeface="Noto Sans CJK JP Regular"/>
              </a:rPr>
              <a:t>训练</a:t>
            </a:r>
            <a:r>
              <a:rPr sz="4000" spc="-10" dirty="0" err="1">
                <a:solidFill>
                  <a:srgbClr val="C00000"/>
                </a:solidFill>
                <a:latin typeface="黑体" panose="02010609060101010101" pitchFamily="49" charset="-122"/>
                <a:ea typeface="黑体" panose="02010609060101010101" pitchFamily="49" charset="-122"/>
                <a:cs typeface="Noto Sans CJK JP Regular"/>
              </a:rPr>
              <a:t>完</a:t>
            </a:r>
            <a:r>
              <a:rPr sz="4000" spc="-5" dirty="0" err="1">
                <a:solidFill>
                  <a:srgbClr val="C00000"/>
                </a:solidFill>
                <a:latin typeface="黑体" panose="02010609060101010101" pitchFamily="49" charset="-122"/>
                <a:ea typeface="黑体" panose="02010609060101010101" pitchFamily="49" charset="-122"/>
                <a:cs typeface="Noto Sans CJK JP Regular"/>
              </a:rPr>
              <a:t>的</a:t>
            </a:r>
            <a:r>
              <a:rPr lang="en-US" sz="4000" spc="155" dirty="0" err="1">
                <a:solidFill>
                  <a:srgbClr val="C00000"/>
                </a:solidFill>
                <a:latin typeface="黑体" panose="02010609060101010101" pitchFamily="49" charset="-122"/>
                <a:ea typeface="黑体" panose="02010609060101010101" pitchFamily="49" charset="-122"/>
                <a:cs typeface="Noto Sans CJK JP Regular"/>
              </a:rPr>
              <a:t>M</a:t>
            </a:r>
            <a:r>
              <a:rPr lang="en-US" altLang="zh-CN" sz="4000" spc="155" dirty="0" err="1">
                <a:solidFill>
                  <a:srgbClr val="C00000"/>
                </a:solidFill>
                <a:latin typeface="黑体" panose="02010609060101010101" pitchFamily="49" charset="-122"/>
                <a:ea typeface="黑体" panose="02010609060101010101" pitchFamily="49" charset="-122"/>
                <a:cs typeface="Noto Sans CJK JP Regular"/>
              </a:rPr>
              <a:t>odel</a:t>
            </a:r>
            <a:r>
              <a:rPr sz="4000" spc="-10" dirty="0" err="1">
                <a:solidFill>
                  <a:srgbClr val="C00000"/>
                </a:solidFill>
                <a:latin typeface="黑体" panose="02010609060101010101" pitchFamily="49" charset="-122"/>
                <a:ea typeface="黑体" panose="02010609060101010101" pitchFamily="49" charset="-122"/>
                <a:cs typeface="Noto Sans CJK JP Regular"/>
              </a:rPr>
              <a:t>才能使用</a:t>
            </a:r>
            <a:endParaRPr sz="4000" dirty="0">
              <a:latin typeface="黑体" panose="02010609060101010101" pitchFamily="49" charset="-122"/>
              <a:ea typeface="黑体" panose="02010609060101010101" pitchFamily="49" charset="-122"/>
              <a:cs typeface="Noto Sans CJK JP Regular"/>
            </a:endParaRPr>
          </a:p>
        </p:txBody>
      </p:sp>
      <p:sp>
        <p:nvSpPr>
          <p:cNvPr id="4" name="object 4"/>
          <p:cNvSpPr txBox="1"/>
          <p:nvPr/>
        </p:nvSpPr>
        <p:spPr>
          <a:xfrm>
            <a:off x="748145" y="4724400"/>
            <a:ext cx="7332345" cy="948337"/>
          </a:xfrm>
          <a:prstGeom prst="rect">
            <a:avLst/>
          </a:prstGeom>
        </p:spPr>
        <p:txBody>
          <a:bodyPr vert="horz" wrap="square" lIns="0" tIns="12065" rIns="0" bIns="0" rtlCol="0">
            <a:spAutoFit/>
          </a:bodyPr>
          <a:lstStyle/>
          <a:p>
            <a:pPr marL="12700" algn="ctr">
              <a:lnSpc>
                <a:spcPct val="100000"/>
              </a:lnSpc>
              <a:spcBef>
                <a:spcPts val="95"/>
              </a:spcBef>
            </a:pPr>
            <a:r>
              <a:rPr lang="zh-CN" altLang="en-US" sz="2000" spc="-5" dirty="0">
                <a:latin typeface="黑体" panose="02010609060101010101" pitchFamily="49" charset="-122"/>
                <a:ea typeface="黑体" panose="02010609060101010101" pitchFamily="49" charset="-122"/>
                <a:cs typeface="Noto Sans CJK JP Regular"/>
              </a:rPr>
              <a:t>训练代表反覆不断改善的过程</a:t>
            </a:r>
          </a:p>
          <a:p>
            <a:pPr marL="12700" algn="ctr">
              <a:lnSpc>
                <a:spcPct val="100000"/>
              </a:lnSpc>
              <a:spcBef>
                <a:spcPts val="95"/>
              </a:spcBef>
            </a:pPr>
            <a:r>
              <a:rPr lang="zh-CN" altLang="en-US" sz="2000" spc="-5" dirty="0">
                <a:latin typeface="黑体" panose="02010609060101010101" pitchFamily="49" charset="-122"/>
                <a:ea typeface="黑体" panose="02010609060101010101" pitchFamily="49" charset="-122"/>
                <a:cs typeface="Noto Sans CJK JP Regular"/>
              </a:rPr>
              <a:t>一般基于规则的写完程序就可以用，但机器学习要透过不断的训练改良，最后才可以使用</a:t>
            </a:r>
          </a:p>
        </p:txBody>
      </p:sp>
      <p:sp>
        <p:nvSpPr>
          <p:cNvPr id="5" name="Rectangle 2">
            <a:extLst>
              <a:ext uri="{FF2B5EF4-FFF2-40B4-BE49-F238E27FC236}">
                <a16:creationId xmlns:a16="http://schemas.microsoft.com/office/drawing/2014/main" id="{4F6F4048-4D97-4C65-B1A9-68585864094E}"/>
              </a:ext>
            </a:extLst>
          </p:cNvPr>
          <p:cNvSpPr txBox="1">
            <a:spLocks noChangeArrowheads="1"/>
          </p:cNvSpPr>
          <p:nvPr/>
        </p:nvSpPr>
        <p:spPr>
          <a:xfrm>
            <a:off x="89015" y="228600"/>
            <a:ext cx="9054985" cy="164465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ltLang="x-none" b="1" dirty="0">
                <a:solidFill>
                  <a:srgbClr val="0000FF"/>
                </a:solidFill>
                <a:latin typeface="Arial" charset="0"/>
                <a:ea typeface="Arial" charset="0"/>
                <a:cs typeface="Arial" charset="0"/>
              </a:rPr>
              <a:t>The core of Machine Learning</a:t>
            </a:r>
            <a:endParaRPr lang="en-US" altLang="x-none" b="1" i="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28628746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685800"/>
            <a:ext cx="8229600" cy="1066800"/>
          </a:xfrm>
        </p:spPr>
        <p:txBody>
          <a:bodyPr/>
          <a:lstStyle/>
          <a:p>
            <a:pPr eaLnBrk="1" hangingPunct="1"/>
            <a:r>
              <a:rPr lang="en-US" altLang="x-none" b="1" dirty="0">
                <a:solidFill>
                  <a:srgbClr val="0000FF"/>
                </a:solidFill>
                <a:latin typeface="Arial" charset="0"/>
                <a:ea typeface="Arial" charset="0"/>
                <a:cs typeface="Arial" charset="0"/>
              </a:rPr>
              <a:t>Training</a:t>
            </a:r>
            <a:endParaRPr lang="en-IN" altLang="x-none" b="1" dirty="0">
              <a:solidFill>
                <a:srgbClr val="0000FF"/>
              </a:solidFill>
              <a:latin typeface="Arial" charset="0"/>
              <a:ea typeface="Arial" charset="0"/>
              <a:cs typeface="Arial" charset="0"/>
            </a:endParaRPr>
          </a:p>
        </p:txBody>
      </p:sp>
      <p:sp>
        <p:nvSpPr>
          <p:cNvPr id="46083" name="Rectangle 3"/>
          <p:cNvSpPr>
            <a:spLocks noGrp="1" noChangeArrowheads="1"/>
          </p:cNvSpPr>
          <p:nvPr>
            <p:ph type="body" idx="1"/>
          </p:nvPr>
        </p:nvSpPr>
        <p:spPr>
          <a:xfrm>
            <a:off x="457200" y="1905000"/>
            <a:ext cx="8229600" cy="4800600"/>
          </a:xfrm>
        </p:spPr>
        <p:txBody>
          <a:bodyPr>
            <a:noAutofit/>
          </a:bodyPr>
          <a:lstStyle/>
          <a:p>
            <a:pPr>
              <a:lnSpc>
                <a:spcPct val="90000"/>
              </a:lnSpc>
            </a:pPr>
            <a:r>
              <a:rPr lang="zh-CN" altLang="en-US" sz="3200" dirty="0"/>
              <a:t>调整网络层之间连接中的权重以实现预期输出的过程称为网络训练（</a:t>
            </a:r>
            <a:r>
              <a:rPr lang="en-US" altLang="zh-CN" sz="3200" dirty="0"/>
              <a:t>training</a:t>
            </a:r>
            <a:r>
              <a:rPr lang="zh-CN" altLang="en-US" sz="3200" dirty="0"/>
              <a:t>）</a:t>
            </a:r>
            <a:endParaRPr lang="en-US" altLang="zh-CN" sz="3200" dirty="0"/>
          </a:p>
          <a:p>
            <a:pPr>
              <a:lnSpc>
                <a:spcPct val="90000"/>
              </a:lnSpc>
            </a:pPr>
            <a:endParaRPr lang="en-US" altLang="x-none" sz="3200" dirty="0"/>
          </a:p>
          <a:p>
            <a:pPr>
              <a:lnSpc>
                <a:spcPct val="90000"/>
              </a:lnSpc>
            </a:pPr>
            <a:r>
              <a:rPr lang="zh-CN" altLang="en-US" sz="3200" dirty="0"/>
              <a:t>这是通过监督学习、无监督学习、增强学习来实现的。</a:t>
            </a:r>
            <a:endParaRPr lang="en-IN" altLang="x-none" sz="2800" dirty="0"/>
          </a:p>
        </p:txBody>
      </p:sp>
    </p:spTree>
    <p:extLst>
      <p:ext uri="{BB962C8B-B14F-4D97-AF65-F5344CB8AC3E}">
        <p14:creationId xmlns:p14="http://schemas.microsoft.com/office/powerpoint/2010/main" val="1741691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469900" y="831850"/>
            <a:ext cx="8229600" cy="1066800"/>
          </a:xfrm>
        </p:spPr>
        <p:txBody>
          <a:bodyPr>
            <a:normAutofit/>
          </a:bodyPr>
          <a:lstStyle/>
          <a:p>
            <a:r>
              <a:rPr lang="en-GB" altLang="x-none" b="1" dirty="0" err="1">
                <a:solidFill>
                  <a:srgbClr val="0000FF"/>
                </a:solidFill>
              </a:rPr>
              <a:t>Artifical</a:t>
            </a:r>
            <a:r>
              <a:rPr lang="en-GB" altLang="x-none" b="1" dirty="0">
                <a:solidFill>
                  <a:srgbClr val="0000FF"/>
                </a:solidFill>
              </a:rPr>
              <a:t> </a:t>
            </a:r>
            <a:r>
              <a:rPr lang="en-GB" altLang="x-none" b="1" dirty="0" err="1">
                <a:solidFill>
                  <a:srgbClr val="0000FF"/>
                </a:solidFill>
              </a:rPr>
              <a:t>Nerual</a:t>
            </a:r>
            <a:r>
              <a:rPr lang="en-GB" altLang="x-none" b="1" dirty="0">
                <a:solidFill>
                  <a:srgbClr val="0000FF"/>
                </a:solidFill>
              </a:rPr>
              <a:t> Network</a:t>
            </a:r>
            <a:endParaRPr lang="en-US" altLang="en-US" b="1" dirty="0">
              <a:solidFill>
                <a:srgbClr val="0000FF"/>
              </a:solidFill>
            </a:endParaRPr>
          </a:p>
        </p:txBody>
      </p:sp>
      <p:sp>
        <p:nvSpPr>
          <p:cNvPr id="52227" name="Content Placeholder 2"/>
          <p:cNvSpPr>
            <a:spLocks noGrp="1"/>
          </p:cNvSpPr>
          <p:nvPr>
            <p:ph idx="1"/>
          </p:nvPr>
        </p:nvSpPr>
        <p:spPr>
          <a:xfrm>
            <a:off x="165100" y="1981200"/>
            <a:ext cx="8839200" cy="4144963"/>
          </a:xfrm>
        </p:spPr>
        <p:txBody>
          <a:bodyPr>
            <a:normAutofit lnSpcReduction="10000"/>
          </a:bodyPr>
          <a:lstStyle/>
          <a:p>
            <a:r>
              <a:rPr lang="zh-CN" altLang="en-US" dirty="0"/>
              <a:t>将预测函数应用于图像的特征表示，以获得所需的输出</a:t>
            </a:r>
            <a:r>
              <a:rPr lang="en-US" altLang="en-US" dirty="0"/>
              <a:t>:</a:t>
            </a:r>
            <a:br>
              <a:rPr lang="en-US" altLang="en-US" dirty="0"/>
            </a:br>
            <a:endParaRPr lang="en-US" altLang="en-US" dirty="0"/>
          </a:p>
          <a:p>
            <a:pPr>
              <a:buFontTx/>
              <a:buNone/>
            </a:pPr>
            <a:r>
              <a:rPr lang="en-US" altLang="en-US" sz="2400" dirty="0">
                <a:solidFill>
                  <a:srgbClr val="0000FF"/>
                </a:solidFill>
              </a:rPr>
              <a:t>			</a:t>
            </a:r>
            <a:r>
              <a:rPr lang="en-US" altLang="en-US" sz="6000" dirty="0">
                <a:solidFill>
                  <a:srgbClr val="0000FF"/>
                </a:solidFill>
              </a:rPr>
              <a:t>f(    ) = “apple”</a:t>
            </a:r>
          </a:p>
          <a:p>
            <a:pPr>
              <a:buFontTx/>
              <a:buNone/>
            </a:pPr>
            <a:r>
              <a:rPr lang="en-US" altLang="en-US" sz="6000" dirty="0">
                <a:solidFill>
                  <a:srgbClr val="0000FF"/>
                </a:solidFill>
              </a:rPr>
              <a:t>			f(    ) = “tomato”</a:t>
            </a:r>
          </a:p>
          <a:p>
            <a:pPr>
              <a:buFontTx/>
              <a:buNone/>
            </a:pPr>
            <a:r>
              <a:rPr lang="en-US" altLang="en-US" sz="6000" dirty="0">
                <a:solidFill>
                  <a:srgbClr val="0000FF"/>
                </a:solidFill>
              </a:rPr>
              <a:t>			f(    ) = “cow”</a:t>
            </a:r>
          </a:p>
          <a:p>
            <a:pPr>
              <a:buFontTx/>
              <a:buNone/>
            </a:pPr>
            <a:endParaRPr lang="en-US" altLang="en-US" dirty="0"/>
          </a:p>
          <a:p>
            <a:pPr>
              <a:buFontTx/>
              <a:buNone/>
            </a:pPr>
            <a:endParaRPr lang="en-US" altLang="en-US" dirty="0"/>
          </a:p>
          <a:p>
            <a:pPr>
              <a:buFontTx/>
              <a:buNone/>
            </a:pPr>
            <a:endParaRPr lang="en-US" altLang="en-US" dirty="0"/>
          </a:p>
        </p:txBody>
      </p:sp>
      <p:pic>
        <p:nvPicPr>
          <p:cNvPr id="522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200400"/>
            <a:ext cx="762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8100" y="4114800"/>
            <a:ext cx="7747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6298" y="5002078"/>
            <a:ext cx="774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01939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fld id="{CA9673A9-8675-3047-90D0-210CC5FA1526}" type="slidenum">
              <a:rPr lang="en-US" altLang="x-none" sz="1400"/>
              <a:pPr eaLnBrk="1" hangingPunct="1"/>
              <a:t>60</a:t>
            </a:fld>
            <a:endParaRPr lang="en-US" altLang="x-none" sz="1400"/>
          </a:p>
        </p:txBody>
      </p:sp>
      <p:sp>
        <p:nvSpPr>
          <p:cNvPr id="36868" name="Rectangle 2"/>
          <p:cNvSpPr>
            <a:spLocks noGrp="1" noChangeArrowheads="1"/>
          </p:cNvSpPr>
          <p:nvPr>
            <p:ph type="title"/>
          </p:nvPr>
        </p:nvSpPr>
        <p:spPr>
          <a:xfrm>
            <a:off x="533400" y="775328"/>
            <a:ext cx="8229600" cy="1066800"/>
          </a:xfrm>
        </p:spPr>
        <p:txBody>
          <a:bodyPr/>
          <a:lstStyle/>
          <a:p>
            <a:pPr eaLnBrk="1" hangingPunct="1"/>
            <a:r>
              <a:rPr lang="en-US" altLang="x-none" b="1" dirty="0">
                <a:solidFill>
                  <a:srgbClr val="0000FF"/>
                </a:solidFill>
                <a:latin typeface="Arial" charset="0"/>
                <a:ea typeface="Arial" charset="0"/>
                <a:cs typeface="Arial" charset="0"/>
              </a:rPr>
              <a:t>Training Procedure</a:t>
            </a:r>
          </a:p>
        </p:txBody>
      </p:sp>
      <p:sp>
        <p:nvSpPr>
          <p:cNvPr id="36869" name="Rectangle 3"/>
          <p:cNvSpPr>
            <a:spLocks noGrp="1" noChangeArrowheads="1"/>
          </p:cNvSpPr>
          <p:nvPr>
            <p:ph type="body" idx="1"/>
          </p:nvPr>
        </p:nvSpPr>
        <p:spPr>
          <a:xfrm>
            <a:off x="436372" y="1842128"/>
            <a:ext cx="8436864" cy="4812044"/>
          </a:xfrm>
        </p:spPr>
        <p:txBody>
          <a:bodyPr>
            <a:normAutofit lnSpcReduction="10000"/>
          </a:bodyPr>
          <a:lstStyle/>
          <a:p>
            <a:pPr>
              <a:lnSpc>
                <a:spcPct val="90000"/>
              </a:lnSpc>
              <a:spcAft>
                <a:spcPts val="600"/>
              </a:spcAft>
            </a:pPr>
            <a:r>
              <a:rPr lang="en-US" altLang="zh-CN" dirty="0"/>
              <a:t>·</a:t>
            </a:r>
            <a:r>
              <a:rPr lang="zh-CN" altLang="en-US" dirty="0"/>
              <a:t>使用三个数据集</a:t>
            </a:r>
            <a:r>
              <a:rPr lang="en-US" altLang="zh-CN" dirty="0"/>
              <a:t>(</a:t>
            </a:r>
            <a:r>
              <a:rPr lang="zh-CN" altLang="en-US" dirty="0"/>
              <a:t>一个用于训练，一个用于验证，另一个用于测试</a:t>
            </a:r>
            <a:r>
              <a:rPr lang="en-US" altLang="zh-CN" dirty="0"/>
              <a:t>)</a:t>
            </a:r>
          </a:p>
          <a:p>
            <a:pPr>
              <a:lnSpc>
                <a:spcPct val="90000"/>
              </a:lnSpc>
              <a:spcAft>
                <a:spcPts val="600"/>
              </a:spcAft>
            </a:pPr>
            <a:endParaRPr lang="en-US" altLang="zh-CN" dirty="0"/>
          </a:p>
          <a:p>
            <a:pPr>
              <a:lnSpc>
                <a:spcPct val="90000"/>
              </a:lnSpc>
              <a:spcAft>
                <a:spcPts val="600"/>
              </a:spcAft>
            </a:pPr>
            <a:r>
              <a:rPr lang="zh-CN" altLang="en-US" dirty="0"/>
              <a:t>一次处理一个样本并修改其连接权重。</a:t>
            </a:r>
            <a:endParaRPr lang="en-US" altLang="zh-CN" dirty="0"/>
          </a:p>
          <a:p>
            <a:pPr>
              <a:lnSpc>
                <a:spcPct val="90000"/>
              </a:lnSpc>
              <a:spcAft>
                <a:spcPts val="600"/>
              </a:spcAft>
            </a:pPr>
            <a:endParaRPr lang="en-US" altLang="zh-CN" dirty="0"/>
          </a:p>
          <a:p>
            <a:pPr>
              <a:lnSpc>
                <a:spcPct val="90000"/>
              </a:lnSpc>
              <a:spcAft>
                <a:spcPts val="600"/>
              </a:spcAft>
            </a:pPr>
            <a:r>
              <a:rPr lang="zh-CN" altLang="en-US" dirty="0"/>
              <a:t>通常需要使用同一组样本进行多次训练。</a:t>
            </a:r>
            <a:endParaRPr lang="en-US" altLang="zh-CN" dirty="0"/>
          </a:p>
          <a:p>
            <a:pPr>
              <a:lnSpc>
                <a:spcPct val="90000"/>
              </a:lnSpc>
              <a:spcAft>
                <a:spcPts val="600"/>
              </a:spcAft>
            </a:pPr>
            <a:endParaRPr lang="en-US" altLang="zh-CN" dirty="0"/>
          </a:p>
          <a:p>
            <a:pPr>
              <a:lnSpc>
                <a:spcPct val="90000"/>
              </a:lnSpc>
              <a:spcAft>
                <a:spcPts val="600"/>
              </a:spcAft>
            </a:pPr>
            <a:r>
              <a:rPr lang="zh-CN" altLang="en-US" dirty="0"/>
              <a:t>过程持续到连接权重停止变化。</a:t>
            </a:r>
            <a:endParaRPr lang="en-US" altLang="zh-CN" dirty="0"/>
          </a:p>
          <a:p>
            <a:pPr>
              <a:lnSpc>
                <a:spcPct val="90000"/>
              </a:lnSpc>
              <a:spcAft>
                <a:spcPts val="600"/>
              </a:spcAft>
            </a:pPr>
            <a:endParaRPr lang="en-US" altLang="zh-CN" dirty="0"/>
          </a:p>
          <a:p>
            <a:pPr>
              <a:lnSpc>
                <a:spcPct val="90000"/>
              </a:lnSpc>
              <a:spcAft>
                <a:spcPts val="600"/>
              </a:spcAft>
            </a:pPr>
            <a:r>
              <a:rPr lang="zh-CN" altLang="en-US" dirty="0"/>
              <a:t>训练的目的是满足评估网络质量的目标函数</a:t>
            </a:r>
            <a:endParaRPr lang="en-US" altLang="x-none" sz="2800" dirty="0"/>
          </a:p>
        </p:txBody>
      </p:sp>
    </p:spTree>
    <p:extLst>
      <p:ext uri="{BB962C8B-B14F-4D97-AF65-F5344CB8AC3E}">
        <p14:creationId xmlns:p14="http://schemas.microsoft.com/office/powerpoint/2010/main" val="114663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93F6D53-F556-46E9-B3E2-D610731ACFCE}"/>
              </a:ext>
            </a:extLst>
          </p:cNvPr>
          <p:cNvSpPr txBox="1">
            <a:spLocks noChangeArrowheads="1"/>
          </p:cNvSpPr>
          <p:nvPr/>
        </p:nvSpPr>
        <p:spPr>
          <a:xfrm>
            <a:off x="685800" y="437357"/>
            <a:ext cx="8229600" cy="11430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zh-CN" altLang="en-US" dirty="0"/>
              <a:t>反向传播算法（</a:t>
            </a:r>
            <a:r>
              <a:rPr lang="en-US" altLang="zh-CN" dirty="0"/>
              <a:t>BP </a:t>
            </a:r>
            <a:r>
              <a:rPr lang="zh-CN" altLang="en-US" dirty="0"/>
              <a:t>算法）</a:t>
            </a:r>
            <a:endParaRPr lang="en-US" altLang="x-none" b="1" dirty="0">
              <a:solidFill>
                <a:srgbClr val="0000FF"/>
              </a:solidFill>
              <a:latin typeface="Arial" charset="0"/>
              <a:ea typeface="Arial" charset="0"/>
              <a:cs typeface="Arial" charset="0"/>
            </a:endParaRPr>
          </a:p>
        </p:txBody>
      </p:sp>
      <p:sp>
        <p:nvSpPr>
          <p:cNvPr id="590862" name="矩形 590861">
            <a:extLst>
              <a:ext uri="{FF2B5EF4-FFF2-40B4-BE49-F238E27FC236}">
                <a16:creationId xmlns:a16="http://schemas.microsoft.com/office/drawing/2014/main" id="{65DB1AE5-D9AD-4BA7-B30A-68357AEBA27C}"/>
              </a:ext>
            </a:extLst>
          </p:cNvPr>
          <p:cNvSpPr/>
          <p:nvPr/>
        </p:nvSpPr>
        <p:spPr>
          <a:xfrm>
            <a:off x="381000" y="1634569"/>
            <a:ext cx="8534400" cy="3693319"/>
          </a:xfrm>
          <a:prstGeom prst="rect">
            <a:avLst/>
          </a:prstGeom>
        </p:spPr>
        <p:txBody>
          <a:bodyPr wrap="square">
            <a:spAutoFit/>
          </a:bodyPr>
          <a:lstStyle/>
          <a:p>
            <a:pPr marL="285750" indent="-285750">
              <a:buFont typeface="Wingdings" panose="05000000000000000000" pitchFamily="2" charset="2"/>
              <a:buChar char="Ø"/>
            </a:pPr>
            <a:r>
              <a:rPr lang="zh-CN" altLang="en-US" b="1" dirty="0"/>
              <a:t>反向传播</a:t>
            </a:r>
            <a:r>
              <a:rPr lang="zh-CN" altLang="en-US" dirty="0"/>
              <a:t>（英语：</a:t>
            </a:r>
            <a:r>
              <a:rPr lang="en-US" altLang="zh-CN" dirty="0"/>
              <a:t>Backpropagation</a:t>
            </a:r>
            <a:r>
              <a:rPr lang="zh-CN" altLang="en-US" dirty="0"/>
              <a:t>，缩写为</a:t>
            </a:r>
            <a:r>
              <a:rPr lang="en-US" altLang="zh-CN" b="1" dirty="0"/>
              <a:t>BP</a:t>
            </a:r>
            <a:r>
              <a:rPr lang="zh-CN" altLang="en-US" dirty="0"/>
              <a:t>），是一种与梯度下降法结合使用的，用来训练人工神经网络的常见方法。</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t>该方法对网络中所有权重计算损失函数的梯度。这个梯度用来更新权值以最小化损失函数。</a:t>
            </a:r>
            <a:endParaRPr lang="en-US" altLang="zh-CN" dirty="0"/>
          </a:p>
          <a:p>
            <a:pPr marL="285750" indent="-285750">
              <a:buFont typeface="Wingdings" panose="05000000000000000000" pitchFamily="2" charset="2"/>
              <a:buChar char="Ø"/>
            </a:pPr>
            <a:endParaRPr lang="zh-CN" altLang="en-US" dirty="0"/>
          </a:p>
          <a:p>
            <a:pPr marL="285750" indent="-285750">
              <a:buFont typeface="Wingdings" panose="05000000000000000000" pitchFamily="2" charset="2"/>
              <a:buChar char="Ø"/>
            </a:pPr>
            <a:r>
              <a:rPr lang="zh-CN" altLang="en-US" dirty="0"/>
              <a:t>反向传播要求有对每个输入值想得到的已知输出，来计算损失函数梯度。</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t>因此，它通常被认为是一种监督式学习方法</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t>它可以用链式法则对每层迭代计算梯度。</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t>反向传播要求人工神经元（或“节点”）的激励函数可微。</a:t>
            </a:r>
          </a:p>
        </p:txBody>
      </p:sp>
    </p:spTree>
    <p:extLst>
      <p:ext uri="{BB962C8B-B14F-4D97-AF65-F5344CB8AC3E}">
        <p14:creationId xmlns:p14="http://schemas.microsoft.com/office/powerpoint/2010/main" val="4555934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93F6D53-F556-46E9-B3E2-D610731ACFCE}"/>
              </a:ext>
            </a:extLst>
          </p:cNvPr>
          <p:cNvSpPr txBox="1">
            <a:spLocks noChangeArrowheads="1"/>
          </p:cNvSpPr>
          <p:nvPr/>
        </p:nvSpPr>
        <p:spPr>
          <a:xfrm>
            <a:off x="685800" y="437357"/>
            <a:ext cx="8229600" cy="11430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zh-CN" altLang="en-US" dirty="0"/>
              <a:t>反向传播算法（</a:t>
            </a:r>
            <a:r>
              <a:rPr lang="en-US" altLang="zh-CN" dirty="0"/>
              <a:t>BP </a:t>
            </a:r>
            <a:r>
              <a:rPr lang="zh-CN" altLang="en-US" dirty="0"/>
              <a:t>算法）</a:t>
            </a:r>
            <a:endParaRPr lang="en-US" altLang="x-none" b="1" dirty="0">
              <a:solidFill>
                <a:srgbClr val="0000FF"/>
              </a:solidFill>
              <a:latin typeface="Arial" charset="0"/>
              <a:ea typeface="Arial" charset="0"/>
              <a:cs typeface="Arial" charset="0"/>
            </a:endParaRPr>
          </a:p>
        </p:txBody>
      </p:sp>
      <p:sp>
        <p:nvSpPr>
          <p:cNvPr id="590862" name="矩形 590861">
            <a:extLst>
              <a:ext uri="{FF2B5EF4-FFF2-40B4-BE49-F238E27FC236}">
                <a16:creationId xmlns:a16="http://schemas.microsoft.com/office/drawing/2014/main" id="{65DB1AE5-D9AD-4BA7-B30A-68357AEBA27C}"/>
              </a:ext>
            </a:extLst>
          </p:cNvPr>
          <p:cNvSpPr/>
          <p:nvPr/>
        </p:nvSpPr>
        <p:spPr>
          <a:xfrm>
            <a:off x="381000" y="1634569"/>
            <a:ext cx="8534400" cy="4524315"/>
          </a:xfrm>
          <a:prstGeom prst="rect">
            <a:avLst/>
          </a:prstGeom>
        </p:spPr>
        <p:txBody>
          <a:bodyPr wrap="square">
            <a:spAutoFit/>
          </a:bodyPr>
          <a:lstStyle/>
          <a:p>
            <a:r>
              <a:rPr lang="zh-CN" altLang="en-US" dirty="0">
                <a:solidFill>
                  <a:srgbClr val="222222"/>
                </a:solidFill>
                <a:latin typeface="Arial" panose="020B0604020202020204" pitchFamily="34" charset="0"/>
              </a:rPr>
              <a:t>反向传播算法（</a:t>
            </a:r>
            <a:r>
              <a:rPr lang="en-US" altLang="zh-CN" dirty="0">
                <a:solidFill>
                  <a:srgbClr val="222222"/>
                </a:solidFill>
                <a:latin typeface="Arial" panose="020B0604020202020204" pitchFamily="34" charset="0"/>
              </a:rPr>
              <a:t>BP </a:t>
            </a:r>
            <a:r>
              <a:rPr lang="zh-CN" altLang="en-US" dirty="0">
                <a:solidFill>
                  <a:srgbClr val="222222"/>
                </a:solidFill>
                <a:latin typeface="Arial" panose="020B0604020202020204" pitchFamily="34" charset="0"/>
              </a:rPr>
              <a:t>算法）主要由两个阶段组成：激励传播与权重更新。</a:t>
            </a:r>
          </a:p>
          <a:p>
            <a:r>
              <a:rPr lang="zh-CN" altLang="en-US" b="1" dirty="0">
                <a:solidFill>
                  <a:srgbClr val="FF0000"/>
                </a:solidFill>
                <a:latin typeface="Arial" panose="020B0604020202020204" pitchFamily="34" charset="0"/>
              </a:rPr>
              <a:t>第</a:t>
            </a:r>
            <a:r>
              <a:rPr lang="en-US" altLang="zh-CN" b="1" dirty="0">
                <a:solidFill>
                  <a:srgbClr val="FF0000"/>
                </a:solidFill>
                <a:latin typeface="Arial" panose="020B0604020202020204" pitchFamily="34" charset="0"/>
              </a:rPr>
              <a:t>1</a:t>
            </a:r>
            <a:r>
              <a:rPr lang="zh-CN" altLang="en-US" b="1" dirty="0">
                <a:solidFill>
                  <a:srgbClr val="FF0000"/>
                </a:solidFill>
                <a:latin typeface="Arial" panose="020B0604020202020204" pitchFamily="34" charset="0"/>
              </a:rPr>
              <a:t>阶段：激励传播</a:t>
            </a:r>
            <a:endParaRPr lang="en-US" altLang="zh-CN" b="1" dirty="0">
              <a:solidFill>
                <a:srgbClr val="FF0000"/>
              </a:solidFill>
              <a:latin typeface="Arial" panose="020B0604020202020204" pitchFamily="34" charset="0"/>
            </a:endParaRPr>
          </a:p>
          <a:p>
            <a:r>
              <a:rPr lang="zh-CN" altLang="en-US" dirty="0">
                <a:solidFill>
                  <a:srgbClr val="222222"/>
                </a:solidFill>
                <a:latin typeface="Arial" panose="020B0604020202020204" pitchFamily="34" charset="0"/>
              </a:rPr>
              <a:t>每次迭代中的传播环节包含两步：</a:t>
            </a:r>
          </a:p>
          <a:p>
            <a:pPr>
              <a:buFont typeface="+mj-lt"/>
              <a:buAutoNum type="arabicPeriod"/>
            </a:pPr>
            <a:r>
              <a:rPr lang="zh-CN" altLang="en-US" dirty="0">
                <a:solidFill>
                  <a:srgbClr val="222222"/>
                </a:solidFill>
                <a:latin typeface="Arial" panose="020B0604020202020204" pitchFamily="34" charset="0"/>
              </a:rPr>
              <a:t>（前向传播阶段）将训练输入送入网络以获得激励响应；</a:t>
            </a:r>
          </a:p>
          <a:p>
            <a:pPr>
              <a:buFont typeface="+mj-lt"/>
              <a:buAutoNum type="arabicPeriod"/>
            </a:pPr>
            <a:r>
              <a:rPr lang="zh-CN" altLang="en-US" dirty="0">
                <a:solidFill>
                  <a:srgbClr val="222222"/>
                </a:solidFill>
                <a:latin typeface="Arial" panose="020B0604020202020204" pitchFamily="34" charset="0"/>
              </a:rPr>
              <a:t>（反向传播阶段）将激励响应同训练输入对应的目标输出求差，从而获得输出层和隐藏层的响应误差。</a:t>
            </a:r>
            <a:endParaRPr lang="en-US" altLang="zh-CN" dirty="0">
              <a:solidFill>
                <a:srgbClr val="222222"/>
              </a:solidFill>
              <a:latin typeface="Arial" panose="020B0604020202020204" pitchFamily="34" charset="0"/>
            </a:endParaRPr>
          </a:p>
          <a:p>
            <a:pPr>
              <a:buFont typeface="+mj-lt"/>
              <a:buAutoNum type="arabicPeriod"/>
            </a:pPr>
            <a:endParaRPr lang="zh-CN" altLang="en-US" dirty="0">
              <a:solidFill>
                <a:srgbClr val="222222"/>
              </a:solidFill>
              <a:latin typeface="Arial" panose="020B0604020202020204" pitchFamily="34" charset="0"/>
            </a:endParaRPr>
          </a:p>
          <a:p>
            <a:r>
              <a:rPr lang="zh-CN" altLang="en-US" b="1" dirty="0">
                <a:solidFill>
                  <a:srgbClr val="000000"/>
                </a:solidFill>
                <a:latin typeface="Arial" panose="020B0604020202020204" pitchFamily="34" charset="0"/>
              </a:rPr>
              <a:t>第</a:t>
            </a:r>
            <a:r>
              <a:rPr lang="en-US" altLang="zh-CN" b="1" dirty="0">
                <a:solidFill>
                  <a:srgbClr val="000000"/>
                </a:solidFill>
                <a:latin typeface="Arial" panose="020B0604020202020204" pitchFamily="34" charset="0"/>
              </a:rPr>
              <a:t>2</a:t>
            </a:r>
            <a:r>
              <a:rPr lang="zh-CN" altLang="en-US" b="1" dirty="0">
                <a:solidFill>
                  <a:srgbClr val="000000"/>
                </a:solidFill>
                <a:latin typeface="Arial" panose="020B0604020202020204" pitchFamily="34" charset="0"/>
              </a:rPr>
              <a:t>阶段：权重更新</a:t>
            </a:r>
            <a:endParaRPr lang="en-US" altLang="zh-CN" b="1" dirty="0">
              <a:solidFill>
                <a:srgbClr val="000000"/>
              </a:solidFill>
              <a:latin typeface="Arial" panose="020B0604020202020204" pitchFamily="34" charset="0"/>
            </a:endParaRPr>
          </a:p>
          <a:p>
            <a:r>
              <a:rPr lang="zh-CN" altLang="en-US" dirty="0">
                <a:solidFill>
                  <a:srgbClr val="222222"/>
                </a:solidFill>
                <a:latin typeface="Arial" panose="020B0604020202020204" pitchFamily="34" charset="0"/>
              </a:rPr>
              <a:t>对于每个突触上的权重，按照以下步骤进行更新：</a:t>
            </a:r>
          </a:p>
          <a:p>
            <a:pPr>
              <a:buFont typeface="+mj-lt"/>
              <a:buAutoNum type="arabicPeriod"/>
            </a:pPr>
            <a:r>
              <a:rPr lang="zh-CN" altLang="en-US" dirty="0">
                <a:solidFill>
                  <a:srgbClr val="222222"/>
                </a:solidFill>
                <a:latin typeface="Arial" panose="020B0604020202020204" pitchFamily="34" charset="0"/>
              </a:rPr>
              <a:t>将输入激励和响应误差相乘，从而获得权重的梯度；</a:t>
            </a:r>
          </a:p>
          <a:p>
            <a:pPr>
              <a:buFont typeface="+mj-lt"/>
              <a:buAutoNum type="arabicPeriod"/>
            </a:pPr>
            <a:r>
              <a:rPr lang="zh-CN" altLang="en-US" dirty="0">
                <a:solidFill>
                  <a:srgbClr val="222222"/>
                </a:solidFill>
                <a:latin typeface="Arial" panose="020B0604020202020204" pitchFamily="34" charset="0"/>
              </a:rPr>
              <a:t>将这个梯度乘上一个比例并取反后加到权重上。</a:t>
            </a:r>
          </a:p>
          <a:p>
            <a:r>
              <a:rPr lang="zh-CN" altLang="en-US" dirty="0">
                <a:solidFill>
                  <a:srgbClr val="222222"/>
                </a:solidFill>
                <a:latin typeface="Arial" panose="020B0604020202020204" pitchFamily="34" charset="0"/>
              </a:rPr>
              <a:t>这个比例（百分比）将会影响到训练过程的速度和效果，因此成为“训练因子”。梯度的方向指明了误差扩大的方向，因此在更新权重的时候需要对其取反，从而减小权重引起的误差。</a:t>
            </a:r>
          </a:p>
          <a:p>
            <a:r>
              <a:rPr lang="zh-CN" altLang="en-US" dirty="0">
                <a:solidFill>
                  <a:srgbClr val="222222"/>
                </a:solidFill>
                <a:latin typeface="Arial" panose="020B0604020202020204" pitchFamily="34" charset="0"/>
              </a:rPr>
              <a:t>第 </a:t>
            </a:r>
            <a:r>
              <a:rPr lang="en-US" altLang="zh-CN" dirty="0">
                <a:solidFill>
                  <a:srgbClr val="222222"/>
                </a:solidFill>
                <a:latin typeface="Arial" panose="020B0604020202020204" pitchFamily="34" charset="0"/>
              </a:rPr>
              <a:t>1 </a:t>
            </a:r>
            <a:r>
              <a:rPr lang="zh-CN" altLang="en-US" dirty="0">
                <a:solidFill>
                  <a:srgbClr val="222222"/>
                </a:solidFill>
                <a:latin typeface="Arial" panose="020B0604020202020204" pitchFamily="34" charset="0"/>
              </a:rPr>
              <a:t>和第 </a:t>
            </a:r>
            <a:r>
              <a:rPr lang="en-US" altLang="zh-CN" dirty="0">
                <a:solidFill>
                  <a:srgbClr val="222222"/>
                </a:solidFill>
                <a:latin typeface="Arial" panose="020B0604020202020204" pitchFamily="34" charset="0"/>
              </a:rPr>
              <a:t>2 </a:t>
            </a:r>
            <a:r>
              <a:rPr lang="zh-CN" altLang="en-US" dirty="0">
                <a:solidFill>
                  <a:srgbClr val="222222"/>
                </a:solidFill>
                <a:latin typeface="Arial" panose="020B0604020202020204" pitchFamily="34" charset="0"/>
              </a:rPr>
              <a:t>阶段可以反复循环迭代，直到网络对输入的响应达到满意的预定的目标范围为止。</a:t>
            </a:r>
            <a:endParaRPr lang="zh-CN" altLang="en-US"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40736773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2291"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cs typeface="Arial" charset="0"/>
              </a:defRPr>
            </a:lvl1pPr>
            <a:lvl2pPr marL="742950" indent="-285750" eaLnBrk="0" hangingPunct="0">
              <a:defRPr sz="2400">
                <a:solidFill>
                  <a:schemeClr val="tx1"/>
                </a:solidFill>
                <a:latin typeface="Times New Roman" charset="0"/>
                <a:cs typeface="Arial" charset="0"/>
              </a:defRPr>
            </a:lvl2pPr>
            <a:lvl3pPr marL="1143000" indent="-228600" eaLnBrk="0" hangingPunct="0">
              <a:defRPr sz="2400">
                <a:solidFill>
                  <a:schemeClr val="tx1"/>
                </a:solidFill>
                <a:latin typeface="Times New Roman" charset="0"/>
                <a:cs typeface="Arial" charset="0"/>
              </a:defRPr>
            </a:lvl3pPr>
            <a:lvl4pPr marL="1600200" indent="-228600" eaLnBrk="0" hangingPunct="0">
              <a:defRPr sz="2400">
                <a:solidFill>
                  <a:schemeClr val="tx1"/>
                </a:solidFill>
                <a:latin typeface="Times New Roman" charset="0"/>
                <a:cs typeface="Arial" charset="0"/>
              </a:defRPr>
            </a:lvl4pPr>
            <a:lvl5pPr marL="2057400" indent="-228600" eaLnBrk="0" hangingPunct="0">
              <a:defRPr sz="2400">
                <a:solidFill>
                  <a:schemeClr val="tx1"/>
                </a:solidFill>
                <a:latin typeface="Times New Roman" charset="0"/>
                <a:cs typeface="Arial" charset="0"/>
              </a:defRPr>
            </a:lvl5pPr>
            <a:lvl6pPr marL="2514600" indent="-228600" eaLnBrk="0" fontAlgn="base" hangingPunct="0">
              <a:spcBef>
                <a:spcPct val="0"/>
              </a:spcBef>
              <a:spcAft>
                <a:spcPct val="0"/>
              </a:spcAft>
              <a:defRPr sz="2400">
                <a:solidFill>
                  <a:schemeClr val="tx1"/>
                </a:solidFill>
                <a:latin typeface="Times New Roman" charset="0"/>
                <a:cs typeface="Arial" charset="0"/>
              </a:defRPr>
            </a:lvl6pPr>
            <a:lvl7pPr marL="2971800" indent="-228600" eaLnBrk="0" fontAlgn="base" hangingPunct="0">
              <a:spcBef>
                <a:spcPct val="0"/>
              </a:spcBef>
              <a:spcAft>
                <a:spcPct val="0"/>
              </a:spcAft>
              <a:defRPr sz="2400">
                <a:solidFill>
                  <a:schemeClr val="tx1"/>
                </a:solidFill>
                <a:latin typeface="Times New Roman" charset="0"/>
                <a:cs typeface="Arial" charset="0"/>
              </a:defRPr>
            </a:lvl7pPr>
            <a:lvl8pPr marL="3429000" indent="-228600" eaLnBrk="0" fontAlgn="base" hangingPunct="0">
              <a:spcBef>
                <a:spcPct val="0"/>
              </a:spcBef>
              <a:spcAft>
                <a:spcPct val="0"/>
              </a:spcAft>
              <a:defRPr sz="2400">
                <a:solidFill>
                  <a:schemeClr val="tx1"/>
                </a:solidFill>
                <a:latin typeface="Times New Roman" charset="0"/>
                <a:cs typeface="Arial" charset="0"/>
              </a:defRPr>
            </a:lvl8pPr>
            <a:lvl9pPr marL="3886200" indent="-228600" eaLnBrk="0" fontAlgn="base" hangingPunct="0">
              <a:spcBef>
                <a:spcPct val="0"/>
              </a:spcBef>
              <a:spcAft>
                <a:spcPct val="0"/>
              </a:spcAft>
              <a:defRPr sz="2400">
                <a:solidFill>
                  <a:schemeClr val="tx1"/>
                </a:solidFill>
                <a:latin typeface="Times New Roman" charset="0"/>
                <a:cs typeface="Arial" charset="0"/>
              </a:defRPr>
            </a:lvl9pPr>
          </a:lstStyle>
          <a:p>
            <a:pPr eaLnBrk="1" hangingPunct="1">
              <a:defRPr/>
            </a:pPr>
            <a:r>
              <a:rPr lang="en-GB" altLang="en-US" i="1" dirty="0">
                <a:solidFill>
                  <a:schemeClr val="accent2">
                    <a:lumMod val="75000"/>
                  </a:schemeClr>
                </a:solidFill>
                <a:ea typeface="+mn-ea"/>
              </a:rPr>
              <a:t>A  dataset</a:t>
            </a:r>
          </a:p>
          <a:p>
            <a:pPr eaLnBrk="1" hangingPunct="1">
              <a:defRPr/>
            </a:pPr>
            <a:r>
              <a:rPr lang="en-GB" altLang="en-US" b="1" i="1" dirty="0">
                <a:ea typeface="+mn-ea"/>
              </a:rPr>
              <a:t>Fields               class</a:t>
            </a:r>
          </a:p>
          <a:p>
            <a:pPr eaLnBrk="1" hangingPunct="1">
              <a:defRPr/>
            </a:pPr>
            <a:r>
              <a:rPr lang="en-GB" altLang="en-US" dirty="0">
                <a:ea typeface="+mn-ea"/>
              </a:rPr>
              <a:t>1.4  2.7   1.9         0</a:t>
            </a:r>
          </a:p>
          <a:p>
            <a:pPr eaLnBrk="1" hangingPunct="1">
              <a:defRPr/>
            </a:pPr>
            <a:r>
              <a:rPr lang="en-GB" altLang="en-US" dirty="0">
                <a:ea typeface="+mn-ea"/>
              </a:rPr>
              <a:t>3.8  3.4   3.2         0</a:t>
            </a:r>
          </a:p>
          <a:p>
            <a:pPr eaLnBrk="1" hangingPunct="1">
              <a:defRPr/>
            </a:pPr>
            <a:r>
              <a:rPr lang="en-GB" altLang="en-US" dirty="0">
                <a:ea typeface="+mn-ea"/>
              </a:rPr>
              <a:t>6.4  2.8   1.7         1</a:t>
            </a:r>
          </a:p>
          <a:p>
            <a:pPr eaLnBrk="1" hangingPunct="1">
              <a:defRPr/>
            </a:pPr>
            <a:r>
              <a:rPr lang="en-GB" altLang="en-US" dirty="0">
                <a:ea typeface="+mn-ea"/>
              </a:rPr>
              <a:t>4.1  0.1   0.2         0</a:t>
            </a:r>
          </a:p>
          <a:p>
            <a:pPr eaLnBrk="1" hangingPunct="1">
              <a:defRPr/>
            </a:pPr>
            <a:r>
              <a:rPr lang="en-GB" altLang="en-US" dirty="0" err="1">
                <a:ea typeface="+mn-ea"/>
              </a:rPr>
              <a:t>etc</a:t>
            </a:r>
            <a:r>
              <a:rPr lang="en-GB" altLang="en-US" dirty="0">
                <a:ea typeface="+mn-ea"/>
              </a:rPr>
              <a:t> …</a:t>
            </a:r>
          </a:p>
        </p:txBody>
      </p:sp>
    </p:spTree>
    <p:extLst>
      <p:ext uri="{BB962C8B-B14F-4D97-AF65-F5344CB8AC3E}">
        <p14:creationId xmlns:p14="http://schemas.microsoft.com/office/powerpoint/2010/main" val="31923275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2291" name="TextBox 1"/>
          <p:cNvSpPr txBox="1">
            <a:spLocks noChangeArrowheads="1"/>
          </p:cNvSpPr>
          <p:nvPr/>
        </p:nvSpPr>
        <p:spPr bwMode="auto">
          <a:xfrm>
            <a:off x="558800" y="703263"/>
            <a:ext cx="3798888"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i="1"/>
              <a:t>Training the neural network </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t>6.4  2.8   1.7         1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Tree>
    <p:extLst>
      <p:ext uri="{BB962C8B-B14F-4D97-AF65-F5344CB8AC3E}">
        <p14:creationId xmlns:p14="http://schemas.microsoft.com/office/powerpoint/2010/main" val="1731020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7831" y="236220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3315"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t>6.4  2.8   1.7         1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13316" name="TextBox 2"/>
          <p:cNvSpPr txBox="1">
            <a:spLocks noChangeArrowheads="1"/>
          </p:cNvSpPr>
          <p:nvPr/>
        </p:nvSpPr>
        <p:spPr bwMode="auto">
          <a:xfrm>
            <a:off x="4775200" y="955675"/>
            <a:ext cx="4178300"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Initialise with random weights</a:t>
            </a:r>
          </a:p>
        </p:txBody>
      </p:sp>
      <p:sp>
        <p:nvSpPr>
          <p:cNvPr id="2" name="文本框 1">
            <a:extLst>
              <a:ext uri="{FF2B5EF4-FFF2-40B4-BE49-F238E27FC236}">
                <a16:creationId xmlns:a16="http://schemas.microsoft.com/office/drawing/2014/main" id="{861BA226-FE76-4343-850D-2BCDE8C243D5}"/>
              </a:ext>
            </a:extLst>
          </p:cNvPr>
          <p:cNvSpPr txBox="1"/>
          <p:nvPr/>
        </p:nvSpPr>
        <p:spPr>
          <a:xfrm>
            <a:off x="7162800" y="2514600"/>
            <a:ext cx="762000" cy="369332"/>
          </a:xfrm>
          <a:prstGeom prst="rect">
            <a:avLst/>
          </a:prstGeom>
          <a:noFill/>
        </p:spPr>
        <p:txBody>
          <a:bodyPr wrap="square" rtlCol="0">
            <a:spAutoFit/>
          </a:bodyPr>
          <a:lstStyle/>
          <a:p>
            <a:r>
              <a:rPr lang="en-US" altLang="zh-CN" dirty="0"/>
              <a:t>w</a:t>
            </a:r>
            <a:endParaRPr lang="zh-CN" altLang="en-US" dirty="0"/>
          </a:p>
        </p:txBody>
      </p:sp>
      <p:sp>
        <p:nvSpPr>
          <p:cNvPr id="6" name="文本框 5">
            <a:extLst>
              <a:ext uri="{FF2B5EF4-FFF2-40B4-BE49-F238E27FC236}">
                <a16:creationId xmlns:a16="http://schemas.microsoft.com/office/drawing/2014/main" id="{B4E22DF1-03AB-47E9-AD53-AE4C43CDFA71}"/>
              </a:ext>
            </a:extLst>
          </p:cNvPr>
          <p:cNvSpPr txBox="1"/>
          <p:nvPr/>
        </p:nvSpPr>
        <p:spPr>
          <a:xfrm>
            <a:off x="5486400" y="4415716"/>
            <a:ext cx="762000" cy="369332"/>
          </a:xfrm>
          <a:prstGeom prst="rect">
            <a:avLst/>
          </a:prstGeom>
          <a:noFill/>
        </p:spPr>
        <p:txBody>
          <a:bodyPr wrap="square" rtlCol="0">
            <a:spAutoFit/>
          </a:bodyPr>
          <a:lstStyle/>
          <a:p>
            <a:r>
              <a:rPr lang="en-US" altLang="zh-CN" dirty="0"/>
              <a:t>w</a:t>
            </a:r>
            <a:endParaRPr lang="zh-CN" altLang="en-US" dirty="0"/>
          </a:p>
        </p:txBody>
      </p:sp>
      <p:sp>
        <p:nvSpPr>
          <p:cNvPr id="7" name="文本框 6">
            <a:extLst>
              <a:ext uri="{FF2B5EF4-FFF2-40B4-BE49-F238E27FC236}">
                <a16:creationId xmlns:a16="http://schemas.microsoft.com/office/drawing/2014/main" id="{DF36916B-F0C2-4C66-852E-AB110E611405}"/>
              </a:ext>
            </a:extLst>
          </p:cNvPr>
          <p:cNvSpPr txBox="1"/>
          <p:nvPr/>
        </p:nvSpPr>
        <p:spPr>
          <a:xfrm>
            <a:off x="5499316" y="2257618"/>
            <a:ext cx="762000" cy="369332"/>
          </a:xfrm>
          <a:prstGeom prst="rect">
            <a:avLst/>
          </a:prstGeom>
          <a:noFill/>
        </p:spPr>
        <p:txBody>
          <a:bodyPr wrap="square" rtlCol="0">
            <a:spAutoFit/>
          </a:bodyPr>
          <a:lstStyle/>
          <a:p>
            <a:r>
              <a:rPr lang="en-US" altLang="zh-CN" dirty="0"/>
              <a:t>w</a:t>
            </a:r>
            <a:endParaRPr lang="zh-CN" altLang="en-US" dirty="0"/>
          </a:p>
        </p:txBody>
      </p:sp>
      <p:sp>
        <p:nvSpPr>
          <p:cNvPr id="8" name="文本框 7">
            <a:extLst>
              <a:ext uri="{FF2B5EF4-FFF2-40B4-BE49-F238E27FC236}">
                <a16:creationId xmlns:a16="http://schemas.microsoft.com/office/drawing/2014/main" id="{7C39AD3D-BFF0-4801-8471-9BAF1D35863D}"/>
              </a:ext>
            </a:extLst>
          </p:cNvPr>
          <p:cNvSpPr txBox="1"/>
          <p:nvPr/>
        </p:nvSpPr>
        <p:spPr>
          <a:xfrm>
            <a:off x="7239000" y="4212863"/>
            <a:ext cx="762000" cy="369332"/>
          </a:xfrm>
          <a:prstGeom prst="rect">
            <a:avLst/>
          </a:prstGeom>
          <a:noFill/>
        </p:spPr>
        <p:txBody>
          <a:bodyPr wrap="square" rtlCol="0">
            <a:spAutoFit/>
          </a:bodyPr>
          <a:lstStyle/>
          <a:p>
            <a:r>
              <a:rPr lang="en-US" altLang="zh-CN" dirty="0"/>
              <a:t>w</a:t>
            </a:r>
            <a:endParaRPr lang="zh-CN" altLang="en-US" dirty="0"/>
          </a:p>
        </p:txBody>
      </p:sp>
    </p:spTree>
    <p:extLst>
      <p:ext uri="{BB962C8B-B14F-4D97-AF65-F5344CB8AC3E}">
        <p14:creationId xmlns:p14="http://schemas.microsoft.com/office/powerpoint/2010/main" val="16248222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339"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solidFill>
                  <a:srgbClr val="0033CC"/>
                </a:solidFill>
              </a:rPr>
              <a:t>1.4  2.7   1.9         </a:t>
            </a:r>
            <a:r>
              <a:rPr lang="en-GB" altLang="en-US" sz="2400">
                <a:solidFill>
                  <a:srgbClr val="FF0000"/>
                </a:solidFill>
              </a:rPr>
              <a:t>0</a:t>
            </a:r>
          </a:p>
          <a:p>
            <a:pPr eaLnBrk="1" hangingPunct="1">
              <a:spcBef>
                <a:spcPct val="0"/>
              </a:spcBef>
              <a:buFontTx/>
              <a:buNone/>
            </a:pPr>
            <a:r>
              <a:rPr lang="en-GB" altLang="en-US" sz="2400"/>
              <a:t>3.8  3.4   3.2         0</a:t>
            </a:r>
          </a:p>
          <a:p>
            <a:pPr eaLnBrk="1" hangingPunct="1">
              <a:spcBef>
                <a:spcPct val="0"/>
              </a:spcBef>
              <a:buFontTx/>
              <a:buNone/>
            </a:pPr>
            <a:r>
              <a:rPr lang="en-GB" altLang="en-US" sz="2400"/>
              <a:t>6.4  2.8   1.7         1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14340" name="TextBox 2"/>
          <p:cNvSpPr txBox="1">
            <a:spLocks noChangeArrowheads="1"/>
          </p:cNvSpPr>
          <p:nvPr/>
        </p:nvSpPr>
        <p:spPr bwMode="auto">
          <a:xfrm>
            <a:off x="4775200" y="955675"/>
            <a:ext cx="35893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Present a training pattern</a:t>
            </a:r>
          </a:p>
        </p:txBody>
      </p:sp>
      <p:sp>
        <p:nvSpPr>
          <p:cNvPr id="5" name="Rounded Rectangle 4"/>
          <p:cNvSpPr/>
          <p:nvPr/>
        </p:nvSpPr>
        <p:spPr>
          <a:xfrm>
            <a:off x="414338" y="1416050"/>
            <a:ext cx="2747962" cy="4429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342" name="Rectangle 5"/>
          <p:cNvSpPr>
            <a:spLocks noChangeArrowheads="1"/>
          </p:cNvSpPr>
          <p:nvPr/>
        </p:nvSpPr>
        <p:spPr bwMode="auto">
          <a:xfrm>
            <a:off x="3835400" y="2487613"/>
            <a:ext cx="4570413"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a:solidFill>
                  <a:srgbClr val="0033CC"/>
                </a:solidFill>
              </a:rPr>
              <a:t>1.4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2.7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1.9        </a:t>
            </a:r>
            <a:endParaRPr lang="en-GB" altLang="en-US" sz="2400">
              <a:solidFill>
                <a:srgbClr val="FF0000"/>
              </a:solidFill>
            </a:endParaRPr>
          </a:p>
        </p:txBody>
      </p:sp>
    </p:spTree>
    <p:extLst>
      <p:ext uri="{BB962C8B-B14F-4D97-AF65-F5344CB8AC3E}">
        <p14:creationId xmlns:p14="http://schemas.microsoft.com/office/powerpoint/2010/main" val="21029655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5363"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solidFill>
                  <a:srgbClr val="0033CC"/>
                </a:solidFill>
              </a:rPr>
              <a:t>1.4  2.7   1.9         </a:t>
            </a:r>
            <a:r>
              <a:rPr lang="en-GB" altLang="en-US" sz="2400">
                <a:solidFill>
                  <a:srgbClr val="FF0000"/>
                </a:solidFill>
              </a:rPr>
              <a:t>0</a:t>
            </a:r>
          </a:p>
          <a:p>
            <a:pPr eaLnBrk="1" hangingPunct="1">
              <a:spcBef>
                <a:spcPct val="0"/>
              </a:spcBef>
              <a:buFontTx/>
              <a:buNone/>
            </a:pPr>
            <a:r>
              <a:rPr lang="en-GB" altLang="en-US" sz="2400"/>
              <a:t>3.8  3.4   3.2         0</a:t>
            </a:r>
          </a:p>
          <a:p>
            <a:pPr eaLnBrk="1" hangingPunct="1">
              <a:spcBef>
                <a:spcPct val="0"/>
              </a:spcBef>
              <a:buFontTx/>
              <a:buNone/>
            </a:pPr>
            <a:r>
              <a:rPr lang="en-GB" altLang="en-US" sz="2400"/>
              <a:t>6.4  2.8   1.7         1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15364" name="TextBox 2"/>
          <p:cNvSpPr txBox="1">
            <a:spLocks noChangeArrowheads="1"/>
          </p:cNvSpPr>
          <p:nvPr/>
        </p:nvSpPr>
        <p:spPr bwMode="auto">
          <a:xfrm>
            <a:off x="4775200" y="955675"/>
            <a:ext cx="3967163"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Feed it through to get output</a:t>
            </a:r>
          </a:p>
        </p:txBody>
      </p:sp>
      <p:sp>
        <p:nvSpPr>
          <p:cNvPr id="5" name="Rounded Rectangle 4"/>
          <p:cNvSpPr/>
          <p:nvPr/>
        </p:nvSpPr>
        <p:spPr>
          <a:xfrm>
            <a:off x="414338" y="1416050"/>
            <a:ext cx="2747962" cy="4429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366" name="Rectangle 5"/>
          <p:cNvSpPr>
            <a:spLocks noChangeArrowheads="1"/>
          </p:cNvSpPr>
          <p:nvPr/>
        </p:nvSpPr>
        <p:spPr bwMode="auto">
          <a:xfrm>
            <a:off x="3835400" y="2487613"/>
            <a:ext cx="51085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a:solidFill>
                  <a:srgbClr val="0033CC"/>
                </a:solidFill>
              </a:rPr>
              <a:t>1.4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2.7                                                    </a:t>
            </a:r>
            <a:r>
              <a:rPr lang="en-GB" altLang="en-US" sz="2400" b="1">
                <a:solidFill>
                  <a:srgbClr val="0033CC"/>
                </a:solidFill>
              </a:rPr>
              <a:t>0.8</a:t>
            </a:r>
            <a:endParaRPr lang="en-GB" altLang="en-US" sz="2400">
              <a:solidFill>
                <a:srgbClr val="0033CC"/>
              </a:solidFill>
            </a:endParaRP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1.9        </a:t>
            </a:r>
            <a:endParaRPr lang="en-GB" altLang="en-US" sz="2400">
              <a:solidFill>
                <a:srgbClr val="FF0000"/>
              </a:solidFill>
            </a:endParaRPr>
          </a:p>
        </p:txBody>
      </p:sp>
    </p:spTree>
    <p:extLst>
      <p:ext uri="{BB962C8B-B14F-4D97-AF65-F5344CB8AC3E}">
        <p14:creationId xmlns:p14="http://schemas.microsoft.com/office/powerpoint/2010/main" val="3133353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6387"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solidFill>
                  <a:srgbClr val="0033CC"/>
                </a:solidFill>
              </a:rPr>
              <a:t>1.4  2.7   1.9         </a:t>
            </a:r>
            <a:r>
              <a:rPr lang="en-GB" altLang="en-US" sz="2400">
                <a:solidFill>
                  <a:srgbClr val="FF0000"/>
                </a:solidFill>
              </a:rPr>
              <a:t>0</a:t>
            </a:r>
          </a:p>
          <a:p>
            <a:pPr eaLnBrk="1" hangingPunct="1">
              <a:spcBef>
                <a:spcPct val="0"/>
              </a:spcBef>
              <a:buFontTx/>
              <a:buNone/>
            </a:pPr>
            <a:r>
              <a:rPr lang="en-GB" altLang="en-US" sz="2400"/>
              <a:t>3.8  3.4   3.2         0</a:t>
            </a:r>
          </a:p>
          <a:p>
            <a:pPr eaLnBrk="1" hangingPunct="1">
              <a:spcBef>
                <a:spcPct val="0"/>
              </a:spcBef>
              <a:buFontTx/>
              <a:buNone/>
            </a:pPr>
            <a:r>
              <a:rPr lang="en-GB" altLang="en-US" sz="2400"/>
              <a:t>6.4  2.8   1.7         1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16388" name="TextBox 2"/>
          <p:cNvSpPr txBox="1">
            <a:spLocks noChangeArrowheads="1"/>
          </p:cNvSpPr>
          <p:nvPr/>
        </p:nvSpPr>
        <p:spPr bwMode="auto">
          <a:xfrm>
            <a:off x="4775200" y="955675"/>
            <a:ext cx="38814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Compare with target output</a:t>
            </a:r>
          </a:p>
        </p:txBody>
      </p:sp>
      <p:sp>
        <p:nvSpPr>
          <p:cNvPr id="5" name="Rounded Rectangle 4"/>
          <p:cNvSpPr/>
          <p:nvPr/>
        </p:nvSpPr>
        <p:spPr>
          <a:xfrm>
            <a:off x="414338" y="1416050"/>
            <a:ext cx="2747962" cy="4429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390" name="Rectangle 5"/>
          <p:cNvSpPr>
            <a:spLocks noChangeArrowheads="1"/>
          </p:cNvSpPr>
          <p:nvPr/>
        </p:nvSpPr>
        <p:spPr bwMode="auto">
          <a:xfrm>
            <a:off x="3835400" y="2487613"/>
            <a:ext cx="50323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a:solidFill>
                  <a:srgbClr val="0033CC"/>
                </a:solidFill>
              </a:rPr>
              <a:t>1.4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2.7                                                    </a:t>
            </a:r>
            <a:r>
              <a:rPr lang="en-GB" altLang="en-US" sz="2400" b="1">
                <a:solidFill>
                  <a:srgbClr val="0033CC"/>
                </a:solidFill>
              </a:rPr>
              <a:t>0.8 </a:t>
            </a:r>
            <a:endParaRPr lang="en-GB" altLang="en-US" sz="2400">
              <a:solidFill>
                <a:srgbClr val="0033CC"/>
              </a:solidFill>
            </a:endParaRPr>
          </a:p>
          <a:p>
            <a:pPr eaLnBrk="1" hangingPunct="1">
              <a:spcBef>
                <a:spcPct val="0"/>
              </a:spcBef>
              <a:buFontTx/>
              <a:buNone/>
            </a:pPr>
            <a:r>
              <a:rPr lang="en-GB" altLang="en-US" sz="2800">
                <a:solidFill>
                  <a:srgbClr val="0033CC"/>
                </a:solidFill>
              </a:rPr>
              <a:t>                                                  </a:t>
            </a:r>
            <a:r>
              <a:rPr lang="en-GB" altLang="en-US" sz="2800" b="1">
                <a:solidFill>
                  <a:srgbClr val="FF0000"/>
                </a:solidFill>
              </a:rPr>
              <a:t>0</a:t>
            </a:r>
          </a:p>
          <a:p>
            <a:pPr eaLnBrk="1" hangingPunct="1">
              <a:spcBef>
                <a:spcPct val="0"/>
              </a:spcBef>
              <a:buFontTx/>
              <a:buNone/>
            </a:pPr>
            <a:r>
              <a:rPr lang="en-GB" altLang="en-US" sz="2400">
                <a:solidFill>
                  <a:srgbClr val="0033CC"/>
                </a:solidFill>
              </a:rPr>
              <a:t>1.9                                           </a:t>
            </a:r>
            <a:r>
              <a:rPr lang="en-GB" altLang="en-US" sz="2400" i="1">
                <a:solidFill>
                  <a:srgbClr val="0033CC"/>
                </a:solidFill>
              </a:rPr>
              <a:t>error </a:t>
            </a:r>
            <a:r>
              <a:rPr lang="en-GB" altLang="en-US" sz="2400">
                <a:solidFill>
                  <a:srgbClr val="0033CC"/>
                </a:solidFill>
              </a:rPr>
              <a:t>0.8</a:t>
            </a:r>
            <a:endParaRPr lang="en-GB" altLang="en-US" sz="2400">
              <a:solidFill>
                <a:srgbClr val="FF0000"/>
              </a:solidFill>
            </a:endParaRPr>
          </a:p>
        </p:txBody>
      </p:sp>
    </p:spTree>
    <p:extLst>
      <p:ext uri="{BB962C8B-B14F-4D97-AF65-F5344CB8AC3E}">
        <p14:creationId xmlns:p14="http://schemas.microsoft.com/office/powerpoint/2010/main" val="11774905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93F6D53-F556-46E9-B3E2-D610731ACFCE}"/>
              </a:ext>
            </a:extLst>
          </p:cNvPr>
          <p:cNvSpPr txBox="1">
            <a:spLocks noChangeArrowheads="1"/>
          </p:cNvSpPr>
          <p:nvPr/>
        </p:nvSpPr>
        <p:spPr>
          <a:xfrm>
            <a:off x="685800" y="437357"/>
            <a:ext cx="8229600" cy="11430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zh-CN" altLang="en-US" dirty="0"/>
              <a:t>反向传播算法（</a:t>
            </a:r>
            <a:r>
              <a:rPr lang="en-US" altLang="zh-CN" dirty="0"/>
              <a:t>BP </a:t>
            </a:r>
            <a:r>
              <a:rPr lang="zh-CN" altLang="en-US" dirty="0"/>
              <a:t>算法）</a:t>
            </a:r>
            <a:endParaRPr lang="en-US" altLang="x-none" b="1" dirty="0">
              <a:solidFill>
                <a:srgbClr val="0000FF"/>
              </a:solidFill>
              <a:latin typeface="Arial" charset="0"/>
              <a:ea typeface="Arial" charset="0"/>
              <a:cs typeface="Arial" charset="0"/>
            </a:endParaRPr>
          </a:p>
        </p:txBody>
      </p:sp>
      <p:sp>
        <p:nvSpPr>
          <p:cNvPr id="590862" name="矩形 590861">
            <a:extLst>
              <a:ext uri="{FF2B5EF4-FFF2-40B4-BE49-F238E27FC236}">
                <a16:creationId xmlns:a16="http://schemas.microsoft.com/office/drawing/2014/main" id="{65DB1AE5-D9AD-4BA7-B30A-68357AEBA27C}"/>
              </a:ext>
            </a:extLst>
          </p:cNvPr>
          <p:cNvSpPr/>
          <p:nvPr/>
        </p:nvSpPr>
        <p:spPr>
          <a:xfrm>
            <a:off x="381000" y="1634569"/>
            <a:ext cx="8534400" cy="4524315"/>
          </a:xfrm>
          <a:prstGeom prst="rect">
            <a:avLst/>
          </a:prstGeom>
        </p:spPr>
        <p:txBody>
          <a:bodyPr wrap="square">
            <a:spAutoFit/>
          </a:bodyPr>
          <a:lstStyle/>
          <a:p>
            <a:r>
              <a:rPr lang="zh-CN" altLang="en-US" dirty="0">
                <a:solidFill>
                  <a:srgbClr val="222222"/>
                </a:solidFill>
                <a:latin typeface="Arial" panose="020B0604020202020204" pitchFamily="34" charset="0"/>
              </a:rPr>
              <a:t>反向传播算法（</a:t>
            </a:r>
            <a:r>
              <a:rPr lang="en-US" altLang="zh-CN" dirty="0">
                <a:solidFill>
                  <a:srgbClr val="222222"/>
                </a:solidFill>
                <a:latin typeface="Arial" panose="020B0604020202020204" pitchFamily="34" charset="0"/>
              </a:rPr>
              <a:t>BP </a:t>
            </a:r>
            <a:r>
              <a:rPr lang="zh-CN" altLang="en-US" dirty="0">
                <a:solidFill>
                  <a:srgbClr val="222222"/>
                </a:solidFill>
                <a:latin typeface="Arial" panose="020B0604020202020204" pitchFamily="34" charset="0"/>
              </a:rPr>
              <a:t>算法）主要由两个阶段组成：激励传播与权重更新。</a:t>
            </a:r>
          </a:p>
          <a:p>
            <a:r>
              <a:rPr lang="zh-CN" altLang="en-US" b="1" dirty="0">
                <a:solidFill>
                  <a:srgbClr val="000000"/>
                </a:solidFill>
                <a:latin typeface="Arial" panose="020B0604020202020204" pitchFamily="34" charset="0"/>
              </a:rPr>
              <a:t>第</a:t>
            </a:r>
            <a:r>
              <a:rPr lang="en-US" altLang="zh-CN" b="1" dirty="0">
                <a:solidFill>
                  <a:srgbClr val="000000"/>
                </a:solidFill>
                <a:latin typeface="Arial" panose="020B0604020202020204" pitchFamily="34" charset="0"/>
              </a:rPr>
              <a:t>1</a:t>
            </a:r>
            <a:r>
              <a:rPr lang="zh-CN" altLang="en-US" b="1" dirty="0">
                <a:solidFill>
                  <a:srgbClr val="000000"/>
                </a:solidFill>
                <a:latin typeface="Arial" panose="020B0604020202020204" pitchFamily="34" charset="0"/>
              </a:rPr>
              <a:t>阶段：激励传播</a:t>
            </a:r>
            <a:endParaRPr lang="en-US" altLang="zh-CN" b="1" dirty="0">
              <a:solidFill>
                <a:srgbClr val="000000"/>
              </a:solidFill>
              <a:latin typeface="Arial" panose="020B0604020202020204" pitchFamily="34" charset="0"/>
            </a:endParaRPr>
          </a:p>
          <a:p>
            <a:r>
              <a:rPr lang="zh-CN" altLang="en-US" dirty="0">
                <a:solidFill>
                  <a:srgbClr val="222222"/>
                </a:solidFill>
                <a:latin typeface="Arial" panose="020B0604020202020204" pitchFamily="34" charset="0"/>
              </a:rPr>
              <a:t>每次迭代中的传播环节包含两步：</a:t>
            </a:r>
          </a:p>
          <a:p>
            <a:pPr>
              <a:buFont typeface="+mj-lt"/>
              <a:buAutoNum type="arabicPeriod"/>
            </a:pPr>
            <a:r>
              <a:rPr lang="zh-CN" altLang="en-US" dirty="0">
                <a:solidFill>
                  <a:srgbClr val="222222"/>
                </a:solidFill>
                <a:latin typeface="Arial" panose="020B0604020202020204" pitchFamily="34" charset="0"/>
              </a:rPr>
              <a:t>（前向传播阶段）将训练输入送入网络以获得激励响应；</a:t>
            </a:r>
          </a:p>
          <a:p>
            <a:pPr>
              <a:buFont typeface="+mj-lt"/>
              <a:buAutoNum type="arabicPeriod"/>
            </a:pPr>
            <a:r>
              <a:rPr lang="zh-CN" altLang="en-US" dirty="0">
                <a:solidFill>
                  <a:srgbClr val="222222"/>
                </a:solidFill>
                <a:latin typeface="Arial" panose="020B0604020202020204" pitchFamily="34" charset="0"/>
              </a:rPr>
              <a:t>（反向传播阶段）将激励响应同训练输入对应的目标输出求差，从而获得输出层和隐藏层的响应误差。</a:t>
            </a:r>
            <a:endParaRPr lang="en-US" altLang="zh-CN" dirty="0">
              <a:solidFill>
                <a:srgbClr val="222222"/>
              </a:solidFill>
              <a:latin typeface="Arial" panose="020B0604020202020204" pitchFamily="34" charset="0"/>
            </a:endParaRPr>
          </a:p>
          <a:p>
            <a:pPr>
              <a:buFont typeface="+mj-lt"/>
              <a:buAutoNum type="arabicPeriod"/>
            </a:pPr>
            <a:endParaRPr lang="zh-CN" altLang="en-US" dirty="0">
              <a:solidFill>
                <a:srgbClr val="222222"/>
              </a:solidFill>
              <a:latin typeface="Arial" panose="020B0604020202020204" pitchFamily="34" charset="0"/>
            </a:endParaRPr>
          </a:p>
          <a:p>
            <a:r>
              <a:rPr lang="zh-CN" altLang="en-US" b="1" dirty="0">
                <a:solidFill>
                  <a:srgbClr val="FF0000"/>
                </a:solidFill>
                <a:latin typeface="Arial" panose="020B0604020202020204" pitchFamily="34" charset="0"/>
              </a:rPr>
              <a:t>第</a:t>
            </a:r>
            <a:r>
              <a:rPr lang="en-US" altLang="zh-CN" b="1" dirty="0">
                <a:solidFill>
                  <a:srgbClr val="FF0000"/>
                </a:solidFill>
                <a:latin typeface="Arial" panose="020B0604020202020204" pitchFamily="34" charset="0"/>
              </a:rPr>
              <a:t>2</a:t>
            </a:r>
            <a:r>
              <a:rPr lang="zh-CN" altLang="en-US" b="1" dirty="0">
                <a:solidFill>
                  <a:srgbClr val="FF0000"/>
                </a:solidFill>
                <a:latin typeface="Arial" panose="020B0604020202020204" pitchFamily="34" charset="0"/>
              </a:rPr>
              <a:t>阶段：权重更新</a:t>
            </a:r>
            <a:endParaRPr lang="en-US" altLang="zh-CN" b="1" dirty="0">
              <a:solidFill>
                <a:srgbClr val="FF0000"/>
              </a:solidFill>
              <a:latin typeface="Arial" panose="020B0604020202020204" pitchFamily="34" charset="0"/>
            </a:endParaRPr>
          </a:p>
          <a:p>
            <a:r>
              <a:rPr lang="zh-CN" altLang="en-US" dirty="0">
                <a:solidFill>
                  <a:srgbClr val="222222"/>
                </a:solidFill>
                <a:latin typeface="Arial" panose="020B0604020202020204" pitchFamily="34" charset="0"/>
              </a:rPr>
              <a:t>对于每个突触上的权重，按照以下步骤进行更新：</a:t>
            </a:r>
          </a:p>
          <a:p>
            <a:pPr>
              <a:buFont typeface="+mj-lt"/>
              <a:buAutoNum type="arabicPeriod"/>
            </a:pPr>
            <a:r>
              <a:rPr lang="zh-CN" altLang="en-US" dirty="0">
                <a:solidFill>
                  <a:srgbClr val="222222"/>
                </a:solidFill>
                <a:latin typeface="Arial" panose="020B0604020202020204" pitchFamily="34" charset="0"/>
              </a:rPr>
              <a:t>将输入激励和响应误差相乘，从而获得权重的梯度；</a:t>
            </a:r>
          </a:p>
          <a:p>
            <a:pPr>
              <a:buFont typeface="+mj-lt"/>
              <a:buAutoNum type="arabicPeriod"/>
            </a:pPr>
            <a:r>
              <a:rPr lang="zh-CN" altLang="en-US" dirty="0">
                <a:solidFill>
                  <a:srgbClr val="222222"/>
                </a:solidFill>
                <a:latin typeface="Arial" panose="020B0604020202020204" pitchFamily="34" charset="0"/>
              </a:rPr>
              <a:t>将这个梯度乘上一个比例并取反后加到权重上。</a:t>
            </a:r>
          </a:p>
          <a:p>
            <a:r>
              <a:rPr lang="zh-CN" altLang="en-US" dirty="0">
                <a:solidFill>
                  <a:srgbClr val="222222"/>
                </a:solidFill>
                <a:latin typeface="Arial" panose="020B0604020202020204" pitchFamily="34" charset="0"/>
              </a:rPr>
              <a:t>这个比例（百分比）将会影响到训练过程的速度和效果，因此成为“训练因子”。梯度的方向指明了误差扩大的方向，因此在更新权重的时候需要对其取反，从而减小权重引起的误差。</a:t>
            </a:r>
          </a:p>
          <a:p>
            <a:r>
              <a:rPr lang="zh-CN" altLang="en-US" dirty="0">
                <a:solidFill>
                  <a:srgbClr val="222222"/>
                </a:solidFill>
                <a:latin typeface="Arial" panose="020B0604020202020204" pitchFamily="34" charset="0"/>
              </a:rPr>
              <a:t>第 </a:t>
            </a:r>
            <a:r>
              <a:rPr lang="en-US" altLang="zh-CN" dirty="0">
                <a:solidFill>
                  <a:srgbClr val="222222"/>
                </a:solidFill>
                <a:latin typeface="Arial" panose="020B0604020202020204" pitchFamily="34" charset="0"/>
              </a:rPr>
              <a:t>1 </a:t>
            </a:r>
            <a:r>
              <a:rPr lang="zh-CN" altLang="en-US" dirty="0">
                <a:solidFill>
                  <a:srgbClr val="222222"/>
                </a:solidFill>
                <a:latin typeface="Arial" panose="020B0604020202020204" pitchFamily="34" charset="0"/>
              </a:rPr>
              <a:t>和第 </a:t>
            </a:r>
            <a:r>
              <a:rPr lang="en-US" altLang="zh-CN" dirty="0">
                <a:solidFill>
                  <a:srgbClr val="222222"/>
                </a:solidFill>
                <a:latin typeface="Arial" panose="020B0604020202020204" pitchFamily="34" charset="0"/>
              </a:rPr>
              <a:t>2 </a:t>
            </a:r>
            <a:r>
              <a:rPr lang="zh-CN" altLang="en-US" dirty="0">
                <a:solidFill>
                  <a:srgbClr val="222222"/>
                </a:solidFill>
                <a:latin typeface="Arial" panose="020B0604020202020204" pitchFamily="34" charset="0"/>
              </a:rPr>
              <a:t>阶段可以反复循环迭代，直到网络对输入的响应达到满意的预定的目标范围为止。</a:t>
            </a:r>
            <a:endParaRPr lang="zh-CN" altLang="en-US"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2038187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5" name="Rectangle 3"/>
          <p:cNvSpPr>
            <a:spLocks noGrp="1" noChangeArrowheads="1"/>
          </p:cNvSpPr>
          <p:nvPr>
            <p:ph type="body" idx="1"/>
          </p:nvPr>
        </p:nvSpPr>
        <p:spPr>
          <a:xfrm>
            <a:off x="381000" y="1676400"/>
            <a:ext cx="8245475" cy="5329237"/>
          </a:xfrm>
        </p:spPr>
        <p:txBody>
          <a:bodyPr>
            <a:normAutofit/>
          </a:bodyPr>
          <a:lstStyle/>
          <a:p>
            <a:pPr>
              <a:lnSpc>
                <a:spcPct val="80000"/>
              </a:lnSpc>
              <a:defRPr/>
            </a:pPr>
            <a:r>
              <a:rPr lang="zh-CN" altLang="en-US" dirty="0"/>
              <a:t>用于训练的标签数据</a:t>
            </a:r>
          </a:p>
          <a:p>
            <a:pPr marL="109728" indent="0">
              <a:lnSpc>
                <a:spcPct val="80000"/>
              </a:lnSpc>
              <a:buNone/>
              <a:defRPr/>
            </a:pPr>
            <a:endParaRPr lang="en-US" altLang="zh-CN" dirty="0"/>
          </a:p>
          <a:p>
            <a:pPr>
              <a:lnSpc>
                <a:spcPct val="80000"/>
              </a:lnSpc>
              <a:defRPr/>
            </a:pPr>
            <a:r>
              <a:rPr lang="zh-CN" altLang="en-US" dirty="0"/>
              <a:t>每个训练用例由输入向量</a:t>
            </a:r>
            <a:r>
              <a:rPr lang="en-US" altLang="zh-CN" dirty="0"/>
              <a:t>x</a:t>
            </a:r>
            <a:r>
              <a:rPr lang="zh-CN" altLang="en-US" dirty="0"/>
              <a:t>和目标输出</a:t>
            </a:r>
            <a:r>
              <a:rPr lang="en-US" altLang="zh-CN" dirty="0"/>
              <a:t>t</a:t>
            </a:r>
            <a:r>
              <a:rPr lang="zh-CN" altLang="en-US" dirty="0"/>
              <a:t>组成。</a:t>
            </a:r>
          </a:p>
          <a:p>
            <a:pPr marL="109728" indent="0">
              <a:lnSpc>
                <a:spcPct val="80000"/>
              </a:lnSpc>
              <a:buNone/>
              <a:defRPr/>
            </a:pPr>
            <a:endParaRPr lang="zh-CN" altLang="en-US" dirty="0"/>
          </a:p>
          <a:p>
            <a:pPr>
              <a:lnSpc>
                <a:spcPct val="80000"/>
              </a:lnSpc>
              <a:defRPr/>
            </a:pPr>
            <a:r>
              <a:rPr lang="zh-CN" altLang="en-US" dirty="0"/>
              <a:t>回归：目标输出是实数或实数的整体向量。</a:t>
            </a:r>
          </a:p>
          <a:p>
            <a:pPr lvl="1">
              <a:lnSpc>
                <a:spcPct val="80000"/>
              </a:lnSpc>
              <a:defRPr/>
            </a:pPr>
            <a:r>
              <a:rPr lang="zh-CN" altLang="en-US" dirty="0"/>
              <a:t>股票</a:t>
            </a:r>
            <a:r>
              <a:rPr lang="en-US" altLang="zh-CN" dirty="0"/>
              <a:t>6</a:t>
            </a:r>
            <a:r>
              <a:rPr lang="zh-CN" altLang="en-US" dirty="0"/>
              <a:t>个月后的价格。</a:t>
            </a:r>
          </a:p>
          <a:p>
            <a:pPr lvl="1">
              <a:lnSpc>
                <a:spcPct val="80000"/>
              </a:lnSpc>
              <a:defRPr/>
            </a:pPr>
            <a:r>
              <a:rPr lang="zh-CN" altLang="en-US" dirty="0"/>
              <a:t>明天中午的温度。</a:t>
            </a:r>
          </a:p>
          <a:p>
            <a:pPr marL="109728" indent="0">
              <a:lnSpc>
                <a:spcPct val="80000"/>
              </a:lnSpc>
              <a:buNone/>
              <a:defRPr/>
            </a:pPr>
            <a:endParaRPr lang="en-US" altLang="zh-CN" dirty="0"/>
          </a:p>
          <a:p>
            <a:pPr>
              <a:lnSpc>
                <a:spcPct val="80000"/>
              </a:lnSpc>
              <a:defRPr/>
            </a:pPr>
            <a:r>
              <a:rPr lang="zh-CN" altLang="en-US" dirty="0"/>
              <a:t>分类：目标输出是类标签。</a:t>
            </a:r>
          </a:p>
          <a:p>
            <a:pPr lvl="1">
              <a:lnSpc>
                <a:spcPct val="80000"/>
              </a:lnSpc>
              <a:defRPr/>
            </a:pPr>
            <a:r>
              <a:rPr lang="zh-CN" altLang="en-US" dirty="0"/>
              <a:t>最简单的情况是在</a:t>
            </a:r>
            <a:r>
              <a:rPr lang="en-US" altLang="zh-CN" dirty="0"/>
              <a:t>1</a:t>
            </a:r>
            <a:r>
              <a:rPr lang="zh-CN" altLang="en-US" dirty="0"/>
              <a:t>和</a:t>
            </a:r>
            <a:r>
              <a:rPr lang="en-US" altLang="zh-CN" dirty="0"/>
              <a:t>0</a:t>
            </a:r>
            <a:r>
              <a:rPr lang="zh-CN" altLang="en-US" dirty="0"/>
              <a:t>之间选择。</a:t>
            </a:r>
          </a:p>
          <a:p>
            <a:pPr lvl="1">
              <a:lnSpc>
                <a:spcPct val="80000"/>
              </a:lnSpc>
              <a:defRPr/>
            </a:pPr>
            <a:r>
              <a:rPr lang="zh-CN" altLang="en-US" dirty="0"/>
              <a:t>我们也可以有多个替代标签。</a:t>
            </a:r>
            <a:endParaRPr lang="en-US" dirty="0"/>
          </a:p>
        </p:txBody>
      </p:sp>
      <p:sp>
        <p:nvSpPr>
          <p:cNvPr id="49155" name="Rectangle 2"/>
          <p:cNvSpPr>
            <a:spLocks noGrp="1" noChangeArrowheads="1"/>
          </p:cNvSpPr>
          <p:nvPr>
            <p:ph type="title"/>
          </p:nvPr>
        </p:nvSpPr>
        <p:spPr>
          <a:xfrm>
            <a:off x="525463" y="609600"/>
            <a:ext cx="8580437" cy="1066800"/>
          </a:xfrm>
        </p:spPr>
        <p:txBody>
          <a:bodyPr>
            <a:noAutofit/>
          </a:bodyPr>
          <a:lstStyle/>
          <a:p>
            <a:r>
              <a:rPr lang="en-US" altLang="x-none" b="1" dirty="0">
                <a:solidFill>
                  <a:srgbClr val="0000FF"/>
                </a:solidFill>
                <a:latin typeface="Arial" charset="0"/>
                <a:ea typeface="Arial" charset="0"/>
                <a:cs typeface="Arial" charset="0"/>
              </a:rPr>
              <a:t>Two Types of </a:t>
            </a:r>
            <a:r>
              <a:rPr lang="en-US" altLang="x-none" b="1">
                <a:solidFill>
                  <a:srgbClr val="0000FF"/>
                </a:solidFill>
                <a:latin typeface="Arial" charset="0"/>
                <a:ea typeface="Arial" charset="0"/>
                <a:cs typeface="Arial" charset="0"/>
              </a:rPr>
              <a:t>Supervised Learning</a:t>
            </a:r>
            <a:endParaRPr lang="en-US" altLang="x-none"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33950088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7411"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solidFill>
                  <a:srgbClr val="0033CC"/>
                </a:solidFill>
              </a:rPr>
              <a:t>1.4  2.7   1.9         </a:t>
            </a:r>
            <a:r>
              <a:rPr lang="en-GB" altLang="en-US" sz="2400">
                <a:solidFill>
                  <a:srgbClr val="FF0000"/>
                </a:solidFill>
              </a:rPr>
              <a:t>0</a:t>
            </a:r>
          </a:p>
          <a:p>
            <a:pPr eaLnBrk="1" hangingPunct="1">
              <a:spcBef>
                <a:spcPct val="0"/>
              </a:spcBef>
              <a:buFontTx/>
              <a:buNone/>
            </a:pPr>
            <a:r>
              <a:rPr lang="en-GB" altLang="en-US" sz="2400"/>
              <a:t>3.8  3.4   3.2         0</a:t>
            </a:r>
          </a:p>
          <a:p>
            <a:pPr eaLnBrk="1" hangingPunct="1">
              <a:spcBef>
                <a:spcPct val="0"/>
              </a:spcBef>
              <a:buFontTx/>
              <a:buNone/>
            </a:pPr>
            <a:r>
              <a:rPr lang="en-GB" altLang="en-US" sz="2400"/>
              <a:t>6.4  2.8   1.7         1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17412" name="TextBox 2"/>
          <p:cNvSpPr txBox="1">
            <a:spLocks noChangeArrowheads="1"/>
          </p:cNvSpPr>
          <p:nvPr/>
        </p:nvSpPr>
        <p:spPr bwMode="auto">
          <a:xfrm>
            <a:off x="4775200" y="955675"/>
            <a:ext cx="41481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Adjust weights based on error</a:t>
            </a:r>
          </a:p>
        </p:txBody>
      </p:sp>
      <p:sp>
        <p:nvSpPr>
          <p:cNvPr id="5" name="Rounded Rectangle 4"/>
          <p:cNvSpPr/>
          <p:nvPr/>
        </p:nvSpPr>
        <p:spPr>
          <a:xfrm>
            <a:off x="414338" y="1416050"/>
            <a:ext cx="2747962" cy="4429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414" name="Rectangle 5"/>
          <p:cNvSpPr>
            <a:spLocks noChangeArrowheads="1"/>
          </p:cNvSpPr>
          <p:nvPr/>
        </p:nvSpPr>
        <p:spPr bwMode="auto">
          <a:xfrm>
            <a:off x="3835400" y="2487613"/>
            <a:ext cx="8443913"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a:solidFill>
                  <a:srgbClr val="0033CC"/>
                </a:solidFill>
              </a:rPr>
              <a:t>1.4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2.7                                                    </a:t>
            </a:r>
            <a:r>
              <a:rPr lang="en-GB" altLang="en-US" sz="2400" b="1">
                <a:solidFill>
                  <a:srgbClr val="0033CC"/>
                </a:solidFill>
              </a:rPr>
              <a:t>0.8 </a:t>
            </a:r>
            <a:endParaRPr lang="en-GB" altLang="en-US" sz="2400">
              <a:solidFill>
                <a:srgbClr val="0033CC"/>
              </a:solidFill>
            </a:endParaRPr>
          </a:p>
          <a:p>
            <a:pPr eaLnBrk="1" hangingPunct="1">
              <a:spcBef>
                <a:spcPct val="0"/>
              </a:spcBef>
              <a:buFontTx/>
              <a:buNone/>
            </a:pPr>
            <a:r>
              <a:rPr lang="en-GB" altLang="en-US" sz="2800">
                <a:solidFill>
                  <a:srgbClr val="0033CC"/>
                </a:solidFill>
              </a:rPr>
              <a:t>                                                  </a:t>
            </a:r>
            <a:r>
              <a:rPr lang="en-GB" altLang="en-US" sz="2800" b="1">
                <a:solidFill>
                  <a:srgbClr val="FF0000"/>
                </a:solidFill>
              </a:rPr>
              <a:t>0                                        </a:t>
            </a:r>
          </a:p>
          <a:p>
            <a:pPr eaLnBrk="1" hangingPunct="1">
              <a:spcBef>
                <a:spcPct val="0"/>
              </a:spcBef>
              <a:buFontTx/>
              <a:buNone/>
            </a:pPr>
            <a:r>
              <a:rPr lang="en-GB" altLang="en-US" sz="2400">
                <a:solidFill>
                  <a:srgbClr val="0033CC"/>
                </a:solidFill>
              </a:rPr>
              <a:t>1.9                                           </a:t>
            </a:r>
            <a:r>
              <a:rPr lang="en-GB" altLang="en-US" sz="2400" i="1">
                <a:solidFill>
                  <a:srgbClr val="0033CC"/>
                </a:solidFill>
              </a:rPr>
              <a:t>error </a:t>
            </a:r>
            <a:r>
              <a:rPr lang="en-GB" altLang="en-US" sz="2400">
                <a:solidFill>
                  <a:srgbClr val="0033CC"/>
                </a:solidFill>
              </a:rPr>
              <a:t>0.8</a:t>
            </a:r>
            <a:endParaRPr lang="en-GB" altLang="en-US" sz="2400">
              <a:solidFill>
                <a:srgbClr val="FF0000"/>
              </a:solidFill>
            </a:endParaRPr>
          </a:p>
        </p:txBody>
      </p:sp>
      <p:pic>
        <p:nvPicPr>
          <p:cNvPr id="17415" name="Picture 4" descr="File:Hamm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3575" y="2459038"/>
            <a:ext cx="8255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4" descr="File:Hammer.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8413" y="3517900"/>
            <a:ext cx="739775"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47455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8435"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solidFill>
                  <a:schemeClr val="accent2"/>
                </a:solidFill>
              </a:rPr>
              <a:t>6.4  2.8   1.7         </a:t>
            </a:r>
            <a:r>
              <a:rPr lang="en-GB" altLang="en-US" sz="2400">
                <a:solidFill>
                  <a:srgbClr val="FF0000"/>
                </a:solidFill>
              </a:rPr>
              <a:t>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18436" name="TextBox 2"/>
          <p:cNvSpPr txBox="1">
            <a:spLocks noChangeArrowheads="1"/>
          </p:cNvSpPr>
          <p:nvPr/>
        </p:nvSpPr>
        <p:spPr bwMode="auto">
          <a:xfrm>
            <a:off x="4775200" y="955675"/>
            <a:ext cx="35893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Present a training pattern</a:t>
            </a:r>
          </a:p>
        </p:txBody>
      </p:sp>
      <p:sp>
        <p:nvSpPr>
          <p:cNvPr id="5" name="Rounded Rectangle 4"/>
          <p:cNvSpPr/>
          <p:nvPr/>
        </p:nvSpPr>
        <p:spPr>
          <a:xfrm>
            <a:off x="414338" y="2159000"/>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438" name="Rectangle 5"/>
          <p:cNvSpPr>
            <a:spLocks noChangeArrowheads="1"/>
          </p:cNvSpPr>
          <p:nvPr/>
        </p:nvSpPr>
        <p:spPr bwMode="auto">
          <a:xfrm>
            <a:off x="3835400" y="2487613"/>
            <a:ext cx="4570413"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a:solidFill>
                  <a:srgbClr val="0033CC"/>
                </a:solidFill>
              </a:rPr>
              <a:t>6.4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2.8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1.7        </a:t>
            </a:r>
            <a:endParaRPr lang="en-GB" altLang="en-US" sz="2400">
              <a:solidFill>
                <a:srgbClr val="FF0000"/>
              </a:solidFill>
            </a:endParaRPr>
          </a:p>
        </p:txBody>
      </p:sp>
    </p:spTree>
    <p:extLst>
      <p:ext uri="{BB962C8B-B14F-4D97-AF65-F5344CB8AC3E}">
        <p14:creationId xmlns:p14="http://schemas.microsoft.com/office/powerpoint/2010/main" val="26463281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9459"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solidFill>
                  <a:schemeClr val="accent2"/>
                </a:solidFill>
              </a:rPr>
              <a:t>6.4  2.8   1.7         </a:t>
            </a:r>
            <a:r>
              <a:rPr lang="en-GB" altLang="en-US" sz="2400">
                <a:solidFill>
                  <a:srgbClr val="FF0000"/>
                </a:solidFill>
              </a:rPr>
              <a:t>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19460" name="TextBox 2"/>
          <p:cNvSpPr txBox="1">
            <a:spLocks noChangeArrowheads="1"/>
          </p:cNvSpPr>
          <p:nvPr/>
        </p:nvSpPr>
        <p:spPr bwMode="auto">
          <a:xfrm>
            <a:off x="4775200" y="955675"/>
            <a:ext cx="3967163"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Feed it through to get output</a:t>
            </a:r>
          </a:p>
        </p:txBody>
      </p:sp>
      <p:sp>
        <p:nvSpPr>
          <p:cNvPr id="5" name="Rounded Rectangle 4"/>
          <p:cNvSpPr/>
          <p:nvPr/>
        </p:nvSpPr>
        <p:spPr>
          <a:xfrm>
            <a:off x="414338" y="2159000"/>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462" name="Rectangle 5"/>
          <p:cNvSpPr>
            <a:spLocks noChangeArrowheads="1"/>
          </p:cNvSpPr>
          <p:nvPr/>
        </p:nvSpPr>
        <p:spPr bwMode="auto">
          <a:xfrm>
            <a:off x="3835400" y="2487613"/>
            <a:ext cx="89566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a:solidFill>
                  <a:srgbClr val="0033CC"/>
                </a:solidFill>
              </a:rPr>
              <a:t>6.4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2.8                                                     0.9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1.7        </a:t>
            </a:r>
            <a:endParaRPr lang="en-GB" altLang="en-US" sz="2400">
              <a:solidFill>
                <a:srgbClr val="FF0000"/>
              </a:solidFill>
            </a:endParaRPr>
          </a:p>
        </p:txBody>
      </p:sp>
    </p:spTree>
    <p:extLst>
      <p:ext uri="{BB962C8B-B14F-4D97-AF65-F5344CB8AC3E}">
        <p14:creationId xmlns:p14="http://schemas.microsoft.com/office/powerpoint/2010/main" val="958746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0483"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solidFill>
                  <a:schemeClr val="accent2"/>
                </a:solidFill>
              </a:rPr>
              <a:t>6.4  2.8   1.7         </a:t>
            </a:r>
            <a:r>
              <a:rPr lang="en-GB" altLang="en-US" sz="2400">
                <a:solidFill>
                  <a:srgbClr val="FF0000"/>
                </a:solidFill>
              </a:rPr>
              <a:t>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20484" name="TextBox 2"/>
          <p:cNvSpPr txBox="1">
            <a:spLocks noChangeArrowheads="1"/>
          </p:cNvSpPr>
          <p:nvPr/>
        </p:nvSpPr>
        <p:spPr bwMode="auto">
          <a:xfrm>
            <a:off x="4775200" y="955675"/>
            <a:ext cx="38814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Compare with target output</a:t>
            </a:r>
          </a:p>
        </p:txBody>
      </p:sp>
      <p:sp>
        <p:nvSpPr>
          <p:cNvPr id="5" name="Rounded Rectangle 4"/>
          <p:cNvSpPr/>
          <p:nvPr/>
        </p:nvSpPr>
        <p:spPr>
          <a:xfrm>
            <a:off x="414338" y="2159000"/>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486" name="Rectangle 5"/>
          <p:cNvSpPr>
            <a:spLocks noChangeArrowheads="1"/>
          </p:cNvSpPr>
          <p:nvPr/>
        </p:nvSpPr>
        <p:spPr bwMode="auto">
          <a:xfrm>
            <a:off x="3835400" y="2487613"/>
            <a:ext cx="89566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a:solidFill>
                  <a:srgbClr val="0033CC"/>
                </a:solidFill>
              </a:rPr>
              <a:t>6.4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2.8                                                     0.9                                                   </a:t>
            </a:r>
          </a:p>
          <a:p>
            <a:pPr eaLnBrk="1" hangingPunct="1">
              <a:spcBef>
                <a:spcPct val="0"/>
              </a:spcBef>
              <a:buFontTx/>
              <a:buNone/>
            </a:pPr>
            <a:r>
              <a:rPr lang="en-GB" altLang="en-US" sz="2800">
                <a:solidFill>
                  <a:srgbClr val="0033CC"/>
                </a:solidFill>
              </a:rPr>
              <a:t>                                                  </a:t>
            </a:r>
            <a:r>
              <a:rPr lang="en-GB" altLang="en-US" sz="2800">
                <a:solidFill>
                  <a:srgbClr val="FF0000"/>
                </a:solidFill>
              </a:rPr>
              <a:t>1</a:t>
            </a:r>
            <a:r>
              <a:rPr lang="en-GB" altLang="en-US" sz="2800">
                <a:solidFill>
                  <a:srgbClr val="0033CC"/>
                </a:solidFill>
              </a:rPr>
              <a:t>  </a:t>
            </a:r>
          </a:p>
          <a:p>
            <a:pPr eaLnBrk="1" hangingPunct="1">
              <a:spcBef>
                <a:spcPct val="0"/>
              </a:spcBef>
              <a:buFontTx/>
              <a:buNone/>
            </a:pPr>
            <a:r>
              <a:rPr lang="en-GB" altLang="en-US" sz="2400">
                <a:solidFill>
                  <a:srgbClr val="0033CC"/>
                </a:solidFill>
              </a:rPr>
              <a:t>1.7                                          </a:t>
            </a:r>
            <a:r>
              <a:rPr lang="en-GB" altLang="en-US" sz="2400" i="1">
                <a:solidFill>
                  <a:srgbClr val="0033CC"/>
                </a:solidFill>
              </a:rPr>
              <a:t>error</a:t>
            </a:r>
            <a:r>
              <a:rPr lang="en-GB" altLang="en-US" sz="2400">
                <a:solidFill>
                  <a:srgbClr val="0033CC"/>
                </a:solidFill>
              </a:rPr>
              <a:t>  -0.1</a:t>
            </a:r>
            <a:endParaRPr lang="en-GB" altLang="en-US" sz="2400">
              <a:solidFill>
                <a:srgbClr val="FF0000"/>
              </a:solidFill>
            </a:endParaRPr>
          </a:p>
        </p:txBody>
      </p:sp>
    </p:spTree>
    <p:extLst>
      <p:ext uri="{BB962C8B-B14F-4D97-AF65-F5344CB8AC3E}">
        <p14:creationId xmlns:p14="http://schemas.microsoft.com/office/powerpoint/2010/main" val="11145282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1507"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solidFill>
                  <a:schemeClr val="accent2"/>
                </a:solidFill>
              </a:rPr>
              <a:t>6.4  2.8   1.7         </a:t>
            </a:r>
            <a:r>
              <a:rPr lang="en-GB" altLang="en-US" sz="2400">
                <a:solidFill>
                  <a:srgbClr val="FF0000"/>
                </a:solidFill>
              </a:rPr>
              <a:t>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21508" name="TextBox 2"/>
          <p:cNvSpPr txBox="1">
            <a:spLocks noChangeArrowheads="1"/>
          </p:cNvSpPr>
          <p:nvPr/>
        </p:nvSpPr>
        <p:spPr bwMode="auto">
          <a:xfrm>
            <a:off x="4775200" y="955675"/>
            <a:ext cx="41481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Adjust weights based on error</a:t>
            </a:r>
          </a:p>
        </p:txBody>
      </p:sp>
      <p:sp>
        <p:nvSpPr>
          <p:cNvPr id="5" name="Rounded Rectangle 4"/>
          <p:cNvSpPr/>
          <p:nvPr/>
        </p:nvSpPr>
        <p:spPr>
          <a:xfrm>
            <a:off x="414338" y="2159000"/>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510" name="Rectangle 5"/>
          <p:cNvSpPr>
            <a:spLocks noChangeArrowheads="1"/>
          </p:cNvSpPr>
          <p:nvPr/>
        </p:nvSpPr>
        <p:spPr bwMode="auto">
          <a:xfrm>
            <a:off x="3835400" y="2487613"/>
            <a:ext cx="89566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a:solidFill>
                  <a:srgbClr val="0033CC"/>
                </a:solidFill>
              </a:rPr>
              <a:t>6.4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2.8                                                     0.9                                                   </a:t>
            </a:r>
          </a:p>
          <a:p>
            <a:pPr eaLnBrk="1" hangingPunct="1">
              <a:spcBef>
                <a:spcPct val="0"/>
              </a:spcBef>
              <a:buFontTx/>
              <a:buNone/>
            </a:pPr>
            <a:r>
              <a:rPr lang="en-GB" altLang="en-US" sz="2800">
                <a:solidFill>
                  <a:srgbClr val="0033CC"/>
                </a:solidFill>
              </a:rPr>
              <a:t>                                                  </a:t>
            </a:r>
            <a:r>
              <a:rPr lang="en-GB" altLang="en-US" sz="2800">
                <a:solidFill>
                  <a:srgbClr val="FF0000"/>
                </a:solidFill>
              </a:rPr>
              <a:t>1</a:t>
            </a:r>
            <a:r>
              <a:rPr lang="en-GB" altLang="en-US" sz="2800">
                <a:solidFill>
                  <a:srgbClr val="0033CC"/>
                </a:solidFill>
              </a:rPr>
              <a:t>  </a:t>
            </a:r>
          </a:p>
          <a:p>
            <a:pPr eaLnBrk="1" hangingPunct="1">
              <a:spcBef>
                <a:spcPct val="0"/>
              </a:spcBef>
              <a:buFontTx/>
              <a:buNone/>
            </a:pPr>
            <a:r>
              <a:rPr lang="en-GB" altLang="en-US" sz="2400">
                <a:solidFill>
                  <a:srgbClr val="0033CC"/>
                </a:solidFill>
              </a:rPr>
              <a:t>1.7                                          </a:t>
            </a:r>
            <a:r>
              <a:rPr lang="en-GB" altLang="en-US" sz="2400" i="1">
                <a:solidFill>
                  <a:srgbClr val="0033CC"/>
                </a:solidFill>
              </a:rPr>
              <a:t>error</a:t>
            </a:r>
            <a:r>
              <a:rPr lang="en-GB" altLang="en-US" sz="2400">
                <a:solidFill>
                  <a:srgbClr val="0033CC"/>
                </a:solidFill>
              </a:rPr>
              <a:t>  -0.1</a:t>
            </a:r>
            <a:endParaRPr lang="en-GB" altLang="en-US" sz="2400">
              <a:solidFill>
                <a:srgbClr val="FF0000"/>
              </a:solidFill>
            </a:endParaRPr>
          </a:p>
        </p:txBody>
      </p:sp>
      <p:pic>
        <p:nvPicPr>
          <p:cNvPr id="21511" name="Picture 4" descr="File:Hamm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76002">
            <a:off x="5205413" y="3173413"/>
            <a:ext cx="823912"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4" descr="File:Hamm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76002" flipH="1" flipV="1">
            <a:off x="6726238" y="2857500"/>
            <a:ext cx="70485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3560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236220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2531"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solidFill>
                  <a:schemeClr val="accent2"/>
                </a:solidFill>
              </a:rPr>
              <a:t>6.4  2.8   1.7         </a:t>
            </a:r>
            <a:r>
              <a:rPr lang="en-GB" altLang="en-US" sz="2400">
                <a:solidFill>
                  <a:srgbClr val="FF0000"/>
                </a:solidFill>
              </a:rPr>
              <a:t>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22532" name="TextBox 2"/>
          <p:cNvSpPr txBox="1">
            <a:spLocks noChangeArrowheads="1"/>
          </p:cNvSpPr>
          <p:nvPr/>
        </p:nvSpPr>
        <p:spPr bwMode="auto">
          <a:xfrm>
            <a:off x="4775200" y="955675"/>
            <a:ext cx="1965325"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And so on ….</a:t>
            </a:r>
          </a:p>
        </p:txBody>
      </p:sp>
      <p:sp>
        <p:nvSpPr>
          <p:cNvPr id="5" name="Rounded Rectangle 4"/>
          <p:cNvSpPr/>
          <p:nvPr/>
        </p:nvSpPr>
        <p:spPr>
          <a:xfrm>
            <a:off x="414338" y="2159000"/>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534" name="Rectangle 5"/>
          <p:cNvSpPr>
            <a:spLocks noChangeArrowheads="1"/>
          </p:cNvSpPr>
          <p:nvPr/>
        </p:nvSpPr>
        <p:spPr bwMode="auto">
          <a:xfrm>
            <a:off x="3835400" y="2487613"/>
            <a:ext cx="89566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dirty="0">
                <a:solidFill>
                  <a:srgbClr val="0033CC"/>
                </a:solidFill>
              </a:rPr>
              <a:t>6.4 </a:t>
            </a:r>
          </a:p>
          <a:p>
            <a:pPr eaLnBrk="1" hangingPunct="1">
              <a:spcBef>
                <a:spcPct val="0"/>
              </a:spcBef>
              <a:buFontTx/>
              <a:buNone/>
            </a:pPr>
            <a:endParaRPr lang="en-GB" altLang="en-US" sz="2800" dirty="0">
              <a:solidFill>
                <a:srgbClr val="0033CC"/>
              </a:solidFill>
            </a:endParaRPr>
          </a:p>
          <a:p>
            <a:pPr eaLnBrk="1" hangingPunct="1">
              <a:spcBef>
                <a:spcPct val="0"/>
              </a:spcBef>
              <a:buFontTx/>
              <a:buNone/>
            </a:pPr>
            <a:r>
              <a:rPr lang="en-GB" altLang="en-US" sz="2400" dirty="0">
                <a:solidFill>
                  <a:srgbClr val="0033CC"/>
                </a:solidFill>
              </a:rPr>
              <a:t>2.8                                                     0.9                                                   </a:t>
            </a:r>
          </a:p>
          <a:p>
            <a:pPr eaLnBrk="1" hangingPunct="1">
              <a:spcBef>
                <a:spcPct val="0"/>
              </a:spcBef>
              <a:buFontTx/>
              <a:buNone/>
            </a:pPr>
            <a:r>
              <a:rPr lang="en-GB" altLang="en-US" sz="2800" dirty="0">
                <a:solidFill>
                  <a:srgbClr val="0033CC"/>
                </a:solidFill>
              </a:rPr>
              <a:t>                                                  </a:t>
            </a:r>
            <a:r>
              <a:rPr lang="en-GB" altLang="en-US" sz="2800" dirty="0">
                <a:solidFill>
                  <a:srgbClr val="FF0000"/>
                </a:solidFill>
              </a:rPr>
              <a:t>1</a:t>
            </a:r>
            <a:r>
              <a:rPr lang="en-GB" altLang="en-US" sz="2800" dirty="0">
                <a:solidFill>
                  <a:srgbClr val="0033CC"/>
                </a:solidFill>
              </a:rPr>
              <a:t>  </a:t>
            </a:r>
          </a:p>
          <a:p>
            <a:pPr eaLnBrk="1" hangingPunct="1">
              <a:spcBef>
                <a:spcPct val="0"/>
              </a:spcBef>
              <a:buFontTx/>
              <a:buNone/>
            </a:pPr>
            <a:r>
              <a:rPr lang="en-GB" altLang="en-US" sz="2400" dirty="0">
                <a:solidFill>
                  <a:srgbClr val="0033CC"/>
                </a:solidFill>
              </a:rPr>
              <a:t>1.7                                          </a:t>
            </a:r>
            <a:r>
              <a:rPr lang="en-GB" altLang="en-US" sz="2400" i="1" dirty="0">
                <a:solidFill>
                  <a:srgbClr val="0033CC"/>
                </a:solidFill>
              </a:rPr>
              <a:t>error</a:t>
            </a:r>
            <a:r>
              <a:rPr lang="en-GB" altLang="en-US" sz="2400" dirty="0">
                <a:solidFill>
                  <a:srgbClr val="0033CC"/>
                </a:solidFill>
              </a:rPr>
              <a:t>  -0.1</a:t>
            </a:r>
            <a:endParaRPr lang="en-GB" altLang="en-US" sz="2400" dirty="0">
              <a:solidFill>
                <a:srgbClr val="FF0000"/>
              </a:solidFill>
            </a:endParaRPr>
          </a:p>
        </p:txBody>
      </p:sp>
      <p:pic>
        <p:nvPicPr>
          <p:cNvPr id="22535" name="Picture 4" descr="File:Hamm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76002">
            <a:off x="5205413" y="3152775"/>
            <a:ext cx="823912"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4" descr="File:Hamm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76002" flipH="1" flipV="1">
            <a:off x="6726238" y="2836863"/>
            <a:ext cx="70485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615156" y="4963345"/>
            <a:ext cx="8320087" cy="1200329"/>
          </a:xfrm>
          <a:prstGeom prst="rect">
            <a:avLst/>
          </a:prstGeom>
        </p:spPr>
        <p:txBody>
          <a:bodyPr wrap="square">
            <a:spAutoFit/>
          </a:bodyPr>
          <a:lstStyle/>
          <a:p>
            <a:pPr>
              <a:defRPr/>
            </a:pPr>
            <a:r>
              <a:rPr lang="zh-CN" altLang="en-US" dirty="0"/>
              <a:t>重复这数千次，也许是数百万次</a:t>
            </a:r>
            <a:r>
              <a:rPr lang="en-US" altLang="zh-CN" dirty="0"/>
              <a:t>--</a:t>
            </a:r>
            <a:r>
              <a:rPr lang="zh-CN" altLang="en-US" dirty="0"/>
              <a:t>每次都是随机的训练实例，并为体重调整做一些轻微的调整算法，</a:t>
            </a:r>
            <a:endParaRPr lang="en-US" altLang="zh-CN" dirty="0"/>
          </a:p>
          <a:p>
            <a:pPr>
              <a:defRPr/>
            </a:pPr>
            <a:endParaRPr lang="en-US" altLang="zh-CN" dirty="0"/>
          </a:p>
          <a:p>
            <a:pPr>
              <a:defRPr/>
            </a:pPr>
            <a:r>
              <a:rPr lang="zh-CN" altLang="en-US" dirty="0"/>
              <a:t>这些算法的目的是进行改变，以减少错误。</a:t>
            </a:r>
            <a:endParaRPr lang="en-GB" b="1" dirty="0"/>
          </a:p>
        </p:txBody>
      </p:sp>
    </p:spTree>
    <p:extLst>
      <p:ext uri="{BB962C8B-B14F-4D97-AF65-F5344CB8AC3E}">
        <p14:creationId xmlns:p14="http://schemas.microsoft.com/office/powerpoint/2010/main" val="39939884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a:xfrm>
            <a:off x="457200" y="406003"/>
            <a:ext cx="8229600" cy="1143000"/>
          </a:xfrm>
        </p:spPr>
        <p:txBody>
          <a:bodyPr/>
          <a:lstStyle/>
          <a:p>
            <a:r>
              <a:rPr lang="zh-CN" altLang="en-US" dirty="0">
                <a:solidFill>
                  <a:srgbClr val="0000FF"/>
                </a:solidFill>
                <a:latin typeface="黑体" panose="02010609060101010101" pitchFamily="49" charset="-122"/>
                <a:ea typeface="黑体" panose="02010609060101010101" pitchFamily="49" charset="-122"/>
              </a:rPr>
              <a:t>梯度下降法</a:t>
            </a:r>
            <a:r>
              <a:rPr lang="en-US" altLang="zh-CN" dirty="0">
                <a:solidFill>
                  <a:srgbClr val="0000FF"/>
                </a:solidFill>
                <a:latin typeface="黑体" panose="02010609060101010101" pitchFamily="49" charset="-122"/>
                <a:ea typeface="黑体" panose="02010609060101010101" pitchFamily="49" charset="-122"/>
              </a:rPr>
              <a:t>——</a:t>
            </a:r>
            <a:r>
              <a:rPr lang="zh-CN" altLang="en-US" dirty="0">
                <a:solidFill>
                  <a:srgbClr val="0000FF"/>
                </a:solidFill>
                <a:latin typeface="黑体" panose="02010609060101010101" pitchFamily="49" charset="-122"/>
                <a:ea typeface="黑体" panose="02010609060101010101" pitchFamily="49" charset="-122"/>
              </a:rPr>
              <a:t>更新权值</a:t>
            </a:r>
            <a:endParaRPr lang="en-US" altLang="x-none" b="1" dirty="0">
              <a:solidFill>
                <a:srgbClr val="0000FF"/>
              </a:solidFill>
              <a:latin typeface="黑体" panose="02010609060101010101" pitchFamily="49" charset="-122"/>
              <a:ea typeface="黑体" panose="02010609060101010101" pitchFamily="49" charset="-122"/>
              <a:cs typeface="Arial" charset="0"/>
            </a:endParaRPr>
          </a:p>
        </p:txBody>
      </p:sp>
      <p:sp>
        <p:nvSpPr>
          <p:cNvPr id="63490" name="Rectangle 3"/>
          <p:cNvSpPr>
            <a:spLocks noGrp="1" noChangeArrowheads="1"/>
          </p:cNvSpPr>
          <p:nvPr>
            <p:ph type="body" sz="half" idx="1"/>
          </p:nvPr>
        </p:nvSpPr>
        <p:spPr>
          <a:xfrm>
            <a:off x="259165" y="1934964"/>
            <a:ext cx="8750297" cy="4114800"/>
          </a:xfrm>
        </p:spPr>
        <p:txBody>
          <a:bodyPr/>
          <a:lstStyle/>
          <a:p>
            <a:pPr eaLnBrk="1" hangingPunct="1"/>
            <a:r>
              <a:rPr lang="en-US" altLang="x-none" sz="2800" dirty="0">
                <a:ea typeface="ＭＳ Ｐゴシック" charset="-128"/>
              </a:rPr>
              <a:t>For a data </a:t>
            </a:r>
            <a:r>
              <a:rPr lang="en-US" altLang="x-none" sz="2800" i="1" dirty="0">
                <a:ea typeface="ＭＳ Ｐゴシック" charset="-128"/>
              </a:rPr>
              <a:t>x = </a:t>
            </a:r>
            <a:r>
              <a:rPr lang="en-US" altLang="x-none" sz="2800" dirty="0">
                <a:ea typeface="ＭＳ Ｐゴシック" charset="-128"/>
              </a:rPr>
              <a:t>(</a:t>
            </a:r>
            <a:r>
              <a:rPr lang="en-US" altLang="x-none" sz="2800" i="1" dirty="0">
                <a:ea typeface="ＭＳ Ｐゴシック" charset="-128"/>
              </a:rPr>
              <a:t>x</a:t>
            </a:r>
            <a:r>
              <a:rPr lang="en-US" altLang="x-none" sz="2800" baseline="-25000" dirty="0">
                <a:ea typeface="ＭＳ Ｐゴシック" charset="-128"/>
              </a:rPr>
              <a:t>1</a:t>
            </a:r>
            <a:r>
              <a:rPr lang="en-US" altLang="x-none" sz="2800" dirty="0">
                <a:ea typeface="ＭＳ Ｐゴシック" charset="-128"/>
              </a:rPr>
              <a:t>,</a:t>
            </a:r>
            <a:r>
              <a:rPr lang="en-US" altLang="x-none" sz="2800" i="1" dirty="0">
                <a:ea typeface="ＭＳ Ｐゴシック" charset="-128"/>
              </a:rPr>
              <a:t>x</a:t>
            </a:r>
            <a:r>
              <a:rPr lang="en-US" altLang="x-none" sz="2800" baseline="-25000" dirty="0">
                <a:ea typeface="ＭＳ Ｐゴシック" charset="-128"/>
              </a:rPr>
              <a:t>2</a:t>
            </a:r>
            <a:r>
              <a:rPr lang="en-US" altLang="x-none" sz="2800" dirty="0">
                <a:ea typeface="ＭＳ Ｐゴシック" charset="-128"/>
              </a:rPr>
              <a:t>,…</a:t>
            </a:r>
            <a:r>
              <a:rPr lang="en-US" altLang="x-none" sz="2800" i="1" dirty="0" err="1">
                <a:ea typeface="ＭＳ Ｐゴシック" charset="-128"/>
              </a:rPr>
              <a:t>x</a:t>
            </a:r>
            <a:r>
              <a:rPr lang="en-US" altLang="x-none" sz="2800" baseline="-25000" dirty="0" err="1">
                <a:ea typeface="ＭＳ Ｐゴシック" charset="-128"/>
              </a:rPr>
              <a:t>d</a:t>
            </a:r>
            <a:r>
              <a:rPr lang="en-US" altLang="x-none" sz="2800" dirty="0">
                <a:ea typeface="ＭＳ Ｐゴシック" charset="-128"/>
              </a:rPr>
              <a:t>), </a:t>
            </a:r>
          </a:p>
          <a:p>
            <a:pPr eaLnBrk="1" hangingPunct="1"/>
            <a:r>
              <a:rPr lang="en-US" altLang="x-none" sz="2800" dirty="0">
                <a:ea typeface="ＭＳ Ｐゴシック" charset="-128"/>
              </a:rPr>
              <a:t>error E =1/2 (y – o)</a:t>
            </a:r>
            <a:r>
              <a:rPr lang="en-US" altLang="x-none" sz="2800" baseline="30000" dirty="0">
                <a:ea typeface="ＭＳ Ｐゴシック" charset="-128"/>
              </a:rPr>
              <a:t>2</a:t>
            </a:r>
            <a:r>
              <a:rPr lang="en-US" altLang="x-none" sz="2800" dirty="0">
                <a:ea typeface="ＭＳ Ｐゴシック" charset="-128"/>
              </a:rPr>
              <a:t> = (</a:t>
            </a:r>
            <a:r>
              <a:rPr lang="en-US" altLang="x-none" sz="2800" i="1" dirty="0">
                <a:ea typeface="ＭＳ Ｐゴシック" charset="-128"/>
              </a:rPr>
              <a:t>y</a:t>
            </a:r>
            <a:r>
              <a:rPr lang="en-US" altLang="x-none" sz="2800" dirty="0">
                <a:ea typeface="ＭＳ Ｐゴシック" charset="-128"/>
              </a:rPr>
              <a:t> – </a:t>
            </a:r>
            <a:r>
              <a:rPr lang="en-US" altLang="x-none" sz="2800" i="1" dirty="0">
                <a:ea typeface="ＭＳ Ｐゴシック" charset="-128"/>
              </a:rPr>
              <a:t>w</a:t>
            </a:r>
            <a:r>
              <a:rPr lang="en-US" altLang="x-none" sz="2800" baseline="-25000" dirty="0">
                <a:ea typeface="ＭＳ Ｐゴシック" charset="-128"/>
              </a:rPr>
              <a:t>0</a:t>
            </a:r>
            <a:r>
              <a:rPr lang="en-US" altLang="x-none" sz="2800" i="1" dirty="0">
                <a:ea typeface="ＭＳ Ｐゴシック" charset="-128"/>
              </a:rPr>
              <a:t>x</a:t>
            </a:r>
            <a:r>
              <a:rPr lang="en-US" altLang="x-none" sz="2800" baseline="-25000" dirty="0">
                <a:ea typeface="ＭＳ Ｐゴシック" charset="-128"/>
              </a:rPr>
              <a:t>0</a:t>
            </a:r>
            <a:r>
              <a:rPr lang="en-US" altLang="x-none" sz="2800" dirty="0">
                <a:ea typeface="ＭＳ Ｐゴシック" charset="-128"/>
              </a:rPr>
              <a:t> - </a:t>
            </a:r>
            <a:r>
              <a:rPr lang="en-US" altLang="x-none" sz="2800" i="1" dirty="0">
                <a:ea typeface="ＭＳ Ｐゴシック" charset="-128"/>
              </a:rPr>
              <a:t>w</a:t>
            </a:r>
            <a:r>
              <a:rPr lang="en-US" altLang="x-none" sz="2800" baseline="-25000" dirty="0">
                <a:ea typeface="ＭＳ Ｐゴシック" charset="-128"/>
              </a:rPr>
              <a:t>1</a:t>
            </a:r>
            <a:r>
              <a:rPr lang="en-US" altLang="x-none" sz="2800" i="1" dirty="0">
                <a:ea typeface="ＭＳ Ｐゴシック" charset="-128"/>
              </a:rPr>
              <a:t>x</a:t>
            </a:r>
            <a:r>
              <a:rPr lang="en-US" altLang="x-none" sz="2800" baseline="-25000" dirty="0">
                <a:ea typeface="ＭＳ Ｐゴシック" charset="-128"/>
              </a:rPr>
              <a:t>1</a:t>
            </a:r>
            <a:r>
              <a:rPr lang="en-US" altLang="x-none" sz="2800" dirty="0">
                <a:ea typeface="ＭＳ Ｐゴシック" charset="-128"/>
              </a:rPr>
              <a:t> - … - </a:t>
            </a:r>
            <a:r>
              <a:rPr lang="en-US" altLang="x-none" sz="2800" i="1" dirty="0" err="1">
                <a:ea typeface="ＭＳ Ｐゴシック" charset="-128"/>
              </a:rPr>
              <a:t>w</a:t>
            </a:r>
            <a:r>
              <a:rPr lang="en-US" altLang="x-none" sz="2800" baseline="-25000" dirty="0" err="1">
                <a:ea typeface="ＭＳ Ｐゴシック" charset="-128"/>
              </a:rPr>
              <a:t>d</a:t>
            </a:r>
            <a:r>
              <a:rPr lang="en-US" altLang="x-none" sz="2800" i="1" dirty="0" err="1">
                <a:ea typeface="ＭＳ Ｐゴシック" charset="-128"/>
              </a:rPr>
              <a:t>x</a:t>
            </a:r>
            <a:r>
              <a:rPr lang="en-US" altLang="x-none" sz="2800" baseline="-25000" dirty="0" err="1">
                <a:ea typeface="ＭＳ Ｐゴシック" charset="-128"/>
              </a:rPr>
              <a:t>d</a:t>
            </a:r>
            <a:r>
              <a:rPr lang="en-US" altLang="x-none" sz="2800" dirty="0">
                <a:ea typeface="ＭＳ Ｐゴシック" charset="-128"/>
              </a:rPr>
              <a:t>)</a:t>
            </a:r>
            <a:r>
              <a:rPr lang="en-US" altLang="x-none" sz="2800" baseline="30000" dirty="0">
                <a:ea typeface="ＭＳ Ｐゴシック" charset="-128"/>
              </a:rPr>
              <a:t>2</a:t>
            </a:r>
          </a:p>
          <a:p>
            <a:pPr eaLnBrk="1" hangingPunct="1"/>
            <a:endParaRPr lang="en-US" altLang="x-none" sz="2800" baseline="30000" dirty="0">
              <a:ea typeface="ＭＳ Ｐゴシック" charset="-128"/>
            </a:endParaRPr>
          </a:p>
          <a:p>
            <a:pPr eaLnBrk="1" hangingPunct="1"/>
            <a:r>
              <a:rPr lang="en-US" altLang="x-none" sz="2800" dirty="0">
                <a:ea typeface="ＭＳ Ｐゴシック" charset="-128"/>
              </a:rPr>
              <a:t>Partial derivative: </a:t>
            </a:r>
          </a:p>
          <a:p>
            <a:pPr eaLnBrk="1" hangingPunct="1"/>
            <a:endParaRPr lang="en-US" altLang="x-none" sz="2800" baseline="30000" dirty="0">
              <a:ea typeface="ＭＳ Ｐゴシック" charset="-128"/>
            </a:endParaRPr>
          </a:p>
          <a:p>
            <a:pPr eaLnBrk="1" hangingPunct="1"/>
            <a:endParaRPr lang="en-US" altLang="x-none" sz="2800" dirty="0">
              <a:ea typeface="ＭＳ Ｐゴシック" charset="-128"/>
            </a:endParaRPr>
          </a:p>
        </p:txBody>
      </p:sp>
      <mc:AlternateContent xmlns:mc="http://schemas.openxmlformats.org/markup-compatibility/2006" xmlns:a14="http://schemas.microsoft.com/office/drawing/2010/main">
        <mc:Choice Requires="a14">
          <p:sp>
            <p:nvSpPr>
              <p:cNvPr id="63491" name="Object 4"/>
              <p:cNvSpPr txBox="1">
                <a:spLocks noGrp="1"/>
              </p:cNvSpPr>
              <p:nvPr>
                <p:ph sz="quarter" idx="2"/>
              </p:nvPr>
            </p:nvSpPr>
            <p:spPr bwMode="auto">
              <a:xfrm>
                <a:off x="3624263" y="3225800"/>
                <a:ext cx="5257800" cy="661988"/>
              </a:xfrm>
              <a:prstGeom prst="rect">
                <a:avLst/>
              </a:prstGeom>
              <a:noFill/>
              <a:ln>
                <a:noFill/>
              </a:ln>
              <a:effectLst/>
            </p:spPr>
            <p:txBody>
              <a:bodyPr>
                <a:normAutofit fontScale="55000" lnSpcReduction="20000"/>
              </a:bodyPr>
              <a:lstStyle/>
              <a:p>
                <a:pPr>
                  <a:buNone/>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𝐸</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m:t>
                          </m:r>
                        </m:e>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𝑤</m:t>
                              </m:r>
                            </m:e>
                            <m:sub>
                              <m:r>
                                <a:rPr lang="zh-CN" altLang="en-US" i="1">
                                  <a:solidFill>
                                    <a:srgbClr val="000000"/>
                                  </a:solidFill>
                                  <a:latin typeface="Cambria Math" panose="02040503050406030204" pitchFamily="18" charset="0"/>
                                </a:rPr>
                                <m:t>𝑖</m:t>
                              </m:r>
                            </m:sub>
                          </m:sSub>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𝐸</m:t>
                          </m:r>
                        </m:num>
                        <m:den>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𝑤</m:t>
                              </m:r>
                            </m:e>
                            <m:sub>
                              <m:r>
                                <a:rPr lang="zh-CN" altLang="en-US" i="1">
                                  <a:solidFill>
                                    <a:srgbClr val="000000"/>
                                  </a:solidFill>
                                  <a:latin typeface="Cambria Math" panose="02040503050406030204" pitchFamily="18" charset="0"/>
                                </a:rPr>
                                <m:t>𝑖</m:t>
                              </m:r>
                            </m:sub>
                          </m:sSub>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𝑜</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𝑜</m:t>
                          </m:r>
                        </m:num>
                        <m:den>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𝑤</m:t>
                              </m:r>
                            </m:e>
                            <m:sub>
                              <m:r>
                                <a:rPr lang="zh-CN" altLang="en-US" i="1">
                                  <a:solidFill>
                                    <a:srgbClr val="000000"/>
                                  </a:solidFill>
                                  <a:latin typeface="Cambria Math" panose="02040503050406030204" pitchFamily="18" charset="0"/>
                                </a:rPr>
                                <m:t>𝑖</m:t>
                              </m:r>
                            </m:sub>
                          </m:sSub>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𝑜</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𝑜</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oMath>
                  </m:oMathPara>
                </a14:m>
                <a:endParaRPr lang="zh-CN" altLang="en-US" dirty="0"/>
              </a:p>
            </p:txBody>
          </p:sp>
        </mc:Choice>
        <mc:Fallback xmlns="">
          <p:sp>
            <p:nvSpPr>
              <p:cNvPr id="63491" name="Object 4"/>
              <p:cNvSpPr txBox="1">
                <a:spLocks noRot="1" noChangeAspect="1" noMove="1" noResize="1" noEditPoints="1" noAdjustHandles="1" noChangeArrowheads="1" noChangeShapeType="1" noTextEdit="1"/>
              </p:cNvSpPr>
              <p:nvPr>
                <p:ph sz="quarter" idx="2"/>
              </p:nvPr>
            </p:nvSpPr>
            <p:spPr bwMode="auto">
              <a:xfrm>
                <a:off x="3624263" y="3225800"/>
                <a:ext cx="5257800" cy="661988"/>
              </a:xfrm>
              <a:prstGeom prst="rect">
                <a:avLst/>
              </a:prstGeom>
              <a:blipFill>
                <a:blip r:embed="rId4"/>
                <a:stretch>
                  <a:fillRect/>
                </a:stretch>
              </a:blipFill>
              <a:ln>
                <a:noFill/>
              </a:ln>
              <a:effectLst/>
            </p:spPr>
            <p:txBody>
              <a:bodyPr/>
              <a:lstStyle/>
              <a:p>
                <a:r>
                  <a:rPr lang="zh-CN" altLang="en-US">
                    <a:noFill/>
                  </a:rPr>
                  <a:t> </a:t>
                </a:r>
              </a:p>
            </p:txBody>
          </p:sp>
        </mc:Fallback>
      </mc:AlternateContent>
      <p:graphicFrame>
        <p:nvGraphicFramePr>
          <p:cNvPr id="63492" name="Object 6"/>
          <p:cNvGraphicFramePr>
            <a:graphicFrameLocks noChangeAspect="1"/>
          </p:cNvGraphicFramePr>
          <p:nvPr/>
        </p:nvGraphicFramePr>
        <p:xfrm>
          <a:off x="1905000" y="5715000"/>
          <a:ext cx="469900" cy="393700"/>
        </p:xfrm>
        <a:graphic>
          <a:graphicData uri="http://schemas.openxmlformats.org/presentationml/2006/ole">
            <mc:AlternateContent xmlns:mc="http://schemas.openxmlformats.org/markup-compatibility/2006">
              <mc:Choice xmlns:v="urn:schemas-microsoft-com:vml" Requires="v">
                <p:oleObj spid="_x0000_s652353" name="Equation" r:id="rId5" imgW="469696" imgH="393529" progId="Equation.3">
                  <p:embed/>
                </p:oleObj>
              </mc:Choice>
              <mc:Fallback>
                <p:oleObj name="Equation" r:id="rId5" imgW="469696" imgH="393529" progId="Equation.3">
                  <p:embed/>
                  <p:pic>
                    <p:nvPicPr>
                      <p:cNvPr id="6349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5715000"/>
                        <a:ext cx="4699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3493" name="Object 7"/>
          <p:cNvGraphicFramePr>
            <a:graphicFrameLocks noChangeAspect="1"/>
          </p:cNvGraphicFramePr>
          <p:nvPr/>
        </p:nvGraphicFramePr>
        <p:xfrm>
          <a:off x="3733800" y="5181600"/>
          <a:ext cx="469900" cy="393700"/>
        </p:xfrm>
        <a:graphic>
          <a:graphicData uri="http://schemas.openxmlformats.org/presentationml/2006/ole">
            <mc:AlternateContent xmlns:mc="http://schemas.openxmlformats.org/markup-compatibility/2006">
              <mc:Choice xmlns:v="urn:schemas-microsoft-com:vml" Requires="v">
                <p:oleObj spid="_x0000_s652354" name="Equation" r:id="rId7" imgW="469696" imgH="393529" progId="Equation.3">
                  <p:embed/>
                </p:oleObj>
              </mc:Choice>
              <mc:Fallback>
                <p:oleObj name="Equation" r:id="rId7" imgW="469696" imgH="393529" progId="Equation.3">
                  <p:embed/>
                  <p:pic>
                    <p:nvPicPr>
                      <p:cNvPr id="63493"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3800" y="5181600"/>
                        <a:ext cx="4699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3494" name="Line 8"/>
          <p:cNvSpPr>
            <a:spLocks noChangeShapeType="1"/>
          </p:cNvSpPr>
          <p:nvPr/>
        </p:nvSpPr>
        <p:spPr bwMode="auto">
          <a:xfrm>
            <a:off x="1284288" y="6435725"/>
            <a:ext cx="2743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495" name="Line 9"/>
          <p:cNvSpPr>
            <a:spLocks noChangeShapeType="1"/>
          </p:cNvSpPr>
          <p:nvPr/>
        </p:nvSpPr>
        <p:spPr bwMode="auto">
          <a:xfrm flipV="1">
            <a:off x="1284288" y="4073525"/>
            <a:ext cx="0" cy="2362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496" name="Text Box 10"/>
          <p:cNvSpPr txBox="1">
            <a:spLocks noChangeArrowheads="1"/>
          </p:cNvSpPr>
          <p:nvPr/>
        </p:nvSpPr>
        <p:spPr bwMode="auto">
          <a:xfrm>
            <a:off x="381000" y="4073525"/>
            <a:ext cx="827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US" altLang="x-none"/>
              <a:t>Error</a:t>
            </a:r>
          </a:p>
        </p:txBody>
      </p:sp>
      <p:sp>
        <p:nvSpPr>
          <p:cNvPr id="63497" name="Text Box 11"/>
          <p:cNvSpPr txBox="1">
            <a:spLocks noChangeArrowheads="1"/>
          </p:cNvSpPr>
          <p:nvPr/>
        </p:nvSpPr>
        <p:spPr bwMode="auto">
          <a:xfrm>
            <a:off x="3478213" y="6400800"/>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US" altLang="x-none"/>
              <a:t>w</a:t>
            </a:r>
          </a:p>
        </p:txBody>
      </p:sp>
      <p:sp>
        <p:nvSpPr>
          <p:cNvPr id="63498" name="Line 12"/>
          <p:cNvSpPr>
            <a:spLocks noChangeShapeType="1"/>
          </p:cNvSpPr>
          <p:nvPr/>
        </p:nvSpPr>
        <p:spPr bwMode="auto">
          <a:xfrm>
            <a:off x="2884488" y="4149725"/>
            <a:ext cx="0" cy="1828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499" name="Text Box 13"/>
          <p:cNvSpPr txBox="1">
            <a:spLocks noChangeArrowheads="1"/>
          </p:cNvSpPr>
          <p:nvPr/>
        </p:nvSpPr>
        <p:spPr bwMode="auto">
          <a:xfrm>
            <a:off x="2198688" y="3733800"/>
            <a:ext cx="1147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US" altLang="x-none"/>
              <a:t>Minima</a:t>
            </a:r>
          </a:p>
        </p:txBody>
      </p:sp>
      <p:sp>
        <p:nvSpPr>
          <p:cNvPr id="63500" name="Line 14"/>
          <p:cNvSpPr>
            <a:spLocks noChangeShapeType="1"/>
          </p:cNvSpPr>
          <p:nvPr/>
        </p:nvSpPr>
        <p:spPr bwMode="auto">
          <a:xfrm>
            <a:off x="1970088" y="5292725"/>
            <a:ext cx="914400" cy="9144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501" name="Freeform 15"/>
          <p:cNvSpPr>
            <a:spLocks/>
          </p:cNvSpPr>
          <p:nvPr/>
        </p:nvSpPr>
        <p:spPr bwMode="auto">
          <a:xfrm>
            <a:off x="2027238" y="4587875"/>
            <a:ext cx="1609725" cy="1416050"/>
          </a:xfrm>
          <a:custGeom>
            <a:avLst/>
            <a:gdLst>
              <a:gd name="T0" fmla="*/ 2147483647 w 1014"/>
              <a:gd name="T1" fmla="*/ 0 h 892"/>
              <a:gd name="T2" fmla="*/ 2147483647 w 1014"/>
              <a:gd name="T3" fmla="*/ 2147483647 h 892"/>
              <a:gd name="T4" fmla="*/ 2147483647 w 1014"/>
              <a:gd name="T5" fmla="*/ 2147483647 h 892"/>
              <a:gd name="T6" fmla="*/ 2147483647 w 1014"/>
              <a:gd name="T7" fmla="*/ 2147483647 h 892"/>
              <a:gd name="T8" fmla="*/ 2147483647 w 1014"/>
              <a:gd name="T9" fmla="*/ 2147483647 h 892"/>
              <a:gd name="T10" fmla="*/ 2147483647 w 1014"/>
              <a:gd name="T11" fmla="*/ 2147483647 h 892"/>
              <a:gd name="T12" fmla="*/ 2147483647 w 1014"/>
              <a:gd name="T13" fmla="*/ 2147483647 h 892"/>
              <a:gd name="T14" fmla="*/ 2147483647 w 1014"/>
              <a:gd name="T15" fmla="*/ 2147483647 h 892"/>
              <a:gd name="T16" fmla="*/ 2147483647 w 1014"/>
              <a:gd name="T17" fmla="*/ 2147483647 h 892"/>
              <a:gd name="T18" fmla="*/ 2147483647 w 1014"/>
              <a:gd name="T19" fmla="*/ 2147483647 h 892"/>
              <a:gd name="T20" fmla="*/ 2147483647 w 1014"/>
              <a:gd name="T21" fmla="*/ 2147483647 h 892"/>
              <a:gd name="T22" fmla="*/ 2147483647 w 1014"/>
              <a:gd name="T23" fmla="*/ 2147483647 h 892"/>
              <a:gd name="T24" fmla="*/ 2147483647 w 1014"/>
              <a:gd name="T25" fmla="*/ 2147483647 h 892"/>
              <a:gd name="T26" fmla="*/ 2147483647 w 1014"/>
              <a:gd name="T27" fmla="*/ 2147483647 h 892"/>
              <a:gd name="T28" fmla="*/ 2147483647 w 1014"/>
              <a:gd name="T29" fmla="*/ 2147483647 h 892"/>
              <a:gd name="T30" fmla="*/ 2147483647 w 1014"/>
              <a:gd name="T31" fmla="*/ 2147483647 h 892"/>
              <a:gd name="T32" fmla="*/ 2147483647 w 1014"/>
              <a:gd name="T33" fmla="*/ 2147483647 h 892"/>
              <a:gd name="T34" fmla="*/ 2147483647 w 1014"/>
              <a:gd name="T35" fmla="*/ 2147483647 h 8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14"/>
              <a:gd name="T55" fmla="*/ 0 h 892"/>
              <a:gd name="T56" fmla="*/ 1014 w 1014"/>
              <a:gd name="T57" fmla="*/ 892 h 89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14" h="892">
                <a:moveTo>
                  <a:pt x="21" y="0"/>
                </a:moveTo>
                <a:cubicBezTo>
                  <a:pt x="6" y="61"/>
                  <a:pt x="0" y="256"/>
                  <a:pt x="49" y="330"/>
                </a:cubicBezTo>
                <a:cubicBezTo>
                  <a:pt x="51" y="340"/>
                  <a:pt x="51" y="350"/>
                  <a:pt x="56" y="359"/>
                </a:cubicBezTo>
                <a:cubicBezTo>
                  <a:pt x="59" y="365"/>
                  <a:pt x="68" y="367"/>
                  <a:pt x="71" y="373"/>
                </a:cubicBezTo>
                <a:cubicBezTo>
                  <a:pt x="76" y="384"/>
                  <a:pt x="74" y="397"/>
                  <a:pt x="78" y="408"/>
                </a:cubicBezTo>
                <a:cubicBezTo>
                  <a:pt x="99" y="461"/>
                  <a:pt x="112" y="477"/>
                  <a:pt x="141" y="520"/>
                </a:cubicBezTo>
                <a:cubicBezTo>
                  <a:pt x="181" y="579"/>
                  <a:pt x="203" y="652"/>
                  <a:pt x="246" y="710"/>
                </a:cubicBezTo>
                <a:cubicBezTo>
                  <a:pt x="265" y="736"/>
                  <a:pt x="295" y="749"/>
                  <a:pt x="316" y="773"/>
                </a:cubicBezTo>
                <a:cubicBezTo>
                  <a:pt x="346" y="808"/>
                  <a:pt x="371" y="828"/>
                  <a:pt x="415" y="843"/>
                </a:cubicBezTo>
                <a:cubicBezTo>
                  <a:pt x="449" y="869"/>
                  <a:pt x="485" y="884"/>
                  <a:pt x="527" y="892"/>
                </a:cubicBezTo>
                <a:cubicBezTo>
                  <a:pt x="560" y="890"/>
                  <a:pt x="593" y="890"/>
                  <a:pt x="625" y="885"/>
                </a:cubicBezTo>
                <a:cubicBezTo>
                  <a:pt x="649" y="881"/>
                  <a:pt x="672" y="858"/>
                  <a:pt x="696" y="850"/>
                </a:cubicBezTo>
                <a:cubicBezTo>
                  <a:pt x="716" y="830"/>
                  <a:pt x="739" y="814"/>
                  <a:pt x="759" y="794"/>
                </a:cubicBezTo>
                <a:cubicBezTo>
                  <a:pt x="767" y="769"/>
                  <a:pt x="796" y="729"/>
                  <a:pt x="815" y="710"/>
                </a:cubicBezTo>
                <a:cubicBezTo>
                  <a:pt x="827" y="675"/>
                  <a:pt x="837" y="649"/>
                  <a:pt x="857" y="618"/>
                </a:cubicBezTo>
                <a:cubicBezTo>
                  <a:pt x="871" y="562"/>
                  <a:pt x="887" y="502"/>
                  <a:pt x="913" y="450"/>
                </a:cubicBezTo>
                <a:cubicBezTo>
                  <a:pt x="927" y="378"/>
                  <a:pt x="968" y="322"/>
                  <a:pt x="991" y="253"/>
                </a:cubicBezTo>
                <a:cubicBezTo>
                  <a:pt x="1014" y="184"/>
                  <a:pt x="991" y="108"/>
                  <a:pt x="991" y="3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3502" name="Line 16"/>
          <p:cNvSpPr>
            <a:spLocks noChangeShapeType="1"/>
          </p:cNvSpPr>
          <p:nvPr/>
        </p:nvSpPr>
        <p:spPr bwMode="auto">
          <a:xfrm flipH="1">
            <a:off x="3449638" y="4759325"/>
            <a:ext cx="228600" cy="9144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503" name="Oval 17"/>
          <p:cNvSpPr>
            <a:spLocks noChangeArrowheads="1"/>
          </p:cNvSpPr>
          <p:nvPr/>
        </p:nvSpPr>
        <p:spPr bwMode="auto">
          <a:xfrm>
            <a:off x="2427288" y="5735638"/>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x-none" altLang="x-none"/>
          </a:p>
        </p:txBody>
      </p:sp>
      <p:sp>
        <p:nvSpPr>
          <p:cNvPr id="63504" name="Oval 18"/>
          <p:cNvSpPr>
            <a:spLocks noChangeArrowheads="1"/>
          </p:cNvSpPr>
          <p:nvPr/>
        </p:nvSpPr>
        <p:spPr bwMode="auto">
          <a:xfrm>
            <a:off x="3570288" y="4987925"/>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x-none" altLang="x-none"/>
          </a:p>
        </p:txBody>
      </p:sp>
      <p:sp>
        <p:nvSpPr>
          <p:cNvPr id="63505" name="Text Box 19"/>
          <p:cNvSpPr txBox="1">
            <a:spLocks noChangeArrowheads="1"/>
          </p:cNvSpPr>
          <p:nvPr/>
        </p:nvSpPr>
        <p:spPr bwMode="auto">
          <a:xfrm>
            <a:off x="4860925" y="4156075"/>
            <a:ext cx="1835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US" altLang="x-none" b="1"/>
              <a:t>Update rule:</a:t>
            </a:r>
          </a:p>
        </p:txBody>
      </p:sp>
      <p:graphicFrame>
        <p:nvGraphicFramePr>
          <p:cNvPr id="63506" name="Object 21"/>
          <p:cNvGraphicFramePr>
            <a:graphicFrameLocks noGrp="1" noChangeAspect="1"/>
          </p:cNvGraphicFramePr>
          <p:nvPr>
            <p:ph sz="quarter" idx="3"/>
            <p:extLst>
              <p:ext uri="{D42A27DB-BD31-4B8C-83A1-F6EECF244321}">
                <p14:modId xmlns:p14="http://schemas.microsoft.com/office/powerpoint/2010/main" val="1046668955"/>
              </p:ext>
            </p:extLst>
          </p:nvPr>
        </p:nvGraphicFramePr>
        <p:xfrm>
          <a:off x="4524375" y="4697413"/>
          <a:ext cx="4343400" cy="714375"/>
        </p:xfrm>
        <a:graphic>
          <a:graphicData uri="http://schemas.openxmlformats.org/presentationml/2006/ole">
            <mc:AlternateContent xmlns:mc="http://schemas.openxmlformats.org/markup-compatibility/2006">
              <mc:Choice xmlns:v="urn:schemas-microsoft-com:vml" Requires="v">
                <p:oleObj spid="_x0000_s652355" name="Equation" r:id="rId9" imgW="1473200" imgH="241300" progId="Equation.3">
                  <p:embed/>
                </p:oleObj>
              </mc:Choice>
              <mc:Fallback>
                <p:oleObj name="Equation" r:id="rId9" imgW="1473200" imgH="241300" progId="Equation.3">
                  <p:embed/>
                  <p:pic>
                    <p:nvPicPr>
                      <p:cNvPr id="63506"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24375" y="4697413"/>
                        <a:ext cx="4343400"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63507" name="Text Box 23"/>
          <p:cNvSpPr txBox="1">
            <a:spLocks noChangeArrowheads="1"/>
          </p:cNvSpPr>
          <p:nvPr/>
        </p:nvSpPr>
        <p:spPr bwMode="auto">
          <a:xfrm>
            <a:off x="4259262" y="5495926"/>
            <a:ext cx="482215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US" altLang="x-none" b="1" dirty="0">
                <a:solidFill>
                  <a:srgbClr val="FF3300"/>
                </a:solidFill>
              </a:rPr>
              <a:t>Famous Delta Rule: </a:t>
            </a:r>
          </a:p>
          <a:p>
            <a:pPr eaLnBrk="1" hangingPunct="1"/>
            <a:r>
              <a:rPr lang="en-US" altLang="x-none" dirty="0"/>
              <a:t>the gradient (slope) of the function </a:t>
            </a:r>
          </a:p>
          <a:p>
            <a:pPr eaLnBrk="1" hangingPunct="1"/>
            <a:r>
              <a:rPr lang="en-US" altLang="x-none" dirty="0">
                <a:sym typeface="Symbol" charset="2"/>
              </a:rPr>
              <a:t>: learning rate to scale each iteration</a:t>
            </a:r>
          </a:p>
          <a:p>
            <a:pPr eaLnBrk="1" hangingPunct="1"/>
            <a:endParaRPr lang="en-US" altLang="x-none" b="1" dirty="0">
              <a:solidFill>
                <a:srgbClr val="FF3300"/>
              </a:solidFill>
            </a:endParaRPr>
          </a:p>
        </p:txBody>
      </p:sp>
    </p:spTree>
    <p:extLst>
      <p:ext uri="{BB962C8B-B14F-4D97-AF65-F5344CB8AC3E}">
        <p14:creationId xmlns:p14="http://schemas.microsoft.com/office/powerpoint/2010/main" val="35991971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4">
            <a:extLst>
              <a:ext uri="{FF2B5EF4-FFF2-40B4-BE49-F238E27FC236}">
                <a16:creationId xmlns:a16="http://schemas.microsoft.com/office/drawing/2014/main" id="{41977537-4684-4034-9089-0AD7A5B88E4D}"/>
              </a:ext>
            </a:extLst>
          </p:cNvPr>
          <p:cNvSpPr/>
          <p:nvPr/>
        </p:nvSpPr>
        <p:spPr>
          <a:xfrm>
            <a:off x="228600" y="2069643"/>
            <a:ext cx="5943600" cy="3352800"/>
          </a:xfrm>
          <a:prstGeom prst="rect">
            <a:avLst/>
          </a:prstGeom>
          <a:blipFill>
            <a:blip r:embed="rId3" cstate="print"/>
            <a:stretch>
              <a:fillRect/>
            </a:stretch>
          </a:blipFill>
        </p:spPr>
        <p:txBody>
          <a:bodyPr wrap="square" lIns="0" tIns="0" rIns="0" bIns="0" rtlCol="0"/>
          <a:lstStyle/>
          <a:p>
            <a:endParaRPr/>
          </a:p>
        </p:txBody>
      </p:sp>
      <p:graphicFrame>
        <p:nvGraphicFramePr>
          <p:cNvPr id="6" name="Object 3">
            <a:extLst>
              <a:ext uri="{FF2B5EF4-FFF2-40B4-BE49-F238E27FC236}">
                <a16:creationId xmlns:a16="http://schemas.microsoft.com/office/drawing/2014/main" id="{C5F4CD88-DCF8-4E2C-8A34-26E58D703D42}"/>
              </a:ext>
            </a:extLst>
          </p:cNvPr>
          <p:cNvGraphicFramePr>
            <a:graphicFrameLocks noChangeAspect="1"/>
          </p:cNvGraphicFramePr>
          <p:nvPr>
            <p:extLst>
              <p:ext uri="{D42A27DB-BD31-4B8C-83A1-F6EECF244321}">
                <p14:modId xmlns:p14="http://schemas.microsoft.com/office/powerpoint/2010/main" val="188082619"/>
              </p:ext>
            </p:extLst>
          </p:nvPr>
        </p:nvGraphicFramePr>
        <p:xfrm>
          <a:off x="3733800" y="4818062"/>
          <a:ext cx="4953000" cy="1125537"/>
        </p:xfrm>
        <a:graphic>
          <a:graphicData uri="http://schemas.openxmlformats.org/presentationml/2006/ole">
            <mc:AlternateContent xmlns:mc="http://schemas.openxmlformats.org/markup-compatibility/2006">
              <mc:Choice xmlns:v="urn:schemas-microsoft-com:vml" Requires="v">
                <p:oleObj spid="_x0000_s616533" name="Equation" r:id="rId4" imgW="1625400" imgH="406080" progId="Equation.3">
                  <p:embed/>
                </p:oleObj>
              </mc:Choice>
              <mc:Fallback>
                <p:oleObj name="Equation" r:id="rId4" imgW="1625400" imgH="406080" progId="Equation.3">
                  <p:embed/>
                  <p:pic>
                    <p:nvPicPr>
                      <p:cNvPr id="4710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4818062"/>
                        <a:ext cx="4953000" cy="1125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 name="文本框 6">
            <a:extLst>
              <a:ext uri="{FF2B5EF4-FFF2-40B4-BE49-F238E27FC236}">
                <a16:creationId xmlns:a16="http://schemas.microsoft.com/office/drawing/2014/main" id="{C0D86380-469C-47A9-ACF2-080E82B2B9C1}"/>
              </a:ext>
            </a:extLst>
          </p:cNvPr>
          <p:cNvSpPr txBox="1"/>
          <p:nvPr/>
        </p:nvSpPr>
        <p:spPr>
          <a:xfrm>
            <a:off x="6210300" y="3505200"/>
            <a:ext cx="762000" cy="369332"/>
          </a:xfrm>
          <a:prstGeom prst="rect">
            <a:avLst/>
          </a:prstGeom>
          <a:noFill/>
        </p:spPr>
        <p:txBody>
          <a:bodyPr wrap="square" rtlCol="0">
            <a:spAutoFit/>
          </a:bodyPr>
          <a:lstStyle/>
          <a:p>
            <a:r>
              <a:rPr lang="en-US" altLang="zh-CN" dirty="0" err="1"/>
              <a:t>o</a:t>
            </a:r>
            <a:r>
              <a:rPr lang="en-US" altLang="zh-CN" baseline="-25000" dirty="0" err="1"/>
              <a:t>kd</a:t>
            </a:r>
            <a:endParaRPr lang="zh-CN" altLang="en-US" baseline="-25000" dirty="0"/>
          </a:p>
        </p:txBody>
      </p:sp>
      <p:sp>
        <p:nvSpPr>
          <p:cNvPr id="8" name="文本框 7">
            <a:extLst>
              <a:ext uri="{FF2B5EF4-FFF2-40B4-BE49-F238E27FC236}">
                <a16:creationId xmlns:a16="http://schemas.microsoft.com/office/drawing/2014/main" id="{754443F1-5507-4A76-8962-3C5274A72F69}"/>
              </a:ext>
            </a:extLst>
          </p:cNvPr>
          <p:cNvSpPr txBox="1"/>
          <p:nvPr/>
        </p:nvSpPr>
        <p:spPr>
          <a:xfrm>
            <a:off x="4778644" y="5987534"/>
            <a:ext cx="4343400" cy="707886"/>
          </a:xfrm>
          <a:prstGeom prst="rect">
            <a:avLst/>
          </a:prstGeom>
          <a:noFill/>
        </p:spPr>
        <p:txBody>
          <a:bodyPr wrap="square" rtlCol="0">
            <a:spAutoFit/>
          </a:bodyPr>
          <a:lstStyle/>
          <a:p>
            <a:r>
              <a:rPr lang="en-US" altLang="zh-CN" sz="2000" dirty="0" err="1"/>
              <a:t>O</a:t>
            </a:r>
            <a:r>
              <a:rPr lang="en-US" altLang="zh-CN" sz="2000" baseline="-25000" dirty="0" err="1"/>
              <a:t>kd</a:t>
            </a:r>
            <a:r>
              <a:rPr lang="zh-CN" altLang="en-US" sz="2000" dirty="0"/>
              <a:t>是神经网络输出的值，即预测值；</a:t>
            </a:r>
            <a:endParaRPr lang="en-US" altLang="zh-CN" sz="2000" dirty="0"/>
          </a:p>
          <a:p>
            <a:r>
              <a:rPr lang="en-US" altLang="zh-CN" sz="2000" dirty="0" err="1"/>
              <a:t>t</a:t>
            </a:r>
            <a:r>
              <a:rPr lang="en-US" altLang="zh-CN" sz="2000" baseline="-25000" dirty="0" err="1"/>
              <a:t>kd</a:t>
            </a:r>
            <a:r>
              <a:rPr lang="zh-CN" altLang="en-US" sz="2000" dirty="0"/>
              <a:t>是输入样本的</a:t>
            </a:r>
            <a:r>
              <a:rPr lang="en-US" altLang="zh-CN" sz="2000" dirty="0"/>
              <a:t>label</a:t>
            </a:r>
            <a:r>
              <a:rPr lang="zh-CN" altLang="en-US" sz="2000" dirty="0"/>
              <a:t>，即真实值。</a:t>
            </a:r>
          </a:p>
        </p:txBody>
      </p:sp>
      <p:sp>
        <p:nvSpPr>
          <p:cNvPr id="9" name="Rectangle 4">
            <a:extLst>
              <a:ext uri="{FF2B5EF4-FFF2-40B4-BE49-F238E27FC236}">
                <a16:creationId xmlns:a16="http://schemas.microsoft.com/office/drawing/2014/main" id="{4018E45E-D84D-4CC0-AAF0-ADE7DF005A4D}"/>
              </a:ext>
            </a:extLst>
          </p:cNvPr>
          <p:cNvSpPr>
            <a:spLocks noChangeArrowheads="1"/>
          </p:cNvSpPr>
          <p:nvPr/>
        </p:nvSpPr>
        <p:spPr bwMode="auto">
          <a:xfrm>
            <a:off x="381000" y="762000"/>
            <a:ext cx="7391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075" tIns="46038" rIns="92075" bIns="46038" anchor="ctr"/>
          <a:lstStyle/>
          <a:p>
            <a:r>
              <a:rPr lang="zh-CN" altLang="en-US" sz="4000" b="1" dirty="0">
                <a:solidFill>
                  <a:srgbClr val="0000FF"/>
                </a:solidFill>
                <a:latin typeface="Arial" charset="0"/>
                <a:ea typeface="Arial" charset="0"/>
                <a:cs typeface="Arial" charset="0"/>
              </a:rPr>
              <a:t>误差函数</a:t>
            </a:r>
            <a:endParaRPr lang="en-US" altLang="ko-KR" sz="4000"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23066538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body" idx="1"/>
          </p:nvPr>
        </p:nvSpPr>
        <p:spPr>
          <a:xfrm>
            <a:off x="762000" y="3124200"/>
            <a:ext cx="7689850" cy="3171825"/>
          </a:xfrm>
        </p:spPr>
        <p:txBody>
          <a:bodyPr>
            <a:normAutofit fontScale="92500" lnSpcReduction="10000"/>
          </a:bodyPr>
          <a:lstStyle/>
          <a:p>
            <a:endParaRPr lang="en-US" altLang="ko-KR" i="1" dirty="0"/>
          </a:p>
          <a:p>
            <a:r>
              <a:rPr lang="en-US" altLang="zh-CN" dirty="0"/>
              <a:t>E</a:t>
            </a:r>
            <a:r>
              <a:rPr lang="zh-CN" altLang="en-US" dirty="0"/>
              <a:t>定义为所有训练示例</a:t>
            </a:r>
            <a:r>
              <a:rPr lang="en-US" altLang="zh-CN" dirty="0"/>
              <a:t>d</a:t>
            </a:r>
            <a:r>
              <a:rPr lang="zh-CN" altLang="en-US" dirty="0"/>
              <a:t>的所有输出单元</a:t>
            </a:r>
            <a:r>
              <a:rPr lang="en-US" altLang="zh-CN" dirty="0"/>
              <a:t>k</a:t>
            </a:r>
            <a:r>
              <a:rPr lang="zh-CN" altLang="en-US" dirty="0"/>
              <a:t>上的平方误差之和。</a:t>
            </a:r>
            <a:endParaRPr lang="en-US" altLang="zh-CN" dirty="0"/>
          </a:p>
          <a:p>
            <a:endParaRPr lang="en-US" altLang="ko-KR" dirty="0">
              <a:ea typeface="바탕" charset="-127"/>
            </a:endParaRPr>
          </a:p>
          <a:p>
            <a:r>
              <a:rPr lang="zh-CN" altLang="en-US" dirty="0"/>
              <a:t>神经网络通过改进权值和偏差来学习。</a:t>
            </a:r>
            <a:endParaRPr lang="en-US" altLang="zh-CN" dirty="0"/>
          </a:p>
          <a:p>
            <a:endParaRPr lang="en-US" altLang="zh-CN" dirty="0"/>
          </a:p>
          <a:p>
            <a:r>
              <a:rPr lang="zh-CN" altLang="en-US" dirty="0"/>
              <a:t>该模型计算最后一层预测输出的误差，然后利用该误差对权值和偏差进行小调整。</a:t>
            </a:r>
            <a:endParaRPr lang="en-US" altLang="zh-CN" dirty="0"/>
          </a:p>
        </p:txBody>
      </p:sp>
      <p:graphicFrame>
        <p:nvGraphicFramePr>
          <p:cNvPr id="47107" name="Object 3"/>
          <p:cNvGraphicFramePr>
            <a:graphicFrameLocks noChangeAspect="1"/>
          </p:cNvGraphicFramePr>
          <p:nvPr/>
        </p:nvGraphicFramePr>
        <p:xfrm>
          <a:off x="1524000" y="1998663"/>
          <a:ext cx="4953000" cy="1125537"/>
        </p:xfrm>
        <a:graphic>
          <a:graphicData uri="http://schemas.openxmlformats.org/presentationml/2006/ole">
            <mc:AlternateContent xmlns:mc="http://schemas.openxmlformats.org/markup-compatibility/2006">
              <mc:Choice xmlns:v="urn:schemas-microsoft-com:vml" Requires="v">
                <p:oleObj spid="_x0000_s578817" name="Equation" r:id="rId4" imgW="1625400" imgH="406080" progId="Equation.3">
                  <p:embed/>
                </p:oleObj>
              </mc:Choice>
              <mc:Fallback>
                <p:oleObj name="Equation" r:id="rId4" imgW="1625400" imgH="4060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998663"/>
                        <a:ext cx="4953000" cy="1125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47108" name="Rectangle 4"/>
          <p:cNvSpPr>
            <a:spLocks noChangeArrowheads="1"/>
          </p:cNvSpPr>
          <p:nvPr/>
        </p:nvSpPr>
        <p:spPr bwMode="auto">
          <a:xfrm>
            <a:off x="762000" y="668337"/>
            <a:ext cx="7391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075" tIns="46038" rIns="92075" bIns="46038" anchor="ctr"/>
          <a:lstStyle/>
          <a:p>
            <a:r>
              <a:rPr lang="zh-CN" altLang="en-US" sz="4000" b="1" dirty="0">
                <a:solidFill>
                  <a:srgbClr val="0000FF"/>
                </a:solidFill>
                <a:latin typeface="Arial" charset="0"/>
                <a:ea typeface="Arial" charset="0"/>
                <a:cs typeface="Arial" charset="0"/>
              </a:rPr>
              <a:t>误差函数</a:t>
            </a:r>
            <a:endParaRPr lang="en-US" altLang="ko-KR" sz="4000"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1680726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3631F-EDD2-4073-859F-EFEEEDD28DD8}"/>
              </a:ext>
            </a:extLst>
          </p:cNvPr>
          <p:cNvSpPr>
            <a:spLocks noGrp="1"/>
          </p:cNvSpPr>
          <p:nvPr>
            <p:ph type="title"/>
          </p:nvPr>
        </p:nvSpPr>
        <p:spPr/>
        <p:txBody>
          <a:bodyPr/>
          <a:lstStyle/>
          <a:p>
            <a:r>
              <a:rPr lang="zh-CN" altLang="en-US" b="1" dirty="0">
                <a:solidFill>
                  <a:srgbClr val="0000FF"/>
                </a:solidFill>
                <a:latin typeface="黑体" panose="02010609060101010101" pitchFamily="49" charset="-122"/>
                <a:ea typeface="黑体" panose="02010609060101010101" pitchFamily="49" charset="-122"/>
              </a:rPr>
              <a:t>误差函数</a:t>
            </a:r>
          </a:p>
        </p:txBody>
      </p:sp>
      <p:sp>
        <p:nvSpPr>
          <p:cNvPr id="3" name="竖排文字占位符 2">
            <a:extLst>
              <a:ext uri="{FF2B5EF4-FFF2-40B4-BE49-F238E27FC236}">
                <a16:creationId xmlns:a16="http://schemas.microsoft.com/office/drawing/2014/main" id="{33325BDA-0629-4818-8901-F48B50F88F3C}"/>
              </a:ext>
            </a:extLst>
          </p:cNvPr>
          <p:cNvSpPr>
            <a:spLocks noGrp="1"/>
          </p:cNvSpPr>
          <p:nvPr>
            <p:ph type="body" orient="vert" idx="1"/>
          </p:nvPr>
        </p:nvSpPr>
        <p:spPr/>
        <p:txBody>
          <a:bodyPr/>
          <a:lstStyle/>
          <a:p>
            <a:endParaRPr lang="zh-CN" altLang="en-US"/>
          </a:p>
        </p:txBody>
      </p:sp>
      <p:pic>
        <p:nvPicPr>
          <p:cNvPr id="653314" name="Picture 2" descr="Fenchel-Legendre Dualityè§ç¹ä¸çä¼åç®æ³ä»¬(I):åè¨">
            <a:extLst>
              <a:ext uri="{FF2B5EF4-FFF2-40B4-BE49-F238E27FC236}">
                <a16:creationId xmlns:a16="http://schemas.microsoft.com/office/drawing/2014/main" id="{F1805DC8-736B-4A66-937E-40421CC30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590800"/>
            <a:ext cx="6696075"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361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7315200" y="5562600"/>
            <a:ext cx="16764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Prediction</a:t>
            </a:r>
          </a:p>
        </p:txBody>
      </p:sp>
      <p:sp>
        <p:nvSpPr>
          <p:cNvPr id="54275" name="Title 1"/>
          <p:cNvSpPr>
            <a:spLocks noGrp="1"/>
          </p:cNvSpPr>
          <p:nvPr>
            <p:ph type="title"/>
          </p:nvPr>
        </p:nvSpPr>
        <p:spPr>
          <a:xfrm>
            <a:off x="2705100" y="431006"/>
            <a:ext cx="8229600" cy="792163"/>
          </a:xfrm>
        </p:spPr>
        <p:txBody>
          <a:bodyPr/>
          <a:lstStyle/>
          <a:p>
            <a:r>
              <a:rPr lang="en-US" altLang="en-US" b="1" dirty="0">
                <a:solidFill>
                  <a:srgbClr val="0000FF"/>
                </a:solidFill>
              </a:rPr>
              <a:t>Steps</a:t>
            </a:r>
          </a:p>
        </p:txBody>
      </p:sp>
      <p:sp>
        <p:nvSpPr>
          <p:cNvPr id="10" name="Rounded Rectangle 9"/>
          <p:cNvSpPr/>
          <p:nvPr/>
        </p:nvSpPr>
        <p:spPr>
          <a:xfrm>
            <a:off x="5257800" y="9906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 Labels</a:t>
            </a:r>
          </a:p>
        </p:txBody>
      </p:sp>
      <p:grpSp>
        <p:nvGrpSpPr>
          <p:cNvPr id="54277" name="Group 12"/>
          <p:cNvGrpSpPr>
            <a:grpSpLocks/>
          </p:cNvGrpSpPr>
          <p:nvPr/>
        </p:nvGrpSpPr>
        <p:grpSpPr bwMode="auto">
          <a:xfrm>
            <a:off x="76200" y="1570038"/>
            <a:ext cx="2438400" cy="3078162"/>
            <a:chOff x="228600" y="1417320"/>
            <a:chExt cx="2438400" cy="2849880"/>
          </a:xfrm>
        </p:grpSpPr>
        <p:sp>
          <p:nvSpPr>
            <p:cNvPr id="54296" name="TextBox 7"/>
            <p:cNvSpPr txBox="1">
              <a:spLocks noChangeArrowheads="1"/>
            </p:cNvSpPr>
            <p:nvPr/>
          </p:nvSpPr>
          <p:spPr bwMode="auto">
            <a:xfrm>
              <a:off x="533400" y="1417320"/>
              <a:ext cx="1828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en-US" altLang="en-US" sz="2400">
                  <a:solidFill>
                    <a:srgbClr val="000000"/>
                  </a:solidFill>
                </a:rPr>
                <a:t>Training Images</a:t>
              </a:r>
            </a:p>
          </p:txBody>
        </p:sp>
        <p:sp>
          <p:nvSpPr>
            <p:cNvPr id="11" name="Rounded Rectangle 10"/>
            <p:cNvSpPr/>
            <p:nvPr/>
          </p:nvSpPr>
          <p:spPr>
            <a:xfrm>
              <a:off x="228600" y="1448185"/>
              <a:ext cx="2438400" cy="28190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12" name="Rounded Rectangle 11"/>
          <p:cNvSpPr/>
          <p:nvPr/>
        </p:nvSpPr>
        <p:spPr>
          <a:xfrm>
            <a:off x="5410200" y="2438400"/>
            <a:ext cx="14478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a:t>
            </a:r>
          </a:p>
        </p:txBody>
      </p:sp>
      <p:sp>
        <p:nvSpPr>
          <p:cNvPr id="54279" name="TextBox 13"/>
          <p:cNvSpPr txBox="1">
            <a:spLocks noChangeArrowheads="1"/>
          </p:cNvSpPr>
          <p:nvPr/>
        </p:nvSpPr>
        <p:spPr bwMode="auto">
          <a:xfrm>
            <a:off x="548481" y="990600"/>
            <a:ext cx="1581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b="1">
                <a:solidFill>
                  <a:srgbClr val="000000"/>
                </a:solidFill>
              </a:rPr>
              <a:t>Training</a:t>
            </a:r>
          </a:p>
        </p:txBody>
      </p:sp>
      <p:sp>
        <p:nvSpPr>
          <p:cNvPr id="15" name="Rounded Rectangle 14"/>
          <p:cNvSpPr/>
          <p:nvPr/>
        </p:nvSpPr>
        <p:spPr>
          <a:xfrm>
            <a:off x="3200400" y="2438400"/>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Image Features</a:t>
            </a:r>
          </a:p>
        </p:txBody>
      </p:sp>
      <p:sp>
        <p:nvSpPr>
          <p:cNvPr id="16" name="Right Arrow 15"/>
          <p:cNvSpPr/>
          <p:nvPr/>
        </p:nvSpPr>
        <p:spPr>
          <a:xfrm>
            <a:off x="25908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7" name="Right Arrow 16"/>
          <p:cNvSpPr/>
          <p:nvPr/>
        </p:nvSpPr>
        <p:spPr>
          <a:xfrm>
            <a:off x="48006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8" name="Right Arrow 17"/>
          <p:cNvSpPr/>
          <p:nvPr/>
        </p:nvSpPr>
        <p:spPr>
          <a:xfrm rot="5400000">
            <a:off x="5867400" y="19812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9" name="Rounded Rectangle 18"/>
          <p:cNvSpPr/>
          <p:nvPr/>
        </p:nvSpPr>
        <p:spPr>
          <a:xfrm>
            <a:off x="2590800"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Image Features</a:t>
            </a:r>
          </a:p>
        </p:txBody>
      </p:sp>
      <p:sp>
        <p:nvSpPr>
          <p:cNvPr id="20" name="Right Arrow 19"/>
          <p:cNvSpPr/>
          <p:nvPr/>
        </p:nvSpPr>
        <p:spPr>
          <a:xfrm>
            <a:off x="1981200" y="5867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254" name="TextBox 20"/>
          <p:cNvSpPr txBox="1">
            <a:spLocks noChangeArrowheads="1"/>
          </p:cNvSpPr>
          <p:nvPr/>
        </p:nvSpPr>
        <p:spPr bwMode="auto">
          <a:xfrm>
            <a:off x="620713" y="4800600"/>
            <a:ext cx="1436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b="1">
                <a:solidFill>
                  <a:srgbClr val="000000"/>
                </a:solidFill>
              </a:rPr>
              <a:t>Testing</a:t>
            </a:r>
          </a:p>
        </p:txBody>
      </p:sp>
      <p:sp>
        <p:nvSpPr>
          <p:cNvPr id="10255" name="TextBox 21"/>
          <p:cNvSpPr txBox="1">
            <a:spLocks noChangeArrowheads="1"/>
          </p:cNvSpPr>
          <p:nvPr/>
        </p:nvSpPr>
        <p:spPr bwMode="auto">
          <a:xfrm>
            <a:off x="304800" y="6396038"/>
            <a:ext cx="1689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a:solidFill>
                  <a:srgbClr val="000000"/>
                </a:solidFill>
              </a:rPr>
              <a:t>Test Image</a:t>
            </a:r>
          </a:p>
        </p:txBody>
      </p:sp>
      <p:sp>
        <p:nvSpPr>
          <p:cNvPr id="23" name="Right Arrow 22"/>
          <p:cNvSpPr/>
          <p:nvPr/>
        </p:nvSpPr>
        <p:spPr>
          <a:xfrm>
            <a:off x="69342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4" name="Rounded Rectangle 23"/>
          <p:cNvSpPr/>
          <p:nvPr/>
        </p:nvSpPr>
        <p:spPr>
          <a:xfrm>
            <a:off x="7543800" y="2438400"/>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Learned model</a:t>
            </a:r>
          </a:p>
        </p:txBody>
      </p:sp>
      <p:sp>
        <p:nvSpPr>
          <p:cNvPr id="25" name="Rounded Rectangle 24"/>
          <p:cNvSpPr/>
          <p:nvPr/>
        </p:nvSpPr>
        <p:spPr>
          <a:xfrm>
            <a:off x="5029200"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Learned model</a:t>
            </a:r>
          </a:p>
        </p:txBody>
      </p:sp>
      <p:sp>
        <p:nvSpPr>
          <p:cNvPr id="26" name="Right Arrow 25"/>
          <p:cNvSpPr/>
          <p:nvPr/>
        </p:nvSpPr>
        <p:spPr>
          <a:xfrm>
            <a:off x="4419600" y="5867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2" name="Right Arrow 31"/>
          <p:cNvSpPr/>
          <p:nvPr/>
        </p:nvSpPr>
        <p:spPr>
          <a:xfrm>
            <a:off x="6781800" y="58674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542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438400"/>
            <a:ext cx="22383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1"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5638800"/>
            <a:ext cx="8001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53694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2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72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0" grpId="0" animBg="1"/>
      <p:bldP spid="12" grpId="0" animBg="1"/>
      <p:bldP spid="15" grpId="0" animBg="1"/>
      <p:bldP spid="16" grpId="0" animBg="1"/>
      <p:bldP spid="17" grpId="0" animBg="1"/>
      <p:bldP spid="18" grpId="0" animBg="1"/>
      <p:bldP spid="19" grpId="0" animBg="1"/>
      <p:bldP spid="20" grpId="0" animBg="1"/>
      <p:bldP spid="10254" grpId="0"/>
      <p:bldP spid="10255" grpId="0"/>
      <p:bldP spid="23" grpId="0" animBg="1"/>
      <p:bldP spid="24" grpId="0" animBg="1"/>
      <p:bldP spid="25" grpId="0" animBg="1"/>
      <p:bldP spid="26" grpId="0" animBg="1"/>
      <p:bldP spid="3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1DAA056-F5C8-44AB-88E1-F4933DB57D4A}"/>
              </a:ext>
            </a:extLst>
          </p:cNvPr>
          <p:cNvSpPr>
            <a:spLocks noGrp="1"/>
          </p:cNvSpPr>
          <p:nvPr>
            <p:ph idx="1"/>
          </p:nvPr>
        </p:nvSpPr>
        <p:spPr>
          <a:xfrm>
            <a:off x="304800" y="1752600"/>
            <a:ext cx="8229600" cy="4325112"/>
          </a:xfrm>
        </p:spPr>
        <p:txBody>
          <a:bodyPr>
            <a:normAutofit fontScale="85000" lnSpcReduction="20000"/>
          </a:bodyPr>
          <a:lstStyle/>
          <a:p>
            <a:pPr>
              <a:lnSpc>
                <a:spcPct val="130000"/>
              </a:lnSpc>
            </a:pPr>
            <a:r>
              <a:rPr lang="zh-CN" altLang="en-US" dirty="0"/>
              <a:t>机器学习中的大部分问题都是优化问题，而绝大部分优化问题都可以使用梯度下降法处理，那么搞懂什么是梯度，什么是梯度下降法就非常重要！这是基础中的基础，也是必须掌握的概念！</a:t>
            </a:r>
            <a:endParaRPr lang="en-US" altLang="zh-CN" dirty="0"/>
          </a:p>
          <a:p>
            <a:pPr>
              <a:lnSpc>
                <a:spcPct val="130000"/>
              </a:lnSpc>
            </a:pPr>
            <a:r>
              <a:rPr lang="zh-CN" altLang="en-US" dirty="0"/>
              <a:t> 　</a:t>
            </a:r>
            <a:endParaRPr lang="en-US" altLang="zh-CN" dirty="0"/>
          </a:p>
          <a:p>
            <a:pPr>
              <a:lnSpc>
                <a:spcPct val="130000"/>
              </a:lnSpc>
            </a:pPr>
            <a:r>
              <a:rPr lang="zh-CN" altLang="en-US" dirty="0"/>
              <a:t>提到梯度，就必须从导数（</a:t>
            </a:r>
            <a:r>
              <a:rPr lang="en-US" altLang="zh-CN" dirty="0"/>
              <a:t>derivative</a:t>
            </a:r>
            <a:r>
              <a:rPr lang="zh-CN" altLang="en-US" dirty="0"/>
              <a:t>）、偏导数（</a:t>
            </a:r>
            <a:r>
              <a:rPr lang="en-US" altLang="zh-CN" dirty="0"/>
              <a:t>partial derivative</a:t>
            </a:r>
            <a:r>
              <a:rPr lang="zh-CN" altLang="en-US" dirty="0"/>
              <a:t>）和方向导数（</a:t>
            </a:r>
            <a:r>
              <a:rPr lang="en-US" altLang="zh-CN" dirty="0"/>
              <a:t>directional derivative</a:t>
            </a:r>
            <a:r>
              <a:rPr lang="zh-CN" altLang="en-US" dirty="0"/>
              <a:t>）讲起，弄清楚这些概念，才能够正确理解为什么在优化问题中使用梯度下降法来优化目标函数，并熟练掌握梯度下降法（</a:t>
            </a:r>
            <a:r>
              <a:rPr lang="en-US" altLang="zh-CN" dirty="0"/>
              <a:t>Gradient Descent</a:t>
            </a:r>
            <a:r>
              <a:rPr lang="zh-CN" altLang="en-US" dirty="0"/>
              <a:t>）。</a:t>
            </a:r>
          </a:p>
        </p:txBody>
      </p:sp>
      <p:sp>
        <p:nvSpPr>
          <p:cNvPr id="18" name="Rectangle 2">
            <a:extLst>
              <a:ext uri="{FF2B5EF4-FFF2-40B4-BE49-F238E27FC236}">
                <a16:creationId xmlns:a16="http://schemas.microsoft.com/office/drawing/2014/main" id="{6990F778-E5F8-4F82-9833-4E7F1308EFEA}"/>
              </a:ext>
            </a:extLst>
          </p:cNvPr>
          <p:cNvSpPr txBox="1">
            <a:spLocks noChangeArrowheads="1"/>
          </p:cNvSpPr>
          <p:nvPr/>
        </p:nvSpPr>
        <p:spPr>
          <a:xfrm>
            <a:off x="685800" y="437357"/>
            <a:ext cx="8229600" cy="11430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zh-CN" altLang="en-US" dirty="0"/>
              <a:t>梯度下降法</a:t>
            </a:r>
            <a:endParaRPr lang="en-US" altLang="x-none"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12486291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1DAA056-F5C8-44AB-88E1-F4933DB57D4A}"/>
              </a:ext>
            </a:extLst>
          </p:cNvPr>
          <p:cNvSpPr>
            <a:spLocks noGrp="1"/>
          </p:cNvSpPr>
          <p:nvPr>
            <p:ph idx="1"/>
          </p:nvPr>
        </p:nvSpPr>
        <p:spPr>
          <a:xfrm>
            <a:off x="5029200" y="3600451"/>
            <a:ext cx="3962400" cy="1276349"/>
          </a:xfrm>
        </p:spPr>
        <p:txBody>
          <a:bodyPr>
            <a:normAutofit fontScale="70000" lnSpcReduction="20000"/>
          </a:bodyPr>
          <a:lstStyle/>
          <a:p>
            <a:pPr>
              <a:lnSpc>
                <a:spcPct val="150000"/>
              </a:lnSpc>
            </a:pPr>
            <a:r>
              <a:rPr lang="zh-CN" altLang="en-US" dirty="0"/>
              <a:t>导数反映的是</a:t>
            </a:r>
            <a:r>
              <a:rPr lang="zh-CN" altLang="en-US" dirty="0">
                <a:solidFill>
                  <a:srgbClr val="FF0000"/>
                </a:solidFill>
              </a:rPr>
              <a:t>函数</a:t>
            </a:r>
            <a:r>
              <a:rPr lang="en-US" altLang="zh-CN" dirty="0">
                <a:solidFill>
                  <a:srgbClr val="FF0000"/>
                </a:solidFill>
              </a:rPr>
              <a:t>f(x)</a:t>
            </a:r>
            <a:r>
              <a:rPr lang="zh-CN" altLang="en-US" dirty="0">
                <a:solidFill>
                  <a:srgbClr val="FF0000"/>
                </a:solidFill>
              </a:rPr>
              <a:t>在</a:t>
            </a:r>
            <a:r>
              <a:rPr lang="en-US" altLang="zh-CN" dirty="0">
                <a:solidFill>
                  <a:srgbClr val="FF0000"/>
                </a:solidFill>
              </a:rPr>
              <a:t>x</a:t>
            </a:r>
            <a:r>
              <a:rPr lang="zh-CN" altLang="en-US" dirty="0">
                <a:solidFill>
                  <a:srgbClr val="FF0000"/>
                </a:solidFill>
              </a:rPr>
              <a:t>轴上某一点处沿着</a:t>
            </a:r>
            <a:r>
              <a:rPr lang="en-US" altLang="zh-CN" dirty="0">
                <a:solidFill>
                  <a:srgbClr val="FF0000"/>
                </a:solidFill>
              </a:rPr>
              <a:t>x</a:t>
            </a:r>
            <a:r>
              <a:rPr lang="zh-CN" altLang="en-US" dirty="0">
                <a:solidFill>
                  <a:srgbClr val="FF0000"/>
                </a:solidFill>
              </a:rPr>
              <a:t>轴正方向的变化率</a:t>
            </a:r>
            <a:r>
              <a:rPr lang="en-US" altLang="zh-CN" dirty="0">
                <a:solidFill>
                  <a:srgbClr val="FF0000"/>
                </a:solidFill>
              </a:rPr>
              <a:t>/</a:t>
            </a:r>
            <a:r>
              <a:rPr lang="zh-CN" altLang="en-US" dirty="0">
                <a:solidFill>
                  <a:srgbClr val="FF0000"/>
                </a:solidFill>
              </a:rPr>
              <a:t>变化趋势</a:t>
            </a:r>
            <a:r>
              <a:rPr lang="zh-CN" altLang="en-US" dirty="0"/>
              <a:t>。</a:t>
            </a:r>
            <a:endParaRPr lang="en-US" altLang="zh-CN" dirty="0"/>
          </a:p>
        </p:txBody>
      </p:sp>
      <p:sp>
        <p:nvSpPr>
          <p:cNvPr id="18" name="Rectangle 2">
            <a:extLst>
              <a:ext uri="{FF2B5EF4-FFF2-40B4-BE49-F238E27FC236}">
                <a16:creationId xmlns:a16="http://schemas.microsoft.com/office/drawing/2014/main" id="{6990F778-E5F8-4F82-9833-4E7F1308EFEA}"/>
              </a:ext>
            </a:extLst>
          </p:cNvPr>
          <p:cNvSpPr txBox="1">
            <a:spLocks noChangeArrowheads="1"/>
          </p:cNvSpPr>
          <p:nvPr/>
        </p:nvSpPr>
        <p:spPr>
          <a:xfrm>
            <a:off x="685800" y="437357"/>
            <a:ext cx="8229600" cy="11430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zh-CN" altLang="en-US" b="1" dirty="0">
                <a:solidFill>
                  <a:srgbClr val="0000FF"/>
                </a:solidFill>
                <a:latin typeface="Arial" charset="0"/>
                <a:ea typeface="Arial" charset="0"/>
                <a:cs typeface="Arial" charset="0"/>
              </a:rPr>
              <a:t>导数</a:t>
            </a:r>
            <a:endParaRPr lang="en-US" altLang="x-none" b="1" dirty="0">
              <a:solidFill>
                <a:srgbClr val="0000FF"/>
              </a:solidFill>
              <a:latin typeface="Arial" charset="0"/>
              <a:ea typeface="Arial" charset="0"/>
              <a:cs typeface="Arial" charset="0"/>
            </a:endParaRPr>
          </a:p>
        </p:txBody>
      </p:sp>
      <p:pic>
        <p:nvPicPr>
          <p:cNvPr id="625667" name="Picture 3" descr="ç»å¸çå¯¼æ°ä¸å¾®åç¤ºæå¾">
            <a:extLst>
              <a:ext uri="{FF2B5EF4-FFF2-40B4-BE49-F238E27FC236}">
                <a16:creationId xmlns:a16="http://schemas.microsoft.com/office/drawing/2014/main" id="{74E34D31-158B-4B7F-8B4C-9201422EA5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71600"/>
            <a:ext cx="4592515" cy="3999585"/>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a:extLst>
              <a:ext uri="{FF2B5EF4-FFF2-40B4-BE49-F238E27FC236}">
                <a16:creationId xmlns:a16="http://schemas.microsoft.com/office/drawing/2014/main" id="{BBAD5342-8100-4247-97E3-AFA4AF7E44BE}"/>
              </a:ext>
            </a:extLst>
          </p:cNvPr>
          <p:cNvSpPr txBox="1">
            <a:spLocks/>
          </p:cNvSpPr>
          <p:nvPr/>
        </p:nvSpPr>
        <p:spPr>
          <a:xfrm>
            <a:off x="457200" y="5562600"/>
            <a:ext cx="8077200" cy="1143000"/>
          </a:xfrm>
          <a:prstGeom prst="rect">
            <a:avLst/>
          </a:prstGeom>
        </p:spPr>
        <p:txBody>
          <a:bodyPr vert="horz">
            <a:normAutofit fontScale="70000" lnSpcReduction="2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zh-CN" altLang="en-US" dirty="0"/>
              <a:t>直观地看，也就是在</a:t>
            </a:r>
            <a:r>
              <a:rPr lang="en-US" altLang="zh-CN" dirty="0"/>
              <a:t>x</a:t>
            </a:r>
            <a:r>
              <a:rPr lang="zh-CN" altLang="en-US" dirty="0"/>
              <a:t>轴上某一点处，</a:t>
            </a:r>
            <a:endParaRPr lang="en-US" altLang="zh-CN" dirty="0"/>
          </a:p>
          <a:p>
            <a:r>
              <a:rPr lang="zh-CN" altLang="en-US" dirty="0"/>
              <a:t>如果</a:t>
            </a:r>
            <a:r>
              <a:rPr lang="en-US" altLang="zh-CN" dirty="0"/>
              <a:t>f’(x)&gt;0</a:t>
            </a:r>
            <a:r>
              <a:rPr lang="zh-CN" altLang="en-US" dirty="0"/>
              <a:t>，说明</a:t>
            </a:r>
            <a:r>
              <a:rPr lang="en-US" altLang="zh-CN" dirty="0"/>
              <a:t>f(x)</a:t>
            </a:r>
            <a:r>
              <a:rPr lang="zh-CN" altLang="en-US" dirty="0"/>
              <a:t>的函数值在</a:t>
            </a:r>
            <a:r>
              <a:rPr lang="en-US" altLang="zh-CN" dirty="0"/>
              <a:t>x</a:t>
            </a:r>
            <a:r>
              <a:rPr lang="zh-CN" altLang="en-US" dirty="0"/>
              <a:t>点沿</a:t>
            </a:r>
            <a:r>
              <a:rPr lang="en-US" altLang="zh-CN" dirty="0"/>
              <a:t>x</a:t>
            </a:r>
            <a:r>
              <a:rPr lang="zh-CN" altLang="en-US" dirty="0"/>
              <a:t>轴正方向是趋于增加的；</a:t>
            </a:r>
            <a:endParaRPr lang="en-US" altLang="zh-CN" dirty="0"/>
          </a:p>
          <a:p>
            <a:r>
              <a:rPr lang="zh-CN" altLang="en-US" dirty="0"/>
              <a:t>如果</a:t>
            </a:r>
            <a:r>
              <a:rPr lang="en-US" altLang="zh-CN" dirty="0"/>
              <a:t>f’(x)&lt;0</a:t>
            </a:r>
            <a:r>
              <a:rPr lang="zh-CN" altLang="en-US" dirty="0"/>
              <a:t>，说明</a:t>
            </a:r>
            <a:r>
              <a:rPr lang="en-US" altLang="zh-CN" dirty="0"/>
              <a:t>f(x)</a:t>
            </a:r>
            <a:r>
              <a:rPr lang="zh-CN" altLang="en-US" dirty="0"/>
              <a:t>的函数值在</a:t>
            </a:r>
            <a:r>
              <a:rPr lang="en-US" altLang="zh-CN" dirty="0"/>
              <a:t>x</a:t>
            </a:r>
            <a:r>
              <a:rPr lang="zh-CN" altLang="en-US" dirty="0"/>
              <a:t>点沿</a:t>
            </a:r>
            <a:r>
              <a:rPr lang="en-US" altLang="zh-CN" dirty="0"/>
              <a:t>x</a:t>
            </a:r>
            <a:r>
              <a:rPr lang="zh-CN" altLang="en-US" dirty="0"/>
              <a:t>轴正方向是趋于减少的。</a:t>
            </a:r>
          </a:p>
        </p:txBody>
      </p:sp>
      <p:pic>
        <p:nvPicPr>
          <p:cNvPr id="625669" name="Picture 5">
            <a:extLst>
              <a:ext uri="{FF2B5EF4-FFF2-40B4-BE49-F238E27FC236}">
                <a16:creationId xmlns:a16="http://schemas.microsoft.com/office/drawing/2014/main" id="{6D6A01C4-AD51-4840-A6A6-FB82220BA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2343884"/>
            <a:ext cx="3695700" cy="62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4073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1DAA056-F5C8-44AB-88E1-F4933DB57D4A}"/>
              </a:ext>
            </a:extLst>
          </p:cNvPr>
          <p:cNvSpPr>
            <a:spLocks noGrp="1"/>
          </p:cNvSpPr>
          <p:nvPr>
            <p:ph idx="1"/>
          </p:nvPr>
        </p:nvSpPr>
        <p:spPr>
          <a:xfrm>
            <a:off x="304800" y="2848768"/>
            <a:ext cx="8305800" cy="1276349"/>
          </a:xfrm>
        </p:spPr>
        <p:txBody>
          <a:bodyPr>
            <a:normAutofit fontScale="70000" lnSpcReduction="20000"/>
          </a:bodyPr>
          <a:lstStyle/>
          <a:p>
            <a:pPr>
              <a:lnSpc>
                <a:spcPct val="150000"/>
              </a:lnSpc>
            </a:pPr>
            <a:r>
              <a:rPr lang="zh-CN" altLang="en-US" dirty="0"/>
              <a:t>导数与偏导数本质是一致的，都是当自变量的变化量趋于</a:t>
            </a:r>
            <a:r>
              <a:rPr lang="en-US" altLang="zh-CN" dirty="0"/>
              <a:t>0</a:t>
            </a:r>
            <a:r>
              <a:rPr lang="zh-CN" altLang="en-US" dirty="0"/>
              <a:t>时，函数值的变化量与自变量变化量比值的极限。直观地说，</a:t>
            </a:r>
            <a:r>
              <a:rPr lang="zh-CN" altLang="en-US" dirty="0">
                <a:solidFill>
                  <a:srgbClr val="FF0000"/>
                </a:solidFill>
              </a:rPr>
              <a:t>偏导数也就是函数在某一点上沿坐标轴正方向的的变化率</a:t>
            </a:r>
            <a:r>
              <a:rPr lang="zh-CN" altLang="en-US" dirty="0"/>
              <a:t>。</a:t>
            </a:r>
            <a:endParaRPr lang="en-US" altLang="zh-CN" dirty="0"/>
          </a:p>
        </p:txBody>
      </p:sp>
      <p:sp>
        <p:nvSpPr>
          <p:cNvPr id="18" name="Rectangle 2">
            <a:extLst>
              <a:ext uri="{FF2B5EF4-FFF2-40B4-BE49-F238E27FC236}">
                <a16:creationId xmlns:a16="http://schemas.microsoft.com/office/drawing/2014/main" id="{6990F778-E5F8-4F82-9833-4E7F1308EFEA}"/>
              </a:ext>
            </a:extLst>
          </p:cNvPr>
          <p:cNvSpPr txBox="1">
            <a:spLocks noChangeArrowheads="1"/>
          </p:cNvSpPr>
          <p:nvPr/>
        </p:nvSpPr>
        <p:spPr>
          <a:xfrm>
            <a:off x="685800" y="437357"/>
            <a:ext cx="8229600" cy="11430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zh-CN" altLang="en-US" b="1" dirty="0">
                <a:solidFill>
                  <a:srgbClr val="0000FF"/>
                </a:solidFill>
                <a:latin typeface="Arial" charset="0"/>
                <a:ea typeface="Arial" charset="0"/>
                <a:cs typeface="Arial" charset="0"/>
              </a:rPr>
              <a:t>导数和偏导数</a:t>
            </a:r>
            <a:endParaRPr lang="en-US" altLang="x-none" b="1" dirty="0">
              <a:solidFill>
                <a:srgbClr val="0000FF"/>
              </a:solidFill>
              <a:latin typeface="Arial" charset="0"/>
              <a:ea typeface="Arial" charset="0"/>
              <a:cs typeface="Arial" charset="0"/>
            </a:endParaRPr>
          </a:p>
        </p:txBody>
      </p:sp>
      <p:sp>
        <p:nvSpPr>
          <p:cNvPr id="5" name="内容占位符 2">
            <a:extLst>
              <a:ext uri="{FF2B5EF4-FFF2-40B4-BE49-F238E27FC236}">
                <a16:creationId xmlns:a16="http://schemas.microsoft.com/office/drawing/2014/main" id="{BBAD5342-8100-4247-97E3-AFA4AF7E44BE}"/>
              </a:ext>
            </a:extLst>
          </p:cNvPr>
          <p:cNvSpPr txBox="1">
            <a:spLocks/>
          </p:cNvSpPr>
          <p:nvPr/>
        </p:nvSpPr>
        <p:spPr>
          <a:xfrm>
            <a:off x="285750" y="4343399"/>
            <a:ext cx="8572500" cy="1840523"/>
          </a:xfrm>
          <a:prstGeom prst="rect">
            <a:avLst/>
          </a:prstGeom>
        </p:spPr>
        <p:txBody>
          <a:bodyPr vert="horz">
            <a:normAutofit fontScale="62500" lnSpcReduction="2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lnSpc>
                <a:spcPct val="150000"/>
              </a:lnSpc>
            </a:pPr>
            <a:r>
              <a:rPr lang="zh-CN" altLang="en-US" dirty="0"/>
              <a:t>区别在于： </a:t>
            </a:r>
            <a:br>
              <a:rPr lang="zh-CN" altLang="en-US" dirty="0"/>
            </a:br>
            <a:r>
              <a:rPr lang="zh-CN" altLang="en-US" dirty="0"/>
              <a:t>　导数，指的是一元函数中，函数</a:t>
            </a:r>
            <a:r>
              <a:rPr lang="en-US" altLang="zh-CN" dirty="0"/>
              <a:t>y=f(x)</a:t>
            </a:r>
            <a:r>
              <a:rPr lang="zh-CN" altLang="en-US" dirty="0"/>
              <a:t>在某一点处沿</a:t>
            </a:r>
            <a:r>
              <a:rPr lang="en-US" altLang="zh-CN" dirty="0"/>
              <a:t>x</a:t>
            </a:r>
            <a:r>
              <a:rPr lang="zh-CN" altLang="en-US" dirty="0"/>
              <a:t>轴正方向的变化率； </a:t>
            </a:r>
            <a:br>
              <a:rPr lang="zh-CN" altLang="en-US" dirty="0"/>
            </a:br>
            <a:r>
              <a:rPr lang="zh-CN" altLang="en-US" dirty="0"/>
              <a:t>　偏导数，指的是多元函数中，函数</a:t>
            </a:r>
            <a:r>
              <a:rPr lang="en-US" altLang="zh-CN" dirty="0"/>
              <a:t>y=f(x1,x2,…,</a:t>
            </a:r>
            <a:r>
              <a:rPr lang="en-US" altLang="zh-CN" dirty="0" err="1"/>
              <a:t>xn</a:t>
            </a:r>
            <a:r>
              <a:rPr lang="en-US" altLang="zh-CN" dirty="0"/>
              <a:t>)</a:t>
            </a:r>
            <a:r>
              <a:rPr lang="zh-CN" altLang="en-US" dirty="0"/>
              <a:t>在某一点处沿某一坐标轴（</a:t>
            </a:r>
            <a:r>
              <a:rPr lang="en-US" altLang="zh-CN" dirty="0"/>
              <a:t>x1,x2,…,</a:t>
            </a:r>
            <a:r>
              <a:rPr lang="en-US" altLang="zh-CN" dirty="0" err="1"/>
              <a:t>xn</a:t>
            </a:r>
            <a:r>
              <a:rPr lang="zh-CN" altLang="en-US" dirty="0"/>
              <a:t>）正方向的变化率。</a:t>
            </a:r>
          </a:p>
        </p:txBody>
      </p:sp>
      <p:pic>
        <p:nvPicPr>
          <p:cNvPr id="626691" name="Picture 3">
            <a:extLst>
              <a:ext uri="{FF2B5EF4-FFF2-40B4-BE49-F238E27FC236}">
                <a16:creationId xmlns:a16="http://schemas.microsoft.com/office/drawing/2014/main" id="{1224800A-494B-4EC2-9EF7-0BEC65EF59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905000"/>
            <a:ext cx="6696075"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3106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1DAA056-F5C8-44AB-88E1-F4933DB57D4A}"/>
              </a:ext>
            </a:extLst>
          </p:cNvPr>
          <p:cNvSpPr>
            <a:spLocks noGrp="1"/>
          </p:cNvSpPr>
          <p:nvPr>
            <p:ph idx="1"/>
          </p:nvPr>
        </p:nvSpPr>
        <p:spPr>
          <a:xfrm>
            <a:off x="304800" y="2848768"/>
            <a:ext cx="8305800" cy="1276349"/>
          </a:xfrm>
        </p:spPr>
        <p:txBody>
          <a:bodyPr>
            <a:normAutofit fontScale="70000" lnSpcReduction="20000"/>
          </a:bodyPr>
          <a:lstStyle/>
          <a:p>
            <a:pPr>
              <a:lnSpc>
                <a:spcPct val="150000"/>
              </a:lnSpc>
            </a:pPr>
            <a:r>
              <a:rPr lang="zh-CN" altLang="en-US" dirty="0"/>
              <a:t>在前面导数和偏导数的定义中，均是沿坐标轴正方向讨论函数的变化率。那么当我们讨论函数沿任意方向的变化率时，也就引出了方向导数的定义，即：</a:t>
            </a:r>
            <a:r>
              <a:rPr lang="zh-CN" altLang="en-US" dirty="0">
                <a:solidFill>
                  <a:srgbClr val="FF0000"/>
                </a:solidFill>
              </a:rPr>
              <a:t>某一点在某一趋近方向上的导数值。</a:t>
            </a:r>
            <a:endParaRPr lang="en-US" altLang="zh-CN" dirty="0">
              <a:solidFill>
                <a:srgbClr val="FF0000"/>
              </a:solidFill>
            </a:endParaRPr>
          </a:p>
        </p:txBody>
      </p:sp>
      <p:sp>
        <p:nvSpPr>
          <p:cNvPr id="18" name="Rectangle 2">
            <a:extLst>
              <a:ext uri="{FF2B5EF4-FFF2-40B4-BE49-F238E27FC236}">
                <a16:creationId xmlns:a16="http://schemas.microsoft.com/office/drawing/2014/main" id="{6990F778-E5F8-4F82-9833-4E7F1308EFEA}"/>
              </a:ext>
            </a:extLst>
          </p:cNvPr>
          <p:cNvSpPr txBox="1">
            <a:spLocks noChangeArrowheads="1"/>
          </p:cNvSpPr>
          <p:nvPr/>
        </p:nvSpPr>
        <p:spPr>
          <a:xfrm>
            <a:off x="685800" y="437357"/>
            <a:ext cx="8229600" cy="11430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zh-CN" altLang="en-US" b="1" dirty="0">
                <a:solidFill>
                  <a:srgbClr val="0000FF"/>
                </a:solidFill>
                <a:latin typeface="Arial" charset="0"/>
                <a:ea typeface="Arial" charset="0"/>
                <a:cs typeface="Arial" charset="0"/>
              </a:rPr>
              <a:t>导数和方向导数</a:t>
            </a:r>
            <a:endParaRPr lang="en-US" altLang="x-none" b="1" dirty="0">
              <a:solidFill>
                <a:srgbClr val="0000FF"/>
              </a:solidFill>
              <a:latin typeface="Arial" charset="0"/>
              <a:ea typeface="Arial" charset="0"/>
              <a:cs typeface="Arial" charset="0"/>
            </a:endParaRPr>
          </a:p>
        </p:txBody>
      </p:sp>
      <p:sp>
        <p:nvSpPr>
          <p:cNvPr id="5" name="内容占位符 2">
            <a:extLst>
              <a:ext uri="{FF2B5EF4-FFF2-40B4-BE49-F238E27FC236}">
                <a16:creationId xmlns:a16="http://schemas.microsoft.com/office/drawing/2014/main" id="{BBAD5342-8100-4247-97E3-AFA4AF7E44BE}"/>
              </a:ext>
            </a:extLst>
          </p:cNvPr>
          <p:cNvSpPr txBox="1">
            <a:spLocks/>
          </p:cNvSpPr>
          <p:nvPr/>
        </p:nvSpPr>
        <p:spPr>
          <a:xfrm>
            <a:off x="285750" y="4495800"/>
            <a:ext cx="8572500" cy="1600201"/>
          </a:xfrm>
          <a:prstGeom prst="rect">
            <a:avLst/>
          </a:prstGeom>
        </p:spPr>
        <p:txBody>
          <a:bodyPr vert="horz">
            <a:normAutofit fontScale="62500" lnSpcReduction="2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lnSpc>
                <a:spcPct val="150000"/>
              </a:lnSpc>
            </a:pPr>
            <a:r>
              <a:rPr lang="zh-CN" altLang="en-US" dirty="0"/>
              <a:t>通俗的解释是： </a:t>
            </a:r>
            <a:br>
              <a:rPr lang="zh-CN" altLang="en-US" dirty="0"/>
            </a:br>
            <a:r>
              <a:rPr lang="zh-CN" altLang="en-US" dirty="0"/>
              <a:t>　我们不仅要知道函数在坐标轴正方向上的变化率（即偏导数），而且还要设法求得函数在其他特定方向上的变化率。而方向导数就是函数在其他特定方向上的变化率。</a:t>
            </a:r>
          </a:p>
        </p:txBody>
      </p:sp>
      <p:pic>
        <p:nvPicPr>
          <p:cNvPr id="626693" name="Picture 5">
            <a:extLst>
              <a:ext uri="{FF2B5EF4-FFF2-40B4-BE49-F238E27FC236}">
                <a16:creationId xmlns:a16="http://schemas.microsoft.com/office/drawing/2014/main" id="{164B447C-94AD-4E49-835C-1B0BE250D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25177"/>
            <a:ext cx="7524750" cy="131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5664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1DAA056-F5C8-44AB-88E1-F4933DB57D4A}"/>
              </a:ext>
            </a:extLst>
          </p:cNvPr>
          <p:cNvSpPr>
            <a:spLocks noGrp="1"/>
          </p:cNvSpPr>
          <p:nvPr>
            <p:ph idx="1"/>
          </p:nvPr>
        </p:nvSpPr>
        <p:spPr>
          <a:xfrm>
            <a:off x="304800" y="2514600"/>
            <a:ext cx="8305800" cy="1925913"/>
          </a:xfrm>
        </p:spPr>
        <p:txBody>
          <a:bodyPr>
            <a:normAutofit fontScale="62500" lnSpcReduction="20000"/>
          </a:bodyPr>
          <a:lstStyle/>
          <a:p>
            <a:pPr>
              <a:lnSpc>
                <a:spcPct val="150000"/>
              </a:lnSpc>
            </a:pPr>
            <a:r>
              <a:rPr lang="zh-CN" altLang="en-US" dirty="0"/>
              <a:t>梯度的提出只为回答一个问题： </a:t>
            </a:r>
            <a:br>
              <a:rPr lang="zh-CN" altLang="en-US" dirty="0"/>
            </a:br>
            <a:r>
              <a:rPr lang="zh-CN" altLang="en-US" dirty="0"/>
              <a:t>　函数在变量空间的某一点处，沿着哪一个方向有最大的变化率？ </a:t>
            </a:r>
            <a:br>
              <a:rPr lang="zh-CN" altLang="en-US" dirty="0"/>
            </a:br>
            <a:r>
              <a:rPr lang="zh-CN" altLang="en-US" dirty="0"/>
              <a:t>梯度定义如下： </a:t>
            </a:r>
            <a:br>
              <a:rPr lang="zh-CN" altLang="en-US" dirty="0"/>
            </a:br>
            <a:r>
              <a:rPr lang="zh-CN" altLang="en-US" dirty="0"/>
              <a:t>　函数在某一点的梯度是这样一个向量，</a:t>
            </a:r>
            <a:r>
              <a:rPr lang="zh-CN" altLang="en-US" dirty="0">
                <a:solidFill>
                  <a:srgbClr val="FF0000"/>
                </a:solidFill>
              </a:rPr>
              <a:t>它的方向与取得最大方向导数的方向一致，而它的模为方向导数的最大值</a:t>
            </a:r>
            <a:r>
              <a:rPr lang="zh-CN" altLang="en-US" dirty="0"/>
              <a:t>。</a:t>
            </a:r>
            <a:endParaRPr lang="en-US" altLang="zh-CN" dirty="0">
              <a:solidFill>
                <a:srgbClr val="FF0000"/>
              </a:solidFill>
            </a:endParaRPr>
          </a:p>
        </p:txBody>
      </p:sp>
      <p:sp>
        <p:nvSpPr>
          <p:cNvPr id="18" name="Rectangle 2">
            <a:extLst>
              <a:ext uri="{FF2B5EF4-FFF2-40B4-BE49-F238E27FC236}">
                <a16:creationId xmlns:a16="http://schemas.microsoft.com/office/drawing/2014/main" id="{6990F778-E5F8-4F82-9833-4E7F1308EFEA}"/>
              </a:ext>
            </a:extLst>
          </p:cNvPr>
          <p:cNvSpPr txBox="1">
            <a:spLocks noChangeArrowheads="1"/>
          </p:cNvSpPr>
          <p:nvPr/>
        </p:nvSpPr>
        <p:spPr>
          <a:xfrm>
            <a:off x="685800" y="437357"/>
            <a:ext cx="8229600" cy="11430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zh-CN" altLang="en-US" b="1" dirty="0">
                <a:solidFill>
                  <a:srgbClr val="0000FF"/>
                </a:solidFill>
                <a:latin typeface="Arial" charset="0"/>
                <a:ea typeface="Arial" charset="0"/>
                <a:cs typeface="Arial" charset="0"/>
              </a:rPr>
              <a:t>导数和梯度</a:t>
            </a:r>
            <a:endParaRPr lang="en-US" altLang="x-none" b="1" dirty="0">
              <a:solidFill>
                <a:srgbClr val="0000FF"/>
              </a:solidFill>
              <a:latin typeface="Arial" charset="0"/>
              <a:ea typeface="Arial" charset="0"/>
              <a:cs typeface="Arial" charset="0"/>
            </a:endParaRPr>
          </a:p>
        </p:txBody>
      </p:sp>
      <p:sp>
        <p:nvSpPr>
          <p:cNvPr id="5" name="内容占位符 2">
            <a:extLst>
              <a:ext uri="{FF2B5EF4-FFF2-40B4-BE49-F238E27FC236}">
                <a16:creationId xmlns:a16="http://schemas.microsoft.com/office/drawing/2014/main" id="{BBAD5342-8100-4247-97E3-AFA4AF7E44BE}"/>
              </a:ext>
            </a:extLst>
          </p:cNvPr>
          <p:cNvSpPr txBox="1">
            <a:spLocks/>
          </p:cNvSpPr>
          <p:nvPr/>
        </p:nvSpPr>
        <p:spPr>
          <a:xfrm>
            <a:off x="152400" y="4820442"/>
            <a:ext cx="8572500" cy="1808958"/>
          </a:xfrm>
          <a:prstGeom prst="rect">
            <a:avLst/>
          </a:prstGeom>
        </p:spPr>
        <p:txBody>
          <a:bodyPr vert="horz">
            <a:normAutofit fontScale="77500" lnSpcReduction="2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lnSpc>
                <a:spcPct val="150000"/>
              </a:lnSpc>
            </a:pPr>
            <a:r>
              <a:rPr lang="zh-CN" altLang="en-US" dirty="0"/>
              <a:t>　这里注意三点： </a:t>
            </a:r>
            <a:br>
              <a:rPr lang="zh-CN" altLang="en-US" dirty="0"/>
            </a:br>
            <a:r>
              <a:rPr lang="zh-CN" altLang="en-US" dirty="0"/>
              <a:t>　</a:t>
            </a:r>
            <a:r>
              <a:rPr lang="en-US" altLang="zh-CN" dirty="0"/>
              <a:t>1</a:t>
            </a:r>
            <a:r>
              <a:rPr lang="zh-CN" altLang="en-US" dirty="0"/>
              <a:t>）梯度是一个向量，即有方向有大小； </a:t>
            </a:r>
            <a:br>
              <a:rPr lang="zh-CN" altLang="en-US" dirty="0"/>
            </a:br>
            <a:r>
              <a:rPr lang="zh-CN" altLang="en-US" dirty="0"/>
              <a:t>　</a:t>
            </a:r>
            <a:r>
              <a:rPr lang="en-US" altLang="zh-CN" dirty="0"/>
              <a:t>2</a:t>
            </a:r>
            <a:r>
              <a:rPr lang="zh-CN" altLang="en-US" dirty="0"/>
              <a:t>）梯度的方向是最大方向导数的方向； </a:t>
            </a:r>
            <a:br>
              <a:rPr lang="zh-CN" altLang="en-US" dirty="0"/>
            </a:br>
            <a:r>
              <a:rPr lang="zh-CN" altLang="en-US" dirty="0"/>
              <a:t>　</a:t>
            </a:r>
            <a:r>
              <a:rPr lang="en-US" altLang="zh-CN" dirty="0"/>
              <a:t>3</a:t>
            </a:r>
            <a:r>
              <a:rPr lang="zh-CN" altLang="en-US" dirty="0"/>
              <a:t>）梯度的值是最大方向导数的值。 </a:t>
            </a:r>
          </a:p>
        </p:txBody>
      </p:sp>
      <p:pic>
        <p:nvPicPr>
          <p:cNvPr id="628739" name="Picture 3">
            <a:extLst>
              <a:ext uri="{FF2B5EF4-FFF2-40B4-BE49-F238E27FC236}">
                <a16:creationId xmlns:a16="http://schemas.microsoft.com/office/drawing/2014/main" id="{7EEF28D9-1DCC-4D9C-BA84-048670CD26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484591"/>
            <a:ext cx="5210896" cy="932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3916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1DAA056-F5C8-44AB-88E1-F4933DB57D4A}"/>
              </a:ext>
            </a:extLst>
          </p:cNvPr>
          <p:cNvSpPr>
            <a:spLocks noGrp="1"/>
          </p:cNvSpPr>
          <p:nvPr>
            <p:ph idx="1"/>
          </p:nvPr>
        </p:nvSpPr>
        <p:spPr>
          <a:xfrm>
            <a:off x="152400" y="1828800"/>
            <a:ext cx="8305800" cy="2590800"/>
          </a:xfrm>
        </p:spPr>
        <p:txBody>
          <a:bodyPr>
            <a:normAutofit fontScale="70000" lnSpcReduction="20000"/>
          </a:bodyPr>
          <a:lstStyle/>
          <a:p>
            <a:pPr>
              <a:lnSpc>
                <a:spcPct val="150000"/>
              </a:lnSpc>
            </a:pPr>
            <a:r>
              <a:rPr lang="zh-CN" altLang="en-US" dirty="0"/>
              <a:t>提问：导数与偏导数与方向导数是向量么？ 　</a:t>
            </a:r>
            <a:endParaRPr lang="en-US" altLang="zh-CN" dirty="0"/>
          </a:p>
          <a:p>
            <a:pPr>
              <a:lnSpc>
                <a:spcPct val="150000"/>
              </a:lnSpc>
            </a:pPr>
            <a:r>
              <a:rPr lang="zh-CN" altLang="en-US" dirty="0"/>
              <a:t>向量的定义是有方向（</a:t>
            </a:r>
            <a:r>
              <a:rPr lang="en-US" altLang="zh-CN" dirty="0"/>
              <a:t>direction</a:t>
            </a:r>
            <a:r>
              <a:rPr lang="zh-CN" altLang="en-US" dirty="0"/>
              <a:t>）有大小（</a:t>
            </a:r>
            <a:r>
              <a:rPr lang="en-US" altLang="zh-CN" dirty="0"/>
              <a:t>magnitude</a:t>
            </a:r>
            <a:r>
              <a:rPr lang="zh-CN" altLang="en-US" dirty="0"/>
              <a:t>）的量。 　</a:t>
            </a:r>
            <a:endParaRPr lang="en-US" altLang="zh-CN" dirty="0"/>
          </a:p>
          <a:p>
            <a:pPr>
              <a:lnSpc>
                <a:spcPct val="150000"/>
              </a:lnSpc>
            </a:pPr>
            <a:r>
              <a:rPr lang="zh-CN" altLang="en-US" dirty="0"/>
              <a:t>从前面的定义可以这样看出，偏导数和方向导数表达的是函数在某一点沿某一方向的变化率，也是具有方向和大小的。</a:t>
            </a:r>
            <a:endParaRPr lang="en-US" altLang="zh-CN" dirty="0"/>
          </a:p>
          <a:p>
            <a:pPr>
              <a:lnSpc>
                <a:spcPct val="150000"/>
              </a:lnSpc>
            </a:pPr>
            <a:r>
              <a:rPr lang="zh-CN" altLang="en-US" dirty="0"/>
              <a:t>因此从这个角度来理解，我们也可以把偏导数和方向导数看作是一个向量，向量的方向就是变化率的方向，向量的模，就是变化率的大小。 </a:t>
            </a:r>
          </a:p>
        </p:txBody>
      </p:sp>
      <p:sp>
        <p:nvSpPr>
          <p:cNvPr id="18" name="Rectangle 2">
            <a:extLst>
              <a:ext uri="{FF2B5EF4-FFF2-40B4-BE49-F238E27FC236}">
                <a16:creationId xmlns:a16="http://schemas.microsoft.com/office/drawing/2014/main" id="{6990F778-E5F8-4F82-9833-4E7F1308EFEA}"/>
              </a:ext>
            </a:extLst>
          </p:cNvPr>
          <p:cNvSpPr txBox="1">
            <a:spLocks noChangeArrowheads="1"/>
          </p:cNvSpPr>
          <p:nvPr/>
        </p:nvSpPr>
        <p:spPr>
          <a:xfrm>
            <a:off x="685800" y="437357"/>
            <a:ext cx="8229600" cy="11430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zh-CN" altLang="en-US" b="1" dirty="0">
                <a:solidFill>
                  <a:srgbClr val="0000FF"/>
                </a:solidFill>
                <a:latin typeface="Arial" charset="0"/>
                <a:ea typeface="Arial" charset="0"/>
                <a:cs typeface="Arial" charset="0"/>
              </a:rPr>
              <a:t>导数与向量</a:t>
            </a:r>
            <a:endParaRPr lang="en-US" altLang="x-none" b="1" dirty="0">
              <a:solidFill>
                <a:srgbClr val="0000FF"/>
              </a:solidFill>
              <a:latin typeface="Arial" charset="0"/>
              <a:ea typeface="Arial" charset="0"/>
              <a:cs typeface="Arial" charset="0"/>
            </a:endParaRPr>
          </a:p>
        </p:txBody>
      </p:sp>
      <p:sp>
        <p:nvSpPr>
          <p:cNvPr id="5" name="内容占位符 2">
            <a:extLst>
              <a:ext uri="{FF2B5EF4-FFF2-40B4-BE49-F238E27FC236}">
                <a16:creationId xmlns:a16="http://schemas.microsoft.com/office/drawing/2014/main" id="{BBAD5342-8100-4247-97E3-AFA4AF7E44BE}"/>
              </a:ext>
            </a:extLst>
          </p:cNvPr>
          <p:cNvSpPr txBox="1">
            <a:spLocks/>
          </p:cNvSpPr>
          <p:nvPr/>
        </p:nvSpPr>
        <p:spPr>
          <a:xfrm>
            <a:off x="175846" y="4648200"/>
            <a:ext cx="8572500" cy="1371600"/>
          </a:xfrm>
          <a:prstGeom prst="rect">
            <a:avLst/>
          </a:prstGeom>
        </p:spPr>
        <p:txBody>
          <a:bodyPr vert="horz">
            <a:normAutofit fontScale="77500" lnSpcReduction="2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lnSpc>
                <a:spcPct val="150000"/>
              </a:lnSpc>
            </a:pPr>
            <a:r>
              <a:rPr lang="zh-CN" altLang="en-US" dirty="0"/>
              <a:t>那么沿着这样一种思路，就可以如下理解梯度： </a:t>
            </a:r>
            <a:br>
              <a:rPr lang="zh-CN" altLang="en-US" dirty="0"/>
            </a:br>
            <a:r>
              <a:rPr lang="zh-CN" altLang="en-US" dirty="0"/>
              <a:t>　</a:t>
            </a:r>
            <a:r>
              <a:rPr lang="zh-CN" altLang="en-US" dirty="0">
                <a:solidFill>
                  <a:srgbClr val="FF0000"/>
                </a:solidFill>
              </a:rPr>
              <a:t>梯度即函数在某一点最大的方向导数，函数沿梯度方向函数有最大的变化率。</a:t>
            </a:r>
          </a:p>
        </p:txBody>
      </p:sp>
    </p:spTree>
    <p:extLst>
      <p:ext uri="{BB962C8B-B14F-4D97-AF65-F5344CB8AC3E}">
        <p14:creationId xmlns:p14="http://schemas.microsoft.com/office/powerpoint/2010/main" val="1218340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1DAA056-F5C8-44AB-88E1-F4933DB57D4A}"/>
              </a:ext>
            </a:extLst>
          </p:cNvPr>
          <p:cNvSpPr>
            <a:spLocks noGrp="1"/>
          </p:cNvSpPr>
          <p:nvPr>
            <p:ph idx="1"/>
          </p:nvPr>
        </p:nvSpPr>
        <p:spPr>
          <a:xfrm>
            <a:off x="152400" y="1136772"/>
            <a:ext cx="8305800" cy="1524000"/>
          </a:xfrm>
        </p:spPr>
        <p:txBody>
          <a:bodyPr>
            <a:normAutofit fontScale="62500" lnSpcReduction="20000"/>
          </a:bodyPr>
          <a:lstStyle/>
          <a:p>
            <a:pPr>
              <a:lnSpc>
                <a:spcPct val="150000"/>
              </a:lnSpc>
            </a:pPr>
            <a:r>
              <a:rPr lang="zh-CN" altLang="en-US" dirty="0"/>
              <a:t>既然在变量空间的某一点处，函数沿梯度方向具有最大的变化率，那么在优化目标函数的时候，自然是沿着</a:t>
            </a:r>
            <a:r>
              <a:rPr lang="zh-CN" altLang="en-US" b="1" dirty="0"/>
              <a:t>负梯度方向</a:t>
            </a:r>
            <a:r>
              <a:rPr lang="zh-CN" altLang="en-US" dirty="0"/>
              <a:t>去减小函数值，以此达到我们的优化目标。 </a:t>
            </a:r>
            <a:br>
              <a:rPr lang="zh-CN" altLang="en-US" dirty="0"/>
            </a:br>
            <a:r>
              <a:rPr lang="zh-CN" altLang="en-US" dirty="0"/>
              <a:t>　如何沿着负梯度方向减小函数值呢？既然梯度是偏导数的集合，如下：  </a:t>
            </a:r>
          </a:p>
        </p:txBody>
      </p:sp>
      <p:sp>
        <p:nvSpPr>
          <p:cNvPr id="18" name="Rectangle 2">
            <a:extLst>
              <a:ext uri="{FF2B5EF4-FFF2-40B4-BE49-F238E27FC236}">
                <a16:creationId xmlns:a16="http://schemas.microsoft.com/office/drawing/2014/main" id="{6990F778-E5F8-4F82-9833-4E7F1308EFEA}"/>
              </a:ext>
            </a:extLst>
          </p:cNvPr>
          <p:cNvSpPr txBox="1">
            <a:spLocks noChangeArrowheads="1"/>
          </p:cNvSpPr>
          <p:nvPr/>
        </p:nvSpPr>
        <p:spPr>
          <a:xfrm>
            <a:off x="530469" y="196301"/>
            <a:ext cx="8229600" cy="11430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zh-CN" altLang="en-US" b="1" dirty="0">
                <a:solidFill>
                  <a:srgbClr val="0000FF"/>
                </a:solidFill>
                <a:latin typeface="Arial" charset="0"/>
                <a:ea typeface="Arial" charset="0"/>
                <a:cs typeface="Arial" charset="0"/>
              </a:rPr>
              <a:t>梯度下降法</a:t>
            </a:r>
            <a:endParaRPr lang="en-US" altLang="x-none" b="1" dirty="0">
              <a:solidFill>
                <a:srgbClr val="0000FF"/>
              </a:solidFill>
              <a:latin typeface="Arial" charset="0"/>
              <a:ea typeface="Arial" charset="0"/>
              <a:cs typeface="Arial" charset="0"/>
            </a:endParaRPr>
          </a:p>
        </p:txBody>
      </p:sp>
      <p:sp>
        <p:nvSpPr>
          <p:cNvPr id="5" name="内容占位符 2">
            <a:extLst>
              <a:ext uri="{FF2B5EF4-FFF2-40B4-BE49-F238E27FC236}">
                <a16:creationId xmlns:a16="http://schemas.microsoft.com/office/drawing/2014/main" id="{BBAD5342-8100-4247-97E3-AFA4AF7E44BE}"/>
              </a:ext>
            </a:extLst>
          </p:cNvPr>
          <p:cNvSpPr txBox="1">
            <a:spLocks/>
          </p:cNvSpPr>
          <p:nvPr/>
        </p:nvSpPr>
        <p:spPr>
          <a:xfrm>
            <a:off x="301869" y="4114800"/>
            <a:ext cx="4038600" cy="2133600"/>
          </a:xfrm>
          <a:prstGeom prst="rect">
            <a:avLst/>
          </a:prstGeom>
        </p:spPr>
        <p:txBody>
          <a:bodyPr vert="horz">
            <a:normAutofit fontScale="70000" lnSpcReduction="2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lnSpc>
                <a:spcPct val="150000"/>
              </a:lnSpc>
            </a:pPr>
            <a:r>
              <a:rPr lang="zh-CN" altLang="en-US" dirty="0"/>
              <a:t>同时梯度和偏导数都是向量，那么参考向量运算法则，我们在每个变量轴上减小对应变量值即可，梯度下降法可以描述如下：</a:t>
            </a:r>
          </a:p>
        </p:txBody>
      </p:sp>
      <p:pic>
        <p:nvPicPr>
          <p:cNvPr id="629763" name="Picture 3">
            <a:extLst>
              <a:ext uri="{FF2B5EF4-FFF2-40B4-BE49-F238E27FC236}">
                <a16:creationId xmlns:a16="http://schemas.microsoft.com/office/drawing/2014/main" id="{D96AE2B1-3B27-43A3-BD4D-54D580C64F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638424"/>
            <a:ext cx="4415932" cy="790576"/>
          </a:xfrm>
          <a:prstGeom prst="rect">
            <a:avLst/>
          </a:prstGeom>
          <a:noFill/>
          <a:extLst>
            <a:ext uri="{909E8E84-426E-40DD-AFC4-6F175D3DCCD1}">
              <a14:hiddenFill xmlns:a14="http://schemas.microsoft.com/office/drawing/2010/main">
                <a:solidFill>
                  <a:srgbClr val="FFFFFF"/>
                </a:solidFill>
              </a14:hiddenFill>
            </a:ext>
          </a:extLst>
        </p:spPr>
      </p:pic>
      <p:pic>
        <p:nvPicPr>
          <p:cNvPr id="629765" name="Picture 5">
            <a:extLst>
              <a:ext uri="{FF2B5EF4-FFF2-40B4-BE49-F238E27FC236}">
                <a16:creationId xmlns:a16="http://schemas.microsoft.com/office/drawing/2014/main" id="{084BB62E-B2B4-4971-B894-A3F588BD6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3743721"/>
            <a:ext cx="1981200" cy="2875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1679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3A89800-F8DC-42A8-9289-6916777DDA38}"/>
              </a:ext>
            </a:extLst>
          </p:cNvPr>
          <p:cNvPicPr>
            <a:picLocks noChangeAspect="1"/>
          </p:cNvPicPr>
          <p:nvPr/>
        </p:nvPicPr>
        <p:blipFill>
          <a:blip r:embed="rId3"/>
          <a:stretch>
            <a:fillRect/>
          </a:stretch>
        </p:blipFill>
        <p:spPr>
          <a:xfrm>
            <a:off x="152400" y="1408217"/>
            <a:ext cx="8915400" cy="2261973"/>
          </a:xfrm>
          <a:prstGeom prst="rect">
            <a:avLst/>
          </a:prstGeom>
        </p:spPr>
      </p:pic>
      <p:sp>
        <p:nvSpPr>
          <p:cNvPr id="4" name="Rectangle 2">
            <a:extLst>
              <a:ext uri="{FF2B5EF4-FFF2-40B4-BE49-F238E27FC236}">
                <a16:creationId xmlns:a16="http://schemas.microsoft.com/office/drawing/2014/main" id="{293F6D53-F556-46E9-B3E2-D610731ACFCE}"/>
              </a:ext>
            </a:extLst>
          </p:cNvPr>
          <p:cNvSpPr txBox="1">
            <a:spLocks noChangeArrowheads="1"/>
          </p:cNvSpPr>
          <p:nvPr/>
        </p:nvSpPr>
        <p:spPr>
          <a:xfrm>
            <a:off x="685800" y="437357"/>
            <a:ext cx="8229600" cy="11430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ltLang="x-none" b="1" dirty="0">
                <a:solidFill>
                  <a:srgbClr val="0000FF"/>
                </a:solidFill>
                <a:latin typeface="Arial" charset="0"/>
                <a:ea typeface="Arial" charset="0"/>
                <a:cs typeface="Arial" charset="0"/>
              </a:rPr>
              <a:t>Gradient Descent Algorithm</a:t>
            </a:r>
          </a:p>
        </p:txBody>
      </p:sp>
      <p:pic>
        <p:nvPicPr>
          <p:cNvPr id="590850" name="Picture 2" descr="âæ¢¯åº¦âçå¾çæç´¢ç»æ">
            <a:extLst>
              <a:ext uri="{FF2B5EF4-FFF2-40B4-BE49-F238E27FC236}">
                <a16:creationId xmlns:a16="http://schemas.microsoft.com/office/drawing/2014/main" id="{2F39DC1D-45B1-4B85-B00A-C522CB3169F5}"/>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611688" y="3200400"/>
            <a:ext cx="3922712" cy="3552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6131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a:xfrm>
            <a:off x="685800" y="437357"/>
            <a:ext cx="8229600" cy="1143000"/>
          </a:xfrm>
        </p:spPr>
        <p:txBody>
          <a:bodyPr/>
          <a:lstStyle/>
          <a:p>
            <a:r>
              <a:rPr lang="zh-CN" altLang="en-US" dirty="0">
                <a:solidFill>
                  <a:srgbClr val="0000FF"/>
                </a:solidFill>
                <a:latin typeface="黑体" panose="02010609060101010101" pitchFamily="49" charset="-122"/>
                <a:ea typeface="黑体" panose="02010609060101010101" pitchFamily="49" charset="-122"/>
              </a:rPr>
              <a:t>梯度下降法</a:t>
            </a:r>
            <a:r>
              <a:rPr lang="en-US" altLang="zh-CN" dirty="0">
                <a:solidFill>
                  <a:srgbClr val="0000FF"/>
                </a:solidFill>
                <a:latin typeface="黑体" panose="02010609060101010101" pitchFamily="49" charset="-122"/>
                <a:ea typeface="黑体" panose="02010609060101010101" pitchFamily="49" charset="-122"/>
              </a:rPr>
              <a:t>——</a:t>
            </a:r>
            <a:r>
              <a:rPr lang="zh-CN" altLang="en-US" dirty="0">
                <a:solidFill>
                  <a:srgbClr val="0000FF"/>
                </a:solidFill>
                <a:latin typeface="黑体" panose="02010609060101010101" pitchFamily="49" charset="-122"/>
                <a:ea typeface="黑体" panose="02010609060101010101" pitchFamily="49" charset="-122"/>
              </a:rPr>
              <a:t>更新权值</a:t>
            </a:r>
            <a:endParaRPr lang="en-US" altLang="x-none" b="1" dirty="0">
              <a:solidFill>
                <a:srgbClr val="0000FF"/>
              </a:solidFill>
              <a:latin typeface="黑体" panose="02010609060101010101" pitchFamily="49" charset="-122"/>
              <a:ea typeface="黑体" panose="02010609060101010101" pitchFamily="49" charset="-122"/>
              <a:cs typeface="Arial" charset="0"/>
            </a:endParaRPr>
          </a:p>
        </p:txBody>
      </p:sp>
      <p:sp>
        <p:nvSpPr>
          <p:cNvPr id="63490" name="Rectangle 3"/>
          <p:cNvSpPr>
            <a:spLocks noGrp="1" noChangeArrowheads="1"/>
          </p:cNvSpPr>
          <p:nvPr>
            <p:ph type="body" sz="half" idx="1"/>
          </p:nvPr>
        </p:nvSpPr>
        <p:spPr>
          <a:xfrm>
            <a:off x="622300" y="1549003"/>
            <a:ext cx="7162800" cy="4114800"/>
          </a:xfrm>
        </p:spPr>
        <p:txBody>
          <a:bodyPr/>
          <a:lstStyle/>
          <a:p>
            <a:pPr eaLnBrk="1" hangingPunct="1"/>
            <a:r>
              <a:rPr lang="en-US" altLang="x-none" sz="2800" dirty="0">
                <a:ea typeface="ＭＳ Ｐゴシック" charset="-128"/>
              </a:rPr>
              <a:t>For a data </a:t>
            </a:r>
            <a:r>
              <a:rPr lang="en-US" altLang="x-none" sz="2800" i="1" dirty="0">
                <a:ea typeface="ＭＳ Ｐゴシック" charset="-128"/>
              </a:rPr>
              <a:t>x = </a:t>
            </a:r>
            <a:r>
              <a:rPr lang="en-US" altLang="x-none" sz="2800" dirty="0">
                <a:ea typeface="ＭＳ Ｐゴシック" charset="-128"/>
              </a:rPr>
              <a:t>(</a:t>
            </a:r>
            <a:r>
              <a:rPr lang="en-US" altLang="x-none" sz="2800" i="1" dirty="0">
                <a:ea typeface="ＭＳ Ｐゴシック" charset="-128"/>
              </a:rPr>
              <a:t>x</a:t>
            </a:r>
            <a:r>
              <a:rPr lang="en-US" altLang="x-none" sz="2800" baseline="-25000" dirty="0">
                <a:ea typeface="ＭＳ Ｐゴシック" charset="-128"/>
              </a:rPr>
              <a:t>1</a:t>
            </a:r>
            <a:r>
              <a:rPr lang="en-US" altLang="x-none" sz="2800" dirty="0">
                <a:ea typeface="ＭＳ Ｐゴシック" charset="-128"/>
              </a:rPr>
              <a:t>,</a:t>
            </a:r>
            <a:r>
              <a:rPr lang="en-US" altLang="x-none" sz="2800" i="1" dirty="0">
                <a:ea typeface="ＭＳ Ｐゴシック" charset="-128"/>
              </a:rPr>
              <a:t>x</a:t>
            </a:r>
            <a:r>
              <a:rPr lang="en-US" altLang="x-none" sz="2800" baseline="-25000" dirty="0">
                <a:ea typeface="ＭＳ Ｐゴシック" charset="-128"/>
              </a:rPr>
              <a:t>2</a:t>
            </a:r>
            <a:r>
              <a:rPr lang="en-US" altLang="x-none" sz="2800" dirty="0">
                <a:ea typeface="ＭＳ Ｐゴシック" charset="-128"/>
              </a:rPr>
              <a:t>,…</a:t>
            </a:r>
            <a:r>
              <a:rPr lang="en-US" altLang="x-none" sz="2800" i="1" dirty="0" err="1">
                <a:ea typeface="ＭＳ Ｐゴシック" charset="-128"/>
              </a:rPr>
              <a:t>x</a:t>
            </a:r>
            <a:r>
              <a:rPr lang="en-US" altLang="x-none" sz="2800" baseline="-25000" dirty="0" err="1">
                <a:ea typeface="ＭＳ Ｐゴシック" charset="-128"/>
              </a:rPr>
              <a:t>d</a:t>
            </a:r>
            <a:r>
              <a:rPr lang="en-US" altLang="x-none" sz="2800" dirty="0">
                <a:ea typeface="ＭＳ Ｐゴシック" charset="-128"/>
              </a:rPr>
              <a:t>), </a:t>
            </a:r>
          </a:p>
          <a:p>
            <a:pPr eaLnBrk="1" hangingPunct="1"/>
            <a:r>
              <a:rPr lang="en-US" altLang="x-none" sz="2800" dirty="0">
                <a:ea typeface="ＭＳ Ｐゴシック" charset="-128"/>
              </a:rPr>
              <a:t>error E =1/2 (y – o)</a:t>
            </a:r>
            <a:r>
              <a:rPr lang="en-US" altLang="x-none" sz="2800" baseline="30000" dirty="0">
                <a:ea typeface="ＭＳ Ｐゴシック" charset="-128"/>
              </a:rPr>
              <a:t>2</a:t>
            </a:r>
            <a:r>
              <a:rPr lang="en-US" altLang="x-none" sz="2800" dirty="0">
                <a:ea typeface="ＭＳ Ｐゴシック" charset="-128"/>
              </a:rPr>
              <a:t> = (</a:t>
            </a:r>
            <a:r>
              <a:rPr lang="en-US" altLang="x-none" sz="2800" i="1" dirty="0">
                <a:ea typeface="ＭＳ Ｐゴシック" charset="-128"/>
              </a:rPr>
              <a:t>y</a:t>
            </a:r>
            <a:r>
              <a:rPr lang="en-US" altLang="x-none" sz="2800" dirty="0">
                <a:ea typeface="ＭＳ Ｐゴシック" charset="-128"/>
              </a:rPr>
              <a:t> – </a:t>
            </a:r>
            <a:r>
              <a:rPr lang="en-US" altLang="x-none" sz="2800" i="1" dirty="0">
                <a:ea typeface="ＭＳ Ｐゴシック" charset="-128"/>
              </a:rPr>
              <a:t>w</a:t>
            </a:r>
            <a:r>
              <a:rPr lang="en-US" altLang="x-none" sz="2800" baseline="-25000" dirty="0">
                <a:ea typeface="ＭＳ Ｐゴシック" charset="-128"/>
              </a:rPr>
              <a:t>0</a:t>
            </a:r>
            <a:r>
              <a:rPr lang="en-US" altLang="x-none" sz="2800" i="1" dirty="0">
                <a:ea typeface="ＭＳ Ｐゴシック" charset="-128"/>
              </a:rPr>
              <a:t>x</a:t>
            </a:r>
            <a:r>
              <a:rPr lang="en-US" altLang="x-none" sz="2800" baseline="-25000" dirty="0">
                <a:ea typeface="ＭＳ Ｐゴシック" charset="-128"/>
              </a:rPr>
              <a:t>0</a:t>
            </a:r>
            <a:r>
              <a:rPr lang="en-US" altLang="x-none" sz="2800" dirty="0">
                <a:ea typeface="ＭＳ Ｐゴシック" charset="-128"/>
              </a:rPr>
              <a:t> - </a:t>
            </a:r>
            <a:r>
              <a:rPr lang="en-US" altLang="x-none" sz="2800" i="1" dirty="0">
                <a:ea typeface="ＭＳ Ｐゴシック" charset="-128"/>
              </a:rPr>
              <a:t>w</a:t>
            </a:r>
            <a:r>
              <a:rPr lang="en-US" altLang="x-none" sz="2800" baseline="-25000" dirty="0">
                <a:ea typeface="ＭＳ Ｐゴシック" charset="-128"/>
              </a:rPr>
              <a:t>1</a:t>
            </a:r>
            <a:r>
              <a:rPr lang="en-US" altLang="x-none" sz="2800" i="1" dirty="0">
                <a:ea typeface="ＭＳ Ｐゴシック" charset="-128"/>
              </a:rPr>
              <a:t>x</a:t>
            </a:r>
            <a:r>
              <a:rPr lang="en-US" altLang="x-none" sz="2800" baseline="-25000" dirty="0">
                <a:ea typeface="ＭＳ Ｐゴシック" charset="-128"/>
              </a:rPr>
              <a:t>1</a:t>
            </a:r>
            <a:r>
              <a:rPr lang="en-US" altLang="x-none" sz="2800" dirty="0">
                <a:ea typeface="ＭＳ Ｐゴシック" charset="-128"/>
              </a:rPr>
              <a:t> - … - </a:t>
            </a:r>
            <a:r>
              <a:rPr lang="en-US" altLang="x-none" sz="2800" i="1" dirty="0" err="1">
                <a:ea typeface="ＭＳ Ｐゴシック" charset="-128"/>
              </a:rPr>
              <a:t>w</a:t>
            </a:r>
            <a:r>
              <a:rPr lang="en-US" altLang="x-none" sz="2800" baseline="-25000" dirty="0" err="1">
                <a:ea typeface="ＭＳ Ｐゴシック" charset="-128"/>
              </a:rPr>
              <a:t>d</a:t>
            </a:r>
            <a:r>
              <a:rPr lang="en-US" altLang="x-none" sz="2800" i="1" dirty="0" err="1">
                <a:ea typeface="ＭＳ Ｐゴシック" charset="-128"/>
              </a:rPr>
              <a:t>x</a:t>
            </a:r>
            <a:r>
              <a:rPr lang="en-US" altLang="x-none" sz="2800" baseline="-25000" dirty="0" err="1">
                <a:ea typeface="ＭＳ Ｐゴシック" charset="-128"/>
              </a:rPr>
              <a:t>d</a:t>
            </a:r>
            <a:r>
              <a:rPr lang="en-US" altLang="x-none" sz="2800" dirty="0">
                <a:ea typeface="ＭＳ Ｐゴシック" charset="-128"/>
              </a:rPr>
              <a:t>)</a:t>
            </a:r>
            <a:r>
              <a:rPr lang="en-US" altLang="x-none" sz="2800" baseline="30000" dirty="0">
                <a:ea typeface="ＭＳ Ｐゴシック" charset="-128"/>
              </a:rPr>
              <a:t>2</a:t>
            </a:r>
          </a:p>
          <a:p>
            <a:pPr eaLnBrk="1" hangingPunct="1"/>
            <a:endParaRPr lang="en-US" altLang="x-none" sz="2800" baseline="30000" dirty="0">
              <a:ea typeface="ＭＳ Ｐゴシック" charset="-128"/>
            </a:endParaRPr>
          </a:p>
          <a:p>
            <a:pPr eaLnBrk="1" hangingPunct="1"/>
            <a:r>
              <a:rPr lang="en-US" altLang="x-none" sz="2800" dirty="0">
                <a:ea typeface="ＭＳ Ｐゴシック" charset="-128"/>
              </a:rPr>
              <a:t>Partial derivative: </a:t>
            </a:r>
          </a:p>
          <a:p>
            <a:pPr eaLnBrk="1" hangingPunct="1"/>
            <a:endParaRPr lang="en-US" altLang="x-none" sz="2800" baseline="30000" dirty="0">
              <a:ea typeface="ＭＳ Ｐゴシック" charset="-128"/>
            </a:endParaRPr>
          </a:p>
          <a:p>
            <a:pPr eaLnBrk="1" hangingPunct="1"/>
            <a:endParaRPr lang="en-US" altLang="x-none" sz="2800" dirty="0">
              <a:ea typeface="ＭＳ Ｐゴシック" charset="-128"/>
            </a:endParaRPr>
          </a:p>
        </p:txBody>
      </p:sp>
      <mc:AlternateContent xmlns:mc="http://schemas.openxmlformats.org/markup-compatibility/2006" xmlns:a14="http://schemas.microsoft.com/office/drawing/2010/main">
        <mc:Choice Requires="a14">
          <p:sp>
            <p:nvSpPr>
              <p:cNvPr id="63491" name="Object 4"/>
              <p:cNvSpPr txBox="1">
                <a:spLocks noGrp="1"/>
              </p:cNvSpPr>
              <p:nvPr>
                <p:ph sz="quarter" idx="2"/>
              </p:nvPr>
            </p:nvSpPr>
            <p:spPr bwMode="auto">
              <a:xfrm>
                <a:off x="3855903" y="3207147"/>
                <a:ext cx="5257800" cy="661988"/>
              </a:xfrm>
              <a:prstGeom prst="rect">
                <a:avLst/>
              </a:prstGeom>
              <a:noFill/>
              <a:ln>
                <a:noFill/>
              </a:ln>
              <a:effectLst/>
            </p:spPr>
            <p:txBody>
              <a:bodyPr>
                <a:normAutofit fontScale="55000" lnSpcReduction="20000"/>
              </a:bodyPr>
              <a:lstStyle/>
              <a:p>
                <a:pPr>
                  <a:buNone/>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𝐸</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m:t>
                          </m:r>
                        </m:e>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𝑤</m:t>
                              </m:r>
                            </m:e>
                            <m:sub>
                              <m:r>
                                <a:rPr lang="zh-CN" altLang="en-US" i="1">
                                  <a:solidFill>
                                    <a:srgbClr val="000000"/>
                                  </a:solidFill>
                                  <a:latin typeface="Cambria Math" panose="02040503050406030204" pitchFamily="18" charset="0"/>
                                </a:rPr>
                                <m:t>𝑖</m:t>
                              </m:r>
                            </m:sub>
                          </m:sSub>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𝐸</m:t>
                          </m:r>
                        </m:num>
                        <m:den>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𝑤</m:t>
                              </m:r>
                            </m:e>
                            <m:sub>
                              <m:r>
                                <a:rPr lang="zh-CN" altLang="en-US" i="1">
                                  <a:solidFill>
                                    <a:srgbClr val="000000"/>
                                  </a:solidFill>
                                  <a:latin typeface="Cambria Math" panose="02040503050406030204" pitchFamily="18" charset="0"/>
                                </a:rPr>
                                <m:t>𝑖</m:t>
                              </m:r>
                            </m:sub>
                          </m:sSub>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𝑜</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𝑜</m:t>
                          </m:r>
                        </m:num>
                        <m:den>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𝑤</m:t>
                              </m:r>
                            </m:e>
                            <m:sub>
                              <m:r>
                                <a:rPr lang="zh-CN" altLang="en-US" i="1">
                                  <a:solidFill>
                                    <a:srgbClr val="000000"/>
                                  </a:solidFill>
                                  <a:latin typeface="Cambria Math" panose="02040503050406030204" pitchFamily="18" charset="0"/>
                                </a:rPr>
                                <m:t>𝑖</m:t>
                              </m:r>
                            </m:sub>
                          </m:sSub>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𝑜</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𝑜</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oMath>
                  </m:oMathPara>
                </a14:m>
                <a:endParaRPr lang="zh-CN" altLang="en-US" dirty="0"/>
              </a:p>
            </p:txBody>
          </p:sp>
        </mc:Choice>
        <mc:Fallback xmlns="">
          <p:sp>
            <p:nvSpPr>
              <p:cNvPr id="63491" name="Object 4"/>
              <p:cNvSpPr txBox="1">
                <a:spLocks noGrp="1" noRot="1" noChangeAspect="1" noMove="1" noResize="1" noEditPoints="1" noAdjustHandles="1" noChangeArrowheads="1" noChangeShapeType="1" noTextEdit="1"/>
              </p:cNvSpPr>
              <p:nvPr>
                <p:ph sz="quarter" idx="2"/>
              </p:nvPr>
            </p:nvSpPr>
            <p:spPr bwMode="auto">
              <a:xfrm>
                <a:off x="3855903" y="3207147"/>
                <a:ext cx="5257800" cy="661988"/>
              </a:xfrm>
              <a:prstGeom prst="rect">
                <a:avLst/>
              </a:prstGeom>
              <a:blipFill>
                <a:blip r:embed="rId4"/>
                <a:stretch>
                  <a:fillRect/>
                </a:stretch>
              </a:blipFill>
              <a:ln>
                <a:noFill/>
              </a:ln>
              <a:effectLst/>
            </p:spPr>
            <p:txBody>
              <a:bodyPr/>
              <a:lstStyle/>
              <a:p>
                <a:r>
                  <a:rPr lang="zh-CN" altLang="en-US">
                    <a:noFill/>
                  </a:rPr>
                  <a:t> </a:t>
                </a:r>
              </a:p>
            </p:txBody>
          </p:sp>
        </mc:Fallback>
      </mc:AlternateContent>
      <p:graphicFrame>
        <p:nvGraphicFramePr>
          <p:cNvPr id="63492" name="Object 6"/>
          <p:cNvGraphicFramePr>
            <a:graphicFrameLocks noChangeAspect="1"/>
          </p:cNvGraphicFramePr>
          <p:nvPr/>
        </p:nvGraphicFramePr>
        <p:xfrm>
          <a:off x="1905000" y="5715000"/>
          <a:ext cx="469900" cy="393700"/>
        </p:xfrm>
        <a:graphic>
          <a:graphicData uri="http://schemas.openxmlformats.org/presentationml/2006/ole">
            <mc:AlternateContent xmlns:mc="http://schemas.openxmlformats.org/markup-compatibility/2006">
              <mc:Choice xmlns:v="urn:schemas-microsoft-com:vml" Requires="v">
                <p:oleObj spid="_x0000_s655410" name="Equation" r:id="rId5" imgW="469696" imgH="393529" progId="Equation.3">
                  <p:embed/>
                </p:oleObj>
              </mc:Choice>
              <mc:Fallback>
                <p:oleObj name="Equation" r:id="rId5" imgW="469696" imgH="393529" progId="Equation.3">
                  <p:embed/>
                  <p:pic>
                    <p:nvPicPr>
                      <p:cNvPr id="6349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5715000"/>
                        <a:ext cx="4699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3493" name="Object 7"/>
          <p:cNvGraphicFramePr>
            <a:graphicFrameLocks noChangeAspect="1"/>
          </p:cNvGraphicFramePr>
          <p:nvPr/>
        </p:nvGraphicFramePr>
        <p:xfrm>
          <a:off x="3733800" y="5181600"/>
          <a:ext cx="469900" cy="393700"/>
        </p:xfrm>
        <a:graphic>
          <a:graphicData uri="http://schemas.openxmlformats.org/presentationml/2006/ole">
            <mc:AlternateContent xmlns:mc="http://schemas.openxmlformats.org/markup-compatibility/2006">
              <mc:Choice xmlns:v="urn:schemas-microsoft-com:vml" Requires="v">
                <p:oleObj spid="_x0000_s655411" name="Equation" r:id="rId7" imgW="469696" imgH="393529" progId="Equation.3">
                  <p:embed/>
                </p:oleObj>
              </mc:Choice>
              <mc:Fallback>
                <p:oleObj name="Equation" r:id="rId7" imgW="469696" imgH="393529" progId="Equation.3">
                  <p:embed/>
                  <p:pic>
                    <p:nvPicPr>
                      <p:cNvPr id="63493"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3800" y="5181600"/>
                        <a:ext cx="4699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3494" name="Line 8"/>
          <p:cNvSpPr>
            <a:spLocks noChangeShapeType="1"/>
          </p:cNvSpPr>
          <p:nvPr/>
        </p:nvSpPr>
        <p:spPr bwMode="auto">
          <a:xfrm>
            <a:off x="1284288" y="6435725"/>
            <a:ext cx="2743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495" name="Line 9"/>
          <p:cNvSpPr>
            <a:spLocks noChangeShapeType="1"/>
          </p:cNvSpPr>
          <p:nvPr/>
        </p:nvSpPr>
        <p:spPr bwMode="auto">
          <a:xfrm flipV="1">
            <a:off x="1284288" y="4073525"/>
            <a:ext cx="0" cy="2362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496" name="Text Box 10"/>
          <p:cNvSpPr txBox="1">
            <a:spLocks noChangeArrowheads="1"/>
          </p:cNvSpPr>
          <p:nvPr/>
        </p:nvSpPr>
        <p:spPr bwMode="auto">
          <a:xfrm>
            <a:off x="381000" y="4073525"/>
            <a:ext cx="827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US" altLang="x-none"/>
              <a:t>Error</a:t>
            </a:r>
          </a:p>
        </p:txBody>
      </p:sp>
      <p:sp>
        <p:nvSpPr>
          <p:cNvPr id="63497" name="Text Box 11"/>
          <p:cNvSpPr txBox="1">
            <a:spLocks noChangeArrowheads="1"/>
          </p:cNvSpPr>
          <p:nvPr/>
        </p:nvSpPr>
        <p:spPr bwMode="auto">
          <a:xfrm>
            <a:off x="3478213" y="6400800"/>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US" altLang="x-none"/>
              <a:t>w</a:t>
            </a:r>
          </a:p>
        </p:txBody>
      </p:sp>
      <p:sp>
        <p:nvSpPr>
          <p:cNvPr id="63498" name="Line 12"/>
          <p:cNvSpPr>
            <a:spLocks noChangeShapeType="1"/>
          </p:cNvSpPr>
          <p:nvPr/>
        </p:nvSpPr>
        <p:spPr bwMode="auto">
          <a:xfrm>
            <a:off x="2884488" y="4149725"/>
            <a:ext cx="0" cy="1828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499" name="Text Box 13"/>
          <p:cNvSpPr txBox="1">
            <a:spLocks noChangeArrowheads="1"/>
          </p:cNvSpPr>
          <p:nvPr/>
        </p:nvSpPr>
        <p:spPr bwMode="auto">
          <a:xfrm>
            <a:off x="2198688" y="3733800"/>
            <a:ext cx="1147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US" altLang="x-none"/>
              <a:t>Minima</a:t>
            </a:r>
          </a:p>
        </p:txBody>
      </p:sp>
      <p:sp>
        <p:nvSpPr>
          <p:cNvPr id="63500" name="Line 14"/>
          <p:cNvSpPr>
            <a:spLocks noChangeShapeType="1"/>
          </p:cNvSpPr>
          <p:nvPr/>
        </p:nvSpPr>
        <p:spPr bwMode="auto">
          <a:xfrm>
            <a:off x="1970088" y="5292725"/>
            <a:ext cx="914400" cy="9144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501" name="Freeform 15"/>
          <p:cNvSpPr>
            <a:spLocks/>
          </p:cNvSpPr>
          <p:nvPr/>
        </p:nvSpPr>
        <p:spPr bwMode="auto">
          <a:xfrm>
            <a:off x="2027238" y="4587875"/>
            <a:ext cx="1609725" cy="1416050"/>
          </a:xfrm>
          <a:custGeom>
            <a:avLst/>
            <a:gdLst>
              <a:gd name="T0" fmla="*/ 2147483647 w 1014"/>
              <a:gd name="T1" fmla="*/ 0 h 892"/>
              <a:gd name="T2" fmla="*/ 2147483647 w 1014"/>
              <a:gd name="T3" fmla="*/ 2147483647 h 892"/>
              <a:gd name="T4" fmla="*/ 2147483647 w 1014"/>
              <a:gd name="T5" fmla="*/ 2147483647 h 892"/>
              <a:gd name="T6" fmla="*/ 2147483647 w 1014"/>
              <a:gd name="T7" fmla="*/ 2147483647 h 892"/>
              <a:gd name="T8" fmla="*/ 2147483647 w 1014"/>
              <a:gd name="T9" fmla="*/ 2147483647 h 892"/>
              <a:gd name="T10" fmla="*/ 2147483647 w 1014"/>
              <a:gd name="T11" fmla="*/ 2147483647 h 892"/>
              <a:gd name="T12" fmla="*/ 2147483647 w 1014"/>
              <a:gd name="T13" fmla="*/ 2147483647 h 892"/>
              <a:gd name="T14" fmla="*/ 2147483647 w 1014"/>
              <a:gd name="T15" fmla="*/ 2147483647 h 892"/>
              <a:gd name="T16" fmla="*/ 2147483647 w 1014"/>
              <a:gd name="T17" fmla="*/ 2147483647 h 892"/>
              <a:gd name="T18" fmla="*/ 2147483647 w 1014"/>
              <a:gd name="T19" fmla="*/ 2147483647 h 892"/>
              <a:gd name="T20" fmla="*/ 2147483647 w 1014"/>
              <a:gd name="T21" fmla="*/ 2147483647 h 892"/>
              <a:gd name="T22" fmla="*/ 2147483647 w 1014"/>
              <a:gd name="T23" fmla="*/ 2147483647 h 892"/>
              <a:gd name="T24" fmla="*/ 2147483647 w 1014"/>
              <a:gd name="T25" fmla="*/ 2147483647 h 892"/>
              <a:gd name="T26" fmla="*/ 2147483647 w 1014"/>
              <a:gd name="T27" fmla="*/ 2147483647 h 892"/>
              <a:gd name="T28" fmla="*/ 2147483647 w 1014"/>
              <a:gd name="T29" fmla="*/ 2147483647 h 892"/>
              <a:gd name="T30" fmla="*/ 2147483647 w 1014"/>
              <a:gd name="T31" fmla="*/ 2147483647 h 892"/>
              <a:gd name="T32" fmla="*/ 2147483647 w 1014"/>
              <a:gd name="T33" fmla="*/ 2147483647 h 892"/>
              <a:gd name="T34" fmla="*/ 2147483647 w 1014"/>
              <a:gd name="T35" fmla="*/ 2147483647 h 8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14"/>
              <a:gd name="T55" fmla="*/ 0 h 892"/>
              <a:gd name="T56" fmla="*/ 1014 w 1014"/>
              <a:gd name="T57" fmla="*/ 892 h 89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14" h="892">
                <a:moveTo>
                  <a:pt x="21" y="0"/>
                </a:moveTo>
                <a:cubicBezTo>
                  <a:pt x="6" y="61"/>
                  <a:pt x="0" y="256"/>
                  <a:pt x="49" y="330"/>
                </a:cubicBezTo>
                <a:cubicBezTo>
                  <a:pt x="51" y="340"/>
                  <a:pt x="51" y="350"/>
                  <a:pt x="56" y="359"/>
                </a:cubicBezTo>
                <a:cubicBezTo>
                  <a:pt x="59" y="365"/>
                  <a:pt x="68" y="367"/>
                  <a:pt x="71" y="373"/>
                </a:cubicBezTo>
                <a:cubicBezTo>
                  <a:pt x="76" y="384"/>
                  <a:pt x="74" y="397"/>
                  <a:pt x="78" y="408"/>
                </a:cubicBezTo>
                <a:cubicBezTo>
                  <a:pt x="99" y="461"/>
                  <a:pt x="112" y="477"/>
                  <a:pt x="141" y="520"/>
                </a:cubicBezTo>
                <a:cubicBezTo>
                  <a:pt x="181" y="579"/>
                  <a:pt x="203" y="652"/>
                  <a:pt x="246" y="710"/>
                </a:cubicBezTo>
                <a:cubicBezTo>
                  <a:pt x="265" y="736"/>
                  <a:pt x="295" y="749"/>
                  <a:pt x="316" y="773"/>
                </a:cubicBezTo>
                <a:cubicBezTo>
                  <a:pt x="346" y="808"/>
                  <a:pt x="371" y="828"/>
                  <a:pt x="415" y="843"/>
                </a:cubicBezTo>
                <a:cubicBezTo>
                  <a:pt x="449" y="869"/>
                  <a:pt x="485" y="884"/>
                  <a:pt x="527" y="892"/>
                </a:cubicBezTo>
                <a:cubicBezTo>
                  <a:pt x="560" y="890"/>
                  <a:pt x="593" y="890"/>
                  <a:pt x="625" y="885"/>
                </a:cubicBezTo>
                <a:cubicBezTo>
                  <a:pt x="649" y="881"/>
                  <a:pt x="672" y="858"/>
                  <a:pt x="696" y="850"/>
                </a:cubicBezTo>
                <a:cubicBezTo>
                  <a:pt x="716" y="830"/>
                  <a:pt x="739" y="814"/>
                  <a:pt x="759" y="794"/>
                </a:cubicBezTo>
                <a:cubicBezTo>
                  <a:pt x="767" y="769"/>
                  <a:pt x="796" y="729"/>
                  <a:pt x="815" y="710"/>
                </a:cubicBezTo>
                <a:cubicBezTo>
                  <a:pt x="827" y="675"/>
                  <a:pt x="837" y="649"/>
                  <a:pt x="857" y="618"/>
                </a:cubicBezTo>
                <a:cubicBezTo>
                  <a:pt x="871" y="562"/>
                  <a:pt x="887" y="502"/>
                  <a:pt x="913" y="450"/>
                </a:cubicBezTo>
                <a:cubicBezTo>
                  <a:pt x="927" y="378"/>
                  <a:pt x="968" y="322"/>
                  <a:pt x="991" y="253"/>
                </a:cubicBezTo>
                <a:cubicBezTo>
                  <a:pt x="1014" y="184"/>
                  <a:pt x="991" y="108"/>
                  <a:pt x="991" y="3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3502" name="Line 16"/>
          <p:cNvSpPr>
            <a:spLocks noChangeShapeType="1"/>
          </p:cNvSpPr>
          <p:nvPr/>
        </p:nvSpPr>
        <p:spPr bwMode="auto">
          <a:xfrm flipH="1">
            <a:off x="3449638" y="4759325"/>
            <a:ext cx="228600" cy="9144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503" name="Oval 17"/>
          <p:cNvSpPr>
            <a:spLocks noChangeArrowheads="1"/>
          </p:cNvSpPr>
          <p:nvPr/>
        </p:nvSpPr>
        <p:spPr bwMode="auto">
          <a:xfrm>
            <a:off x="2427288" y="5735638"/>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x-none" altLang="x-none"/>
          </a:p>
        </p:txBody>
      </p:sp>
      <p:sp>
        <p:nvSpPr>
          <p:cNvPr id="63504" name="Oval 18"/>
          <p:cNvSpPr>
            <a:spLocks noChangeArrowheads="1"/>
          </p:cNvSpPr>
          <p:nvPr/>
        </p:nvSpPr>
        <p:spPr bwMode="auto">
          <a:xfrm>
            <a:off x="3570288" y="4987925"/>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x-none" altLang="x-none"/>
          </a:p>
        </p:txBody>
      </p:sp>
      <p:sp>
        <p:nvSpPr>
          <p:cNvPr id="63505" name="Text Box 19"/>
          <p:cNvSpPr txBox="1">
            <a:spLocks noChangeArrowheads="1"/>
          </p:cNvSpPr>
          <p:nvPr/>
        </p:nvSpPr>
        <p:spPr bwMode="auto">
          <a:xfrm>
            <a:off x="4860925" y="4156075"/>
            <a:ext cx="1835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US" altLang="x-none" b="1"/>
              <a:t>Update rule:</a:t>
            </a:r>
          </a:p>
        </p:txBody>
      </p:sp>
      <p:graphicFrame>
        <p:nvGraphicFramePr>
          <p:cNvPr id="63506" name="Object 21"/>
          <p:cNvGraphicFramePr>
            <a:graphicFrameLocks noGrp="1" noChangeAspect="1"/>
          </p:cNvGraphicFramePr>
          <p:nvPr>
            <p:ph sz="quarter" idx="3"/>
            <p:extLst>
              <p:ext uri="{D42A27DB-BD31-4B8C-83A1-F6EECF244321}">
                <p14:modId xmlns:p14="http://schemas.microsoft.com/office/powerpoint/2010/main" val="4179249372"/>
              </p:ext>
            </p:extLst>
          </p:nvPr>
        </p:nvGraphicFramePr>
        <p:xfrm>
          <a:off x="4524375" y="4697413"/>
          <a:ext cx="4343400" cy="714375"/>
        </p:xfrm>
        <a:graphic>
          <a:graphicData uri="http://schemas.openxmlformats.org/presentationml/2006/ole">
            <mc:AlternateContent xmlns:mc="http://schemas.openxmlformats.org/markup-compatibility/2006">
              <mc:Choice xmlns:v="urn:schemas-microsoft-com:vml" Requires="v">
                <p:oleObj spid="_x0000_s655412" name="Equation" r:id="rId9" imgW="1473200" imgH="241300" progId="Equation.3">
                  <p:embed/>
                </p:oleObj>
              </mc:Choice>
              <mc:Fallback>
                <p:oleObj name="Equation" r:id="rId9" imgW="1473200" imgH="241300" progId="Equation.3">
                  <p:embed/>
                  <p:pic>
                    <p:nvPicPr>
                      <p:cNvPr id="63506"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24375" y="4697413"/>
                        <a:ext cx="4343400"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63507" name="Text Box 23"/>
          <p:cNvSpPr txBox="1">
            <a:spLocks noChangeArrowheads="1"/>
          </p:cNvSpPr>
          <p:nvPr/>
        </p:nvSpPr>
        <p:spPr bwMode="auto">
          <a:xfrm>
            <a:off x="4259262" y="5495926"/>
            <a:ext cx="482215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US" altLang="x-none" b="1" dirty="0">
                <a:solidFill>
                  <a:srgbClr val="FF3300"/>
                </a:solidFill>
              </a:rPr>
              <a:t>Famous Delta Rule: </a:t>
            </a:r>
          </a:p>
          <a:p>
            <a:pPr eaLnBrk="1" hangingPunct="1"/>
            <a:r>
              <a:rPr lang="en-US" altLang="x-none" dirty="0"/>
              <a:t>the gradient (slope) of the function </a:t>
            </a:r>
          </a:p>
          <a:p>
            <a:pPr eaLnBrk="1" hangingPunct="1"/>
            <a:r>
              <a:rPr lang="en-US" altLang="x-none" dirty="0">
                <a:sym typeface="Symbol" charset="2"/>
              </a:rPr>
              <a:t>: learning rate to scale each iteration</a:t>
            </a:r>
          </a:p>
          <a:p>
            <a:pPr eaLnBrk="1" hangingPunct="1"/>
            <a:endParaRPr lang="en-US" altLang="x-none" b="1" dirty="0">
              <a:solidFill>
                <a:srgbClr val="FF3300"/>
              </a:solidFill>
            </a:endParaRPr>
          </a:p>
        </p:txBody>
      </p:sp>
    </p:spTree>
    <p:extLst>
      <p:ext uri="{BB962C8B-B14F-4D97-AF65-F5344CB8AC3E}">
        <p14:creationId xmlns:p14="http://schemas.microsoft.com/office/powerpoint/2010/main" val="34002830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293ED1B6-8C7F-44BC-8308-F10EB55A9D2F}"/>
              </a:ext>
            </a:extLst>
          </p:cNvPr>
          <p:cNvSpPr>
            <a:spLocks noChangeArrowheads="1"/>
          </p:cNvSpPr>
          <p:nvPr/>
        </p:nvSpPr>
        <p:spPr bwMode="auto">
          <a:xfrm>
            <a:off x="533400" y="1482835"/>
            <a:ext cx="647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计算误差对权重</a:t>
            </a:r>
            <a:r>
              <a:rPr kumimoji="0" lang="en-US" altLang="zh-CN" sz="2000" b="0" i="0" u="none" strike="noStrike" cap="none" normalizeH="0" baseline="0" dirty="0" err="1">
                <a:ln>
                  <a:noFill/>
                </a:ln>
                <a:solidFill>
                  <a:srgbClr val="222222"/>
                </a:solidFill>
                <a:effectLst/>
                <a:latin typeface="Arial" panose="020B0604020202020204" pitchFamily="34" charset="0"/>
                <a:cs typeface="Arial" panose="020B0604020202020204" pitchFamily="34" charset="0"/>
              </a:rPr>
              <a:t>w</a:t>
            </a:r>
            <a:r>
              <a:rPr kumimoji="0" lang="en-US" altLang="zh-CN" sz="2000" b="0" i="0" u="none" strike="noStrike" cap="none" normalizeH="0" baseline="-25000" dirty="0" err="1">
                <a:ln>
                  <a:noFill/>
                </a:ln>
                <a:solidFill>
                  <a:srgbClr val="222222"/>
                </a:solidFill>
                <a:effectLst/>
                <a:latin typeface="Arial" panose="020B0604020202020204" pitchFamily="34" charset="0"/>
                <a:cs typeface="Arial" panose="020B0604020202020204" pitchFamily="34" charset="0"/>
              </a:rPr>
              <a:t>ji</a:t>
            </a:r>
            <a:r>
              <a:rPr kumimoji="0" lang="zh-CN" altLang="zh-CN" sz="2000" b="0" i="0" u="none" strike="noStrike" cap="none" normalizeH="0" baseline="-25000" dirty="0">
                <a:ln>
                  <a:noFill/>
                </a:ln>
                <a:solidFill>
                  <a:srgbClr val="222222"/>
                </a:solidFill>
                <a:effectLst/>
                <a:latin typeface="Arial" panose="020B0604020202020204" pitchFamily="34" charset="0"/>
                <a:cs typeface="Arial" panose="020B0604020202020204" pitchFamily="34" charset="0"/>
              </a:rPr>
              <a:t> </a:t>
            </a:r>
            <a:r>
              <a:rPr kumimoji="0" lang="zh-CN" altLang="zh-CN" sz="20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的</a:t>
            </a:r>
            <a:r>
              <a:rPr kumimoji="0" lang="zh-CN" altLang="zh-CN" sz="2000" b="0" i="0" u="none" strike="noStrike" cap="none" normalizeH="0" baseline="0" dirty="0">
                <a:ln>
                  <a:noFill/>
                </a:ln>
                <a:solidFill>
                  <a:srgbClr val="0B0080"/>
                </a:solidFill>
                <a:effectLst/>
                <a:latin typeface="Arial" panose="020B0604020202020204" pitchFamily="34" charset="0"/>
                <a:cs typeface="Arial" panose="020B0604020202020204" pitchFamily="34" charset="0"/>
              </a:rPr>
              <a:t>偏导数</a:t>
            </a:r>
            <a:r>
              <a:rPr kumimoji="0" lang="zh-CN" altLang="zh-CN" sz="20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是两次</a:t>
            </a:r>
            <a:r>
              <a:rPr kumimoji="0" lang="zh-CN" altLang="zh-CN" sz="2000" b="0" i="0" u="none" strike="noStrike" cap="none" normalizeH="0" baseline="0" dirty="0">
                <a:ln>
                  <a:noFill/>
                </a:ln>
                <a:solidFill>
                  <a:srgbClr val="0B0080"/>
                </a:solidFill>
                <a:effectLst/>
                <a:latin typeface="Arial" panose="020B0604020202020204" pitchFamily="34" charset="0"/>
                <a:cs typeface="Arial" panose="020B0604020202020204" pitchFamily="34" charset="0"/>
              </a:rPr>
              <a:t>链式法则</a:t>
            </a:r>
            <a:r>
              <a:rPr kumimoji="0" lang="zh-CN" altLang="zh-CN" sz="20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得到的：</a:t>
            </a:r>
            <a:r>
              <a:rPr kumimoji="0" lang="zh-CN" altLang="zh-CN" sz="2000" b="0" i="0" u="none" strike="noStrike" cap="none" normalizeH="0" baseline="0" dirty="0">
                <a:ln>
                  <a:noFill/>
                </a:ln>
                <a:solidFill>
                  <a:schemeClr val="tx1"/>
                </a:solidFill>
                <a:effectLst/>
              </a:rPr>
              <a:t> </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9" name="AutoShape 5" descr="{\displaystyle w_{ji}}">
            <a:extLst>
              <a:ext uri="{FF2B5EF4-FFF2-40B4-BE49-F238E27FC236}">
                <a16:creationId xmlns:a16="http://schemas.microsoft.com/office/drawing/2014/main" id="{082575EA-7EEC-42A1-8E2F-273397E7B14C}"/>
              </a:ext>
            </a:extLst>
          </p:cNvPr>
          <p:cNvSpPr>
            <a:spLocks noChangeAspect="1" noChangeArrowheads="1"/>
          </p:cNvSpPr>
          <p:nvPr/>
        </p:nvSpPr>
        <p:spPr bwMode="auto">
          <a:xfrm>
            <a:off x="787400" y="168289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7" descr="{\displaystyle {\frac {\partial E}{\partial w_{ji}}}={\frac {\partial E}{\partial o_{j}}}{\frac {\partial o_{j}}{\partial \mathrm {net_{j}} }}{\frac {\partial \mathrm {net_{j}} }{\partial w_{ji}}}}">
            <a:extLst>
              <a:ext uri="{FF2B5EF4-FFF2-40B4-BE49-F238E27FC236}">
                <a16:creationId xmlns:a16="http://schemas.microsoft.com/office/drawing/2014/main" id="{FEB8554E-4E18-4261-BAC8-53DAA5C7924F}"/>
              </a:ext>
            </a:extLst>
          </p:cNvPr>
          <p:cNvSpPr>
            <a:spLocks noChangeAspect="1" noChangeArrowheads="1"/>
          </p:cNvSpPr>
          <p:nvPr/>
        </p:nvSpPr>
        <p:spPr bwMode="auto">
          <a:xfrm>
            <a:off x="2286000" y="3276600"/>
            <a:ext cx="35052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9" descr="{\displaystyle {\frac {\partial E}{\partial w_{ji}}}={\frac {\partial E}{\partial o_{j}}}{\frac {\partial o_{j}}{\partial \mathrm {net_{j}} }}{\frac {\partial \mathrm {net_{j}} }{\partial w_{ji}}}}">
            <a:extLst>
              <a:ext uri="{FF2B5EF4-FFF2-40B4-BE49-F238E27FC236}">
                <a16:creationId xmlns:a16="http://schemas.microsoft.com/office/drawing/2014/main" id="{D47D61EC-70B1-4C11-BE13-DC9A386438B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 name="图片 11">
            <a:extLst>
              <a:ext uri="{FF2B5EF4-FFF2-40B4-BE49-F238E27FC236}">
                <a16:creationId xmlns:a16="http://schemas.microsoft.com/office/drawing/2014/main" id="{40A370DF-C146-4847-9210-E92316E14647}"/>
              </a:ext>
            </a:extLst>
          </p:cNvPr>
          <p:cNvPicPr>
            <a:picLocks noChangeAspect="1"/>
          </p:cNvPicPr>
          <p:nvPr/>
        </p:nvPicPr>
        <p:blipFill>
          <a:blip r:embed="rId3"/>
          <a:stretch>
            <a:fillRect/>
          </a:stretch>
        </p:blipFill>
        <p:spPr>
          <a:xfrm>
            <a:off x="457200" y="5483003"/>
            <a:ext cx="3038661" cy="872488"/>
          </a:xfrm>
          <a:prstGeom prst="rect">
            <a:avLst/>
          </a:prstGeom>
        </p:spPr>
      </p:pic>
      <p:sp>
        <p:nvSpPr>
          <p:cNvPr id="13" name="Rectangle 2">
            <a:extLst>
              <a:ext uri="{FF2B5EF4-FFF2-40B4-BE49-F238E27FC236}">
                <a16:creationId xmlns:a16="http://schemas.microsoft.com/office/drawing/2014/main" id="{F9307C09-8614-45BE-AF93-C1E853B4F70B}"/>
              </a:ext>
            </a:extLst>
          </p:cNvPr>
          <p:cNvSpPr>
            <a:spLocks noGrp="1" noChangeArrowheads="1"/>
          </p:cNvSpPr>
          <p:nvPr>
            <p:ph type="title"/>
          </p:nvPr>
        </p:nvSpPr>
        <p:spPr>
          <a:xfrm>
            <a:off x="76200" y="325834"/>
            <a:ext cx="8229600" cy="1143000"/>
          </a:xfrm>
        </p:spPr>
        <p:txBody>
          <a:bodyPr/>
          <a:lstStyle/>
          <a:p>
            <a:r>
              <a:rPr lang="zh-CN" altLang="en-US" dirty="0">
                <a:solidFill>
                  <a:srgbClr val="0000FF"/>
                </a:solidFill>
                <a:latin typeface="黑体" panose="02010609060101010101" pitchFamily="49" charset="-122"/>
                <a:ea typeface="黑体" panose="02010609060101010101" pitchFamily="49" charset="-122"/>
              </a:rPr>
              <a:t>梯度下降法</a:t>
            </a:r>
            <a:r>
              <a:rPr lang="en-US" altLang="zh-CN" dirty="0">
                <a:solidFill>
                  <a:srgbClr val="0000FF"/>
                </a:solidFill>
                <a:latin typeface="黑体" panose="02010609060101010101" pitchFamily="49" charset="-122"/>
                <a:ea typeface="黑体" panose="02010609060101010101" pitchFamily="49" charset="-122"/>
              </a:rPr>
              <a:t>——</a:t>
            </a:r>
            <a:r>
              <a:rPr lang="zh-CN" altLang="en-US" dirty="0">
                <a:solidFill>
                  <a:srgbClr val="0000FF"/>
                </a:solidFill>
                <a:latin typeface="黑体" panose="02010609060101010101" pitchFamily="49" charset="-122"/>
                <a:ea typeface="黑体" panose="02010609060101010101" pitchFamily="49" charset="-122"/>
              </a:rPr>
              <a:t>更新权值</a:t>
            </a:r>
            <a:endParaRPr lang="en-US" altLang="x-none" b="1" dirty="0">
              <a:solidFill>
                <a:srgbClr val="0000FF"/>
              </a:solidFill>
              <a:latin typeface="黑体" panose="02010609060101010101" pitchFamily="49" charset="-122"/>
              <a:ea typeface="黑体" panose="02010609060101010101" pitchFamily="49" charset="-122"/>
              <a:cs typeface="Arial" charset="0"/>
            </a:endParaRPr>
          </a:p>
        </p:txBody>
      </p:sp>
      <p:sp>
        <p:nvSpPr>
          <p:cNvPr id="3" name="文本框 2">
            <a:extLst>
              <a:ext uri="{FF2B5EF4-FFF2-40B4-BE49-F238E27FC236}">
                <a16:creationId xmlns:a16="http://schemas.microsoft.com/office/drawing/2014/main" id="{CEB871BE-1FCE-4FD7-AB57-1D6320FE8B0A}"/>
              </a:ext>
            </a:extLst>
          </p:cNvPr>
          <p:cNvSpPr txBox="1"/>
          <p:nvPr/>
        </p:nvSpPr>
        <p:spPr>
          <a:xfrm>
            <a:off x="4419600" y="4201466"/>
            <a:ext cx="4876800" cy="2852063"/>
          </a:xfrm>
          <a:prstGeom prst="rect">
            <a:avLst/>
          </a:prstGeom>
          <a:noFill/>
        </p:spPr>
        <p:txBody>
          <a:bodyPr wrap="square" rtlCol="0">
            <a:spAutoFit/>
          </a:bodyPr>
          <a:lstStyle/>
          <a:p>
            <a:r>
              <a:rPr lang="en-US" altLang="x-none" sz="3200" dirty="0">
                <a:ea typeface="ＭＳ Ｐゴシック" charset="-128"/>
              </a:rPr>
              <a:t>E =1/2 (y – o)</a:t>
            </a:r>
            <a:r>
              <a:rPr lang="en-US" altLang="x-none" sz="3200" baseline="30000" dirty="0">
                <a:ea typeface="ＭＳ Ｐゴシック" charset="-128"/>
              </a:rPr>
              <a:t>2</a:t>
            </a:r>
          </a:p>
          <a:p>
            <a:endParaRPr lang="en-US" altLang="x-none" sz="3200" baseline="30000" dirty="0">
              <a:ea typeface="ＭＳ Ｐゴシック" charset="-128"/>
            </a:endParaRPr>
          </a:p>
          <a:p>
            <a:r>
              <a:rPr lang="en-US" altLang="x-none" sz="3200" dirty="0">
                <a:ea typeface="ＭＳ Ｐゴシック" charset="-128"/>
              </a:rPr>
              <a:t>o=sigmoid(net)</a:t>
            </a:r>
          </a:p>
          <a:p>
            <a:endParaRPr lang="en-US" altLang="x-none" sz="3200" dirty="0">
              <a:ea typeface="ＭＳ Ｐゴシック" charset="-128"/>
            </a:endParaRPr>
          </a:p>
          <a:p>
            <a:r>
              <a:rPr lang="en-US" altLang="x-none" sz="3200" dirty="0">
                <a:ea typeface="ＭＳ Ｐゴシック" charset="-128"/>
              </a:rPr>
              <a:t>net=sum(</a:t>
            </a:r>
            <a:r>
              <a:rPr lang="en-US" altLang="x-none" sz="3200" dirty="0" err="1">
                <a:ea typeface="ＭＳ Ｐゴシック" charset="-128"/>
              </a:rPr>
              <a:t>h_output</a:t>
            </a:r>
            <a:r>
              <a:rPr lang="en-US" altLang="x-none" sz="3200" dirty="0">
                <a:ea typeface="ＭＳ Ｐゴシック" charset="-128"/>
              </a:rPr>
              <a:t>*</a:t>
            </a:r>
            <a:r>
              <a:rPr lang="en-US" altLang="x-none" sz="3200" dirty="0" err="1">
                <a:ea typeface="ＭＳ Ｐゴシック" charset="-128"/>
              </a:rPr>
              <a:t>w+b</a:t>
            </a:r>
            <a:r>
              <a:rPr lang="en-US" altLang="x-none" sz="3200" dirty="0">
                <a:ea typeface="ＭＳ Ｐゴシック" charset="-128"/>
              </a:rPr>
              <a:t>)</a:t>
            </a:r>
          </a:p>
          <a:p>
            <a:endParaRPr lang="en-US" altLang="zh-CN" baseline="30000" dirty="0">
              <a:ea typeface="ＭＳ Ｐゴシック" charset="-128"/>
            </a:endParaRPr>
          </a:p>
          <a:p>
            <a:endParaRPr lang="zh-CN" altLang="en-US" dirty="0"/>
          </a:p>
        </p:txBody>
      </p:sp>
      <p:sp>
        <p:nvSpPr>
          <p:cNvPr id="23" name="object 4">
            <a:extLst>
              <a:ext uri="{FF2B5EF4-FFF2-40B4-BE49-F238E27FC236}">
                <a16:creationId xmlns:a16="http://schemas.microsoft.com/office/drawing/2014/main" id="{79F519E6-8C0E-4508-8A96-3EF561EA2FC6}"/>
              </a:ext>
            </a:extLst>
          </p:cNvPr>
          <p:cNvSpPr/>
          <p:nvPr/>
        </p:nvSpPr>
        <p:spPr>
          <a:xfrm>
            <a:off x="457200" y="1952909"/>
            <a:ext cx="5943600" cy="3352800"/>
          </a:xfrm>
          <a:prstGeom prst="rect">
            <a:avLst/>
          </a:prstGeom>
          <a:blipFill>
            <a:blip r:embed="rId4" cstate="print"/>
            <a:stretch>
              <a:fillRect/>
            </a:stretch>
          </a:blipFill>
        </p:spPr>
        <p:txBody>
          <a:bodyPr wrap="square" lIns="0" tIns="0" rIns="0" bIns="0" rtlCol="0"/>
          <a:lstStyle/>
          <a:p>
            <a:endParaRPr/>
          </a:p>
        </p:txBody>
      </p:sp>
      <p:sp>
        <p:nvSpPr>
          <p:cNvPr id="6" name="文本框 5">
            <a:extLst>
              <a:ext uri="{FF2B5EF4-FFF2-40B4-BE49-F238E27FC236}">
                <a16:creationId xmlns:a16="http://schemas.microsoft.com/office/drawing/2014/main" id="{281C8BD1-D844-4DB6-AA30-B74C0732472A}"/>
              </a:ext>
            </a:extLst>
          </p:cNvPr>
          <p:cNvSpPr txBox="1"/>
          <p:nvPr/>
        </p:nvSpPr>
        <p:spPr>
          <a:xfrm>
            <a:off x="6514454" y="3410492"/>
            <a:ext cx="381000" cy="369332"/>
          </a:xfrm>
          <a:prstGeom prst="rect">
            <a:avLst/>
          </a:prstGeom>
          <a:noFill/>
        </p:spPr>
        <p:txBody>
          <a:bodyPr wrap="square" rtlCol="0">
            <a:spAutoFit/>
          </a:bodyPr>
          <a:lstStyle/>
          <a:p>
            <a:r>
              <a:rPr lang="en-US" altLang="zh-CN" dirty="0"/>
              <a:t>o</a:t>
            </a:r>
            <a:endParaRPr lang="zh-CN" altLang="en-US" dirty="0"/>
          </a:p>
        </p:txBody>
      </p:sp>
      <p:sp>
        <p:nvSpPr>
          <p:cNvPr id="24" name="文本框 23">
            <a:extLst>
              <a:ext uri="{FF2B5EF4-FFF2-40B4-BE49-F238E27FC236}">
                <a16:creationId xmlns:a16="http://schemas.microsoft.com/office/drawing/2014/main" id="{8AAD2A9B-ACB5-4F41-95FE-E5D4BE2197F6}"/>
              </a:ext>
            </a:extLst>
          </p:cNvPr>
          <p:cNvSpPr txBox="1"/>
          <p:nvPr/>
        </p:nvSpPr>
        <p:spPr>
          <a:xfrm>
            <a:off x="5056322" y="3413502"/>
            <a:ext cx="515319" cy="369332"/>
          </a:xfrm>
          <a:prstGeom prst="rect">
            <a:avLst/>
          </a:prstGeom>
          <a:noFill/>
        </p:spPr>
        <p:txBody>
          <a:bodyPr wrap="square" rtlCol="0">
            <a:spAutoFit/>
          </a:bodyPr>
          <a:lstStyle/>
          <a:p>
            <a:r>
              <a:rPr lang="en-US" altLang="zh-CN" dirty="0"/>
              <a:t>net</a:t>
            </a:r>
            <a:endParaRPr lang="zh-CN" altLang="en-US" dirty="0"/>
          </a:p>
        </p:txBody>
      </p:sp>
      <p:sp>
        <p:nvSpPr>
          <p:cNvPr id="25" name="文本框 24">
            <a:extLst>
              <a:ext uri="{FF2B5EF4-FFF2-40B4-BE49-F238E27FC236}">
                <a16:creationId xmlns:a16="http://schemas.microsoft.com/office/drawing/2014/main" id="{225ACB2A-8495-4E65-A56D-9277D0CABA9E}"/>
              </a:ext>
            </a:extLst>
          </p:cNvPr>
          <p:cNvSpPr txBox="1"/>
          <p:nvPr/>
        </p:nvSpPr>
        <p:spPr>
          <a:xfrm>
            <a:off x="4648200" y="2672873"/>
            <a:ext cx="381000" cy="369332"/>
          </a:xfrm>
          <a:prstGeom prst="rect">
            <a:avLst/>
          </a:prstGeom>
          <a:noFill/>
        </p:spPr>
        <p:txBody>
          <a:bodyPr wrap="square" rtlCol="0">
            <a:spAutoFit/>
          </a:bodyPr>
          <a:lstStyle/>
          <a:p>
            <a:r>
              <a:rPr lang="en-US" altLang="zh-CN" dirty="0"/>
              <a:t>w</a:t>
            </a:r>
            <a:endParaRPr lang="zh-CN" altLang="en-US" dirty="0"/>
          </a:p>
        </p:txBody>
      </p:sp>
      <p:sp>
        <p:nvSpPr>
          <p:cNvPr id="26" name="文本框 25">
            <a:extLst>
              <a:ext uri="{FF2B5EF4-FFF2-40B4-BE49-F238E27FC236}">
                <a16:creationId xmlns:a16="http://schemas.microsoft.com/office/drawing/2014/main" id="{4BEC1385-2119-4F5D-B065-25B18D3DFF65}"/>
              </a:ext>
            </a:extLst>
          </p:cNvPr>
          <p:cNvSpPr txBox="1"/>
          <p:nvPr/>
        </p:nvSpPr>
        <p:spPr>
          <a:xfrm>
            <a:off x="4000500" y="2548700"/>
            <a:ext cx="381000" cy="369332"/>
          </a:xfrm>
          <a:prstGeom prst="rect">
            <a:avLst/>
          </a:prstGeom>
          <a:noFill/>
        </p:spPr>
        <p:txBody>
          <a:bodyPr wrap="square" rtlCol="0">
            <a:spAutoFit/>
          </a:bodyPr>
          <a:lstStyle/>
          <a:p>
            <a:r>
              <a:rPr lang="en-US" altLang="zh-CN" dirty="0"/>
              <a:t>h</a:t>
            </a:r>
            <a:endParaRPr lang="zh-CN" altLang="en-US" dirty="0"/>
          </a:p>
        </p:txBody>
      </p:sp>
    </p:spTree>
    <p:extLst>
      <p:ext uri="{BB962C8B-B14F-4D97-AF65-F5344CB8AC3E}">
        <p14:creationId xmlns:p14="http://schemas.microsoft.com/office/powerpoint/2010/main" val="1105147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屏幕剪辑">
            <a:extLst>
              <a:ext uri="{FF2B5EF4-FFF2-40B4-BE49-F238E27FC236}">
                <a16:creationId xmlns:a16="http://schemas.microsoft.com/office/drawing/2014/main" id="{DC188C75-CD36-4AC9-98E5-308B9F80E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066800"/>
            <a:ext cx="5358031" cy="3061731"/>
          </a:xfrm>
          <a:prstGeom prst="rect">
            <a:avLst/>
          </a:prstGeom>
        </p:spPr>
      </p:pic>
      <mc:AlternateContent xmlns:mc="http://schemas.openxmlformats.org/markup-compatibility/2006" xmlns:p14="http://schemas.microsoft.com/office/powerpoint/2010/main">
        <mc:Choice Requires="p14">
          <p:contentPart p14:bwMode="auto" r:id="rId3">
            <p14:nvContentPartPr>
              <p14:cNvPr id="24" name="墨迹 23">
                <a:extLst>
                  <a:ext uri="{FF2B5EF4-FFF2-40B4-BE49-F238E27FC236}">
                    <a16:creationId xmlns:a16="http://schemas.microsoft.com/office/drawing/2014/main" id="{A0200D79-BB66-4248-9059-51A66B3B43CA}"/>
                  </a:ext>
                </a:extLst>
              </p14:cNvPr>
              <p14:cNvContentPartPr/>
              <p14:nvPr/>
            </p14:nvContentPartPr>
            <p14:xfrm>
              <a:off x="9435982" y="3504235"/>
              <a:ext cx="45719" cy="45719"/>
            </p14:xfrm>
          </p:contentPart>
        </mc:Choice>
        <mc:Fallback xmlns="">
          <p:pic>
            <p:nvPicPr>
              <p:cNvPr id="24" name="墨迹 23">
                <a:extLst>
                  <a:ext uri="{FF2B5EF4-FFF2-40B4-BE49-F238E27FC236}">
                    <a16:creationId xmlns:a16="http://schemas.microsoft.com/office/drawing/2014/main" id="{A0200D79-BB66-4248-9059-51A66B3B43CA}"/>
                  </a:ext>
                </a:extLst>
              </p:cNvPr>
              <p:cNvPicPr/>
              <p:nvPr/>
            </p:nvPicPr>
            <p:blipFill>
              <a:blip r:embed="rId4"/>
              <a:stretch>
                <a:fillRect/>
              </a:stretch>
            </p:blipFill>
            <p:spPr>
              <a:xfrm>
                <a:off x="8293007" y="2361260"/>
                <a:ext cx="2285950" cy="22859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7" name="墨迹 26">
                <a:extLst>
                  <a:ext uri="{FF2B5EF4-FFF2-40B4-BE49-F238E27FC236}">
                    <a16:creationId xmlns:a16="http://schemas.microsoft.com/office/drawing/2014/main" id="{F4A6A8A1-EA0C-43DD-99EE-88DB74B7E701}"/>
                  </a:ext>
                </a:extLst>
              </p14:cNvPr>
              <p14:cNvContentPartPr/>
              <p14:nvPr/>
            </p14:nvContentPartPr>
            <p14:xfrm>
              <a:off x="7530502" y="2774665"/>
              <a:ext cx="45719" cy="45719"/>
            </p14:xfrm>
          </p:contentPart>
        </mc:Choice>
        <mc:Fallback xmlns="">
          <p:pic>
            <p:nvPicPr>
              <p:cNvPr id="27" name="墨迹 26">
                <a:extLst>
                  <a:ext uri="{FF2B5EF4-FFF2-40B4-BE49-F238E27FC236}">
                    <a16:creationId xmlns:a16="http://schemas.microsoft.com/office/drawing/2014/main" id="{F4A6A8A1-EA0C-43DD-99EE-88DB74B7E701}"/>
                  </a:ext>
                </a:extLst>
              </p:cNvPr>
              <p:cNvPicPr/>
              <p:nvPr/>
            </p:nvPicPr>
            <p:blipFill>
              <a:blip r:embed="rId6"/>
              <a:stretch>
                <a:fillRect/>
              </a:stretch>
            </p:blipFill>
            <p:spPr>
              <a:xfrm>
                <a:off x="7521642" y="2765665"/>
                <a:ext cx="63085" cy="63359"/>
              </a:xfrm>
              <a:prstGeom prst="rect">
                <a:avLst/>
              </a:prstGeom>
            </p:spPr>
          </p:pic>
        </mc:Fallback>
      </mc:AlternateContent>
      <p:sp>
        <p:nvSpPr>
          <p:cNvPr id="6" name="文本框 5">
            <a:extLst>
              <a:ext uri="{FF2B5EF4-FFF2-40B4-BE49-F238E27FC236}">
                <a16:creationId xmlns:a16="http://schemas.microsoft.com/office/drawing/2014/main" id="{31867F62-457F-4261-8ADD-57642B264FEB}"/>
              </a:ext>
            </a:extLst>
          </p:cNvPr>
          <p:cNvSpPr txBox="1"/>
          <p:nvPr/>
        </p:nvSpPr>
        <p:spPr>
          <a:xfrm>
            <a:off x="2319580" y="1426252"/>
            <a:ext cx="346936" cy="369332"/>
          </a:xfrm>
          <a:prstGeom prst="rect">
            <a:avLst/>
          </a:prstGeom>
          <a:noFill/>
        </p:spPr>
        <p:txBody>
          <a:bodyPr wrap="square" rtlCol="0">
            <a:spAutoFit/>
          </a:bodyPr>
          <a:lstStyle/>
          <a:p>
            <a:r>
              <a:rPr lang="en-US" altLang="zh-CN" dirty="0"/>
              <a:t>w</a:t>
            </a:r>
            <a:endParaRPr lang="zh-CN" altLang="en-US" dirty="0"/>
          </a:p>
        </p:txBody>
      </p:sp>
      <p:sp>
        <p:nvSpPr>
          <p:cNvPr id="17" name="文本框 16">
            <a:extLst>
              <a:ext uri="{FF2B5EF4-FFF2-40B4-BE49-F238E27FC236}">
                <a16:creationId xmlns:a16="http://schemas.microsoft.com/office/drawing/2014/main" id="{F6E8A58E-F3BE-411C-BA7C-ACC681837D63}"/>
              </a:ext>
            </a:extLst>
          </p:cNvPr>
          <p:cNvSpPr txBox="1"/>
          <p:nvPr/>
        </p:nvSpPr>
        <p:spPr>
          <a:xfrm>
            <a:off x="3843580" y="1590320"/>
            <a:ext cx="346936" cy="369332"/>
          </a:xfrm>
          <a:prstGeom prst="rect">
            <a:avLst/>
          </a:prstGeom>
          <a:noFill/>
        </p:spPr>
        <p:txBody>
          <a:bodyPr wrap="square" rtlCol="0">
            <a:spAutoFit/>
          </a:bodyPr>
          <a:lstStyle/>
          <a:p>
            <a:r>
              <a:rPr lang="en-US" altLang="zh-CN" dirty="0"/>
              <a:t>w</a:t>
            </a:r>
            <a:endParaRPr lang="zh-CN" altLang="en-US" dirty="0"/>
          </a:p>
        </p:txBody>
      </p:sp>
      <p:sp>
        <p:nvSpPr>
          <p:cNvPr id="18" name="文本框 17">
            <a:extLst>
              <a:ext uri="{FF2B5EF4-FFF2-40B4-BE49-F238E27FC236}">
                <a16:creationId xmlns:a16="http://schemas.microsoft.com/office/drawing/2014/main" id="{22FD64F6-FE07-4C53-BE34-EB53097EBCFB}"/>
              </a:ext>
            </a:extLst>
          </p:cNvPr>
          <p:cNvSpPr txBox="1"/>
          <p:nvPr/>
        </p:nvSpPr>
        <p:spPr>
          <a:xfrm>
            <a:off x="5181600" y="2198628"/>
            <a:ext cx="346936" cy="369332"/>
          </a:xfrm>
          <a:prstGeom prst="rect">
            <a:avLst/>
          </a:prstGeom>
          <a:noFill/>
        </p:spPr>
        <p:txBody>
          <a:bodyPr wrap="square" rtlCol="0">
            <a:spAutoFit/>
          </a:bodyPr>
          <a:lstStyle/>
          <a:p>
            <a:r>
              <a:rPr lang="en-US" altLang="zh-CN" dirty="0"/>
              <a:t>w</a:t>
            </a:r>
            <a:endParaRPr lang="zh-CN" altLang="en-US" dirty="0"/>
          </a:p>
        </p:txBody>
      </p:sp>
      <p:sp>
        <p:nvSpPr>
          <p:cNvPr id="21" name="Title 1">
            <a:extLst>
              <a:ext uri="{FF2B5EF4-FFF2-40B4-BE49-F238E27FC236}">
                <a16:creationId xmlns:a16="http://schemas.microsoft.com/office/drawing/2014/main" id="{D0EAFDB9-83EA-4051-91DD-5EC433253960}"/>
              </a:ext>
            </a:extLst>
          </p:cNvPr>
          <p:cNvSpPr txBox="1">
            <a:spLocks/>
          </p:cNvSpPr>
          <p:nvPr/>
        </p:nvSpPr>
        <p:spPr>
          <a:xfrm>
            <a:off x="253946" y="282082"/>
            <a:ext cx="82296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微软雅黑" panose="020B0503020204020204" pitchFamily="34" charset="-122"/>
                <a:ea typeface="微软雅黑" panose="020B0503020204020204" pitchFamily="34" charset="-122"/>
                <a:cs typeface="+mj-cs"/>
              </a:defRPr>
            </a:lvl1pPr>
          </a:lstStyle>
          <a:p>
            <a:r>
              <a:rPr lang="en-GB" altLang="x-none" b="1" dirty="0" err="1">
                <a:solidFill>
                  <a:srgbClr val="0000FF"/>
                </a:solidFill>
              </a:rPr>
              <a:t>Artifical</a:t>
            </a:r>
            <a:r>
              <a:rPr lang="en-GB" altLang="x-none" b="1" dirty="0">
                <a:solidFill>
                  <a:srgbClr val="0000FF"/>
                </a:solidFill>
              </a:rPr>
              <a:t> </a:t>
            </a:r>
            <a:r>
              <a:rPr lang="en-GB" altLang="x-none" b="1" dirty="0" err="1">
                <a:solidFill>
                  <a:srgbClr val="0000FF"/>
                </a:solidFill>
              </a:rPr>
              <a:t>Nerual</a:t>
            </a:r>
            <a:r>
              <a:rPr lang="en-GB" altLang="x-none" b="1" dirty="0">
                <a:solidFill>
                  <a:srgbClr val="0000FF"/>
                </a:solidFill>
              </a:rPr>
              <a:t> Network</a:t>
            </a:r>
            <a:endParaRPr lang="en-US" altLang="en-US" b="1" dirty="0">
              <a:solidFill>
                <a:srgbClr val="0000FF"/>
              </a:solidFill>
            </a:endParaRPr>
          </a:p>
        </p:txBody>
      </p:sp>
      <p:sp>
        <p:nvSpPr>
          <p:cNvPr id="2" name="文本框 1">
            <a:extLst>
              <a:ext uri="{FF2B5EF4-FFF2-40B4-BE49-F238E27FC236}">
                <a16:creationId xmlns:a16="http://schemas.microsoft.com/office/drawing/2014/main" id="{F047A041-41FC-4080-AA9D-546D3B5049F1}"/>
              </a:ext>
            </a:extLst>
          </p:cNvPr>
          <p:cNvSpPr txBox="1"/>
          <p:nvPr/>
        </p:nvSpPr>
        <p:spPr>
          <a:xfrm>
            <a:off x="253946" y="4038600"/>
            <a:ext cx="8458200" cy="2308324"/>
          </a:xfrm>
          <a:prstGeom prst="rect">
            <a:avLst/>
          </a:prstGeom>
          <a:noFill/>
        </p:spPr>
        <p:txBody>
          <a:bodyPr wrap="square" rtlCol="0">
            <a:spAutoFit/>
          </a:bodyPr>
          <a:lstStyle/>
          <a:p>
            <a:pPr marL="342900" indent="-342900">
              <a:buFont typeface="+mj-lt"/>
              <a:buAutoNum type="arabicPeriod"/>
            </a:pPr>
            <a:r>
              <a:rPr lang="zh-CN" altLang="en-US" dirty="0"/>
              <a:t>神经网络模型的核心体系结构是由</a:t>
            </a:r>
            <a:r>
              <a:rPr lang="zh-CN" altLang="en-US" dirty="0">
                <a:solidFill>
                  <a:srgbClr val="FF0000"/>
                </a:solidFill>
              </a:rPr>
              <a:t>大量简单的神经元处理节点</a:t>
            </a:r>
            <a:r>
              <a:rPr lang="zh-CN" altLang="en-US" dirty="0"/>
              <a:t>组成的，这些节点是在不同的层次上相互连接和组织的。</a:t>
            </a:r>
            <a:endParaRPr lang="en-US" altLang="zh-CN" dirty="0"/>
          </a:p>
          <a:p>
            <a:pPr marL="342900" indent="-342900">
              <a:buFont typeface="+mj-lt"/>
              <a:buAutoNum type="arabicPeriod"/>
            </a:pPr>
            <a:endParaRPr lang="en-US" altLang="zh-CN" dirty="0"/>
          </a:p>
          <a:p>
            <a:pPr marL="342900" indent="-342900">
              <a:buFont typeface="+mj-lt"/>
              <a:buAutoNum type="arabicPeriod"/>
            </a:pPr>
            <a:r>
              <a:rPr lang="zh-CN" altLang="en-US" dirty="0"/>
              <a:t>一个层中的单个节点连接到上一层和下一层中的其他几个节点。接收并处理来自一个层的输入，以生成传递到下一层的输出。</a:t>
            </a:r>
            <a:endParaRPr lang="en-US" altLang="zh-CN" dirty="0"/>
          </a:p>
          <a:p>
            <a:pPr marL="342900" indent="-342900">
              <a:buFont typeface="+mj-lt"/>
              <a:buAutoNum type="arabicPeriod"/>
            </a:pPr>
            <a:endParaRPr lang="en-US" altLang="zh-CN" dirty="0"/>
          </a:p>
          <a:p>
            <a:pPr marL="342900" indent="-342900">
              <a:buFont typeface="+mj-lt"/>
              <a:buAutoNum type="arabicPeriod"/>
            </a:pPr>
            <a:r>
              <a:rPr lang="zh-CN" altLang="en-US" dirty="0"/>
              <a:t>该体系结构的第一层通常称为接受输入的</a:t>
            </a:r>
            <a:r>
              <a:rPr lang="zh-CN" altLang="en-US" dirty="0">
                <a:solidFill>
                  <a:srgbClr val="FF0000"/>
                </a:solidFill>
              </a:rPr>
              <a:t>输入层</a:t>
            </a:r>
            <a:r>
              <a:rPr lang="zh-CN" altLang="en-US" dirty="0"/>
              <a:t>，最后一层称为产生输出的</a:t>
            </a:r>
            <a:r>
              <a:rPr lang="zh-CN" altLang="en-US" dirty="0">
                <a:solidFill>
                  <a:srgbClr val="FF0000"/>
                </a:solidFill>
              </a:rPr>
              <a:t>输出层</a:t>
            </a:r>
            <a:r>
              <a:rPr lang="zh-CN" altLang="en-US" dirty="0"/>
              <a:t>，输入层和输出层之间的每一层都被命名为</a:t>
            </a:r>
            <a:r>
              <a:rPr lang="zh-CN" altLang="en-US" dirty="0">
                <a:solidFill>
                  <a:srgbClr val="FF0000"/>
                </a:solidFill>
              </a:rPr>
              <a:t>隐藏层</a:t>
            </a:r>
            <a:r>
              <a:rPr lang="zh-CN" altLang="en-US" dirty="0"/>
              <a:t>。</a:t>
            </a:r>
            <a:endParaRPr lang="en-US" altLang="zh-CN" dirty="0"/>
          </a:p>
        </p:txBody>
      </p:sp>
    </p:spTree>
    <p:extLst>
      <p:ext uri="{BB962C8B-B14F-4D97-AF65-F5344CB8AC3E}">
        <p14:creationId xmlns:p14="http://schemas.microsoft.com/office/powerpoint/2010/main" val="28817341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02D1A53-39D3-42E8-A855-865CC67DE8D5}"/>
              </a:ext>
            </a:extLst>
          </p:cNvPr>
          <p:cNvSpPr txBox="1"/>
          <p:nvPr/>
        </p:nvSpPr>
        <p:spPr>
          <a:xfrm>
            <a:off x="304800" y="762000"/>
            <a:ext cx="3657600" cy="369332"/>
          </a:xfrm>
          <a:prstGeom prst="rect">
            <a:avLst/>
          </a:prstGeom>
          <a:noFill/>
        </p:spPr>
        <p:txBody>
          <a:bodyPr wrap="square" rtlCol="0">
            <a:spAutoFit/>
          </a:bodyPr>
          <a:lstStyle/>
          <a:p>
            <a:r>
              <a:rPr lang="zh-CN" altLang="en-US" dirty="0"/>
              <a:t>假设，你有这样一个网络层：</a:t>
            </a:r>
          </a:p>
        </p:txBody>
      </p:sp>
      <p:pic>
        <p:nvPicPr>
          <p:cNvPr id="631810" name="Picture 2">
            <a:extLst>
              <a:ext uri="{FF2B5EF4-FFF2-40B4-BE49-F238E27FC236}">
                <a16:creationId xmlns:a16="http://schemas.microsoft.com/office/drawing/2014/main" id="{B7789E92-3FAC-4050-83A5-06EC3D34E4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330595"/>
            <a:ext cx="6065606" cy="4841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2497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02D1A53-39D3-42E8-A855-865CC67DE8D5}"/>
              </a:ext>
            </a:extLst>
          </p:cNvPr>
          <p:cNvSpPr txBox="1"/>
          <p:nvPr/>
        </p:nvSpPr>
        <p:spPr>
          <a:xfrm>
            <a:off x="304800" y="762000"/>
            <a:ext cx="3657600" cy="369332"/>
          </a:xfrm>
          <a:prstGeom prst="rect">
            <a:avLst/>
          </a:prstGeom>
          <a:noFill/>
        </p:spPr>
        <p:txBody>
          <a:bodyPr wrap="square" rtlCol="0">
            <a:spAutoFit/>
          </a:bodyPr>
          <a:lstStyle/>
          <a:p>
            <a:r>
              <a:rPr lang="zh-CN" altLang="en-US" dirty="0"/>
              <a:t>赋初值：</a:t>
            </a:r>
          </a:p>
        </p:txBody>
      </p:sp>
      <p:pic>
        <p:nvPicPr>
          <p:cNvPr id="637954" name="Picture 2">
            <a:extLst>
              <a:ext uri="{FF2B5EF4-FFF2-40B4-BE49-F238E27FC236}">
                <a16:creationId xmlns:a16="http://schemas.microsoft.com/office/drawing/2014/main" id="{CF53FF69-4351-4E2A-8865-E65D103BB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295400"/>
            <a:ext cx="6422708"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7872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93F6D53-F556-46E9-B3E2-D610731ACFCE}"/>
              </a:ext>
            </a:extLst>
          </p:cNvPr>
          <p:cNvSpPr txBox="1">
            <a:spLocks noChangeArrowheads="1"/>
          </p:cNvSpPr>
          <p:nvPr/>
        </p:nvSpPr>
        <p:spPr>
          <a:xfrm>
            <a:off x="685800" y="437357"/>
            <a:ext cx="8229600" cy="11430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ltLang="x-none" b="1" dirty="0">
                <a:solidFill>
                  <a:srgbClr val="0000FF"/>
                </a:solidFill>
                <a:latin typeface="Arial" charset="0"/>
                <a:ea typeface="Arial" charset="0"/>
                <a:cs typeface="Arial" charset="0"/>
              </a:rPr>
              <a:t>Gradient Descent Algorithm</a:t>
            </a:r>
          </a:p>
        </p:txBody>
      </p:sp>
      <p:sp>
        <p:nvSpPr>
          <p:cNvPr id="2" name="文本框 1">
            <a:extLst>
              <a:ext uri="{FF2B5EF4-FFF2-40B4-BE49-F238E27FC236}">
                <a16:creationId xmlns:a16="http://schemas.microsoft.com/office/drawing/2014/main" id="{602D1A53-39D3-42E8-A855-865CC67DE8D5}"/>
              </a:ext>
            </a:extLst>
          </p:cNvPr>
          <p:cNvSpPr txBox="1"/>
          <p:nvPr/>
        </p:nvSpPr>
        <p:spPr>
          <a:xfrm>
            <a:off x="4267200" y="1447800"/>
            <a:ext cx="3657600" cy="923330"/>
          </a:xfrm>
          <a:prstGeom prst="rect">
            <a:avLst/>
          </a:prstGeom>
          <a:noFill/>
        </p:spPr>
        <p:txBody>
          <a:bodyPr wrap="square" rtlCol="0">
            <a:spAutoFit/>
          </a:bodyPr>
          <a:lstStyle/>
          <a:p>
            <a:r>
              <a:rPr lang="en-US" altLang="zh-CN" b="1" dirty="0"/>
              <a:t>Step 1 </a:t>
            </a:r>
            <a:r>
              <a:rPr lang="zh-CN" altLang="en-US" b="1" dirty="0"/>
              <a:t>前向传播</a:t>
            </a:r>
            <a:endParaRPr lang="zh-CN" altLang="en-US" dirty="0"/>
          </a:p>
          <a:p>
            <a:r>
              <a:rPr lang="en-US" altLang="zh-CN" dirty="0"/>
              <a:t>1.</a:t>
            </a:r>
            <a:r>
              <a:rPr lang="zh-CN" altLang="en-US" dirty="0"/>
              <a:t>输入层</a:t>
            </a:r>
            <a:r>
              <a:rPr lang="en-US" altLang="zh-CN" dirty="0"/>
              <a:t>----&gt;</a:t>
            </a:r>
            <a:r>
              <a:rPr lang="zh-CN" altLang="en-US" dirty="0"/>
              <a:t>隐含层：</a:t>
            </a:r>
          </a:p>
          <a:p>
            <a:r>
              <a:rPr lang="zh-CN" altLang="en-US" dirty="0"/>
              <a:t>计算神经元</a:t>
            </a:r>
            <a:r>
              <a:rPr lang="en-US" altLang="zh-CN" dirty="0"/>
              <a:t>h1</a:t>
            </a:r>
            <a:r>
              <a:rPr lang="zh-CN" altLang="en-US" dirty="0"/>
              <a:t>的输入加权和：</a:t>
            </a:r>
          </a:p>
        </p:txBody>
      </p:sp>
      <p:pic>
        <p:nvPicPr>
          <p:cNvPr id="634886" name="Picture 6">
            <a:extLst>
              <a:ext uri="{FF2B5EF4-FFF2-40B4-BE49-F238E27FC236}">
                <a16:creationId xmlns:a16="http://schemas.microsoft.com/office/drawing/2014/main" id="{2232130F-73FC-4FE7-9618-6682DBD4C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1960" y="2371130"/>
            <a:ext cx="4876800" cy="9462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22823BA5-1C7D-4DB6-8FDF-AA19F54E0B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473200"/>
            <a:ext cx="3810000" cy="3041166"/>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56469DA3-7A06-47F8-A7B0-576F1960E955}"/>
              </a:ext>
            </a:extLst>
          </p:cNvPr>
          <p:cNvSpPr txBox="1"/>
          <p:nvPr/>
        </p:nvSpPr>
        <p:spPr>
          <a:xfrm>
            <a:off x="4267200" y="3733800"/>
            <a:ext cx="4130040" cy="646331"/>
          </a:xfrm>
          <a:prstGeom prst="rect">
            <a:avLst/>
          </a:prstGeom>
          <a:noFill/>
        </p:spPr>
        <p:txBody>
          <a:bodyPr wrap="square" rtlCol="0">
            <a:spAutoFit/>
          </a:bodyPr>
          <a:lstStyle/>
          <a:p>
            <a:r>
              <a:rPr lang="zh-CN" altLang="en-US" dirty="0"/>
              <a:t>神经元</a:t>
            </a:r>
            <a:r>
              <a:rPr lang="en-US" altLang="zh-CN" dirty="0"/>
              <a:t>h1</a:t>
            </a:r>
            <a:r>
              <a:rPr lang="zh-CN" altLang="en-US" dirty="0"/>
              <a:t>的输出</a:t>
            </a:r>
            <a:r>
              <a:rPr lang="en-US" altLang="zh-CN" dirty="0"/>
              <a:t>o1:(</a:t>
            </a:r>
            <a:r>
              <a:rPr lang="zh-CN" altLang="en-US" dirty="0"/>
              <a:t>此处用到激活函数为</a:t>
            </a:r>
            <a:r>
              <a:rPr lang="en-US" altLang="zh-CN" dirty="0"/>
              <a:t>sigmoid</a:t>
            </a:r>
            <a:r>
              <a:rPr lang="zh-CN" altLang="en-US" dirty="0"/>
              <a:t>函数</a:t>
            </a:r>
            <a:r>
              <a:rPr lang="en-US" altLang="zh-CN" dirty="0"/>
              <a:t>)</a:t>
            </a:r>
            <a:r>
              <a:rPr lang="zh-CN" altLang="en-US" dirty="0"/>
              <a:t>：</a:t>
            </a:r>
          </a:p>
        </p:txBody>
      </p:sp>
      <p:pic>
        <p:nvPicPr>
          <p:cNvPr id="634888" name="Picture 8">
            <a:extLst>
              <a:ext uri="{FF2B5EF4-FFF2-40B4-BE49-F238E27FC236}">
                <a16:creationId xmlns:a16="http://schemas.microsoft.com/office/drawing/2014/main" id="{D60ABAE8-29AD-477C-8BC6-738DE17F5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6880" y="4380131"/>
            <a:ext cx="4343400" cy="650283"/>
          </a:xfrm>
          <a:prstGeom prst="rect">
            <a:avLst/>
          </a:prstGeom>
          <a:noFill/>
          <a:extLst>
            <a:ext uri="{909E8E84-426E-40DD-AFC4-6F175D3DCCD1}">
              <a14:hiddenFill xmlns:a14="http://schemas.microsoft.com/office/drawing/2010/main">
                <a:solidFill>
                  <a:srgbClr val="FFFFFF"/>
                </a:solidFill>
              </a14:hiddenFill>
            </a:ext>
          </a:extLst>
        </p:spPr>
      </p:pic>
      <p:sp>
        <p:nvSpPr>
          <p:cNvPr id="5" name="流程图: 接点 4">
            <a:extLst>
              <a:ext uri="{FF2B5EF4-FFF2-40B4-BE49-F238E27FC236}">
                <a16:creationId xmlns:a16="http://schemas.microsoft.com/office/drawing/2014/main" id="{367EC6AD-8B3A-400D-B90A-20A911F1D2C2}"/>
              </a:ext>
            </a:extLst>
          </p:cNvPr>
          <p:cNvSpPr/>
          <p:nvPr/>
        </p:nvSpPr>
        <p:spPr>
          <a:xfrm>
            <a:off x="1498600" y="5410200"/>
            <a:ext cx="685800" cy="685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h1</a:t>
            </a:r>
            <a:endParaRPr lang="zh-CN" altLang="en-US" dirty="0"/>
          </a:p>
        </p:txBody>
      </p:sp>
      <p:cxnSp>
        <p:nvCxnSpPr>
          <p:cNvPr id="7" name="直接箭头连接符 6">
            <a:extLst>
              <a:ext uri="{FF2B5EF4-FFF2-40B4-BE49-F238E27FC236}">
                <a16:creationId xmlns:a16="http://schemas.microsoft.com/office/drawing/2014/main" id="{30CE4B94-1607-46A7-ACAF-BD94E9A67C49}"/>
              </a:ext>
            </a:extLst>
          </p:cNvPr>
          <p:cNvCxnSpPr>
            <a:stCxn id="5" idx="6"/>
          </p:cNvCxnSpPr>
          <p:nvPr/>
        </p:nvCxnSpPr>
        <p:spPr>
          <a:xfrm>
            <a:off x="2184400" y="5753100"/>
            <a:ext cx="86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8621EDBC-2E1F-40DA-B44A-C26CA8E876A1}"/>
              </a:ext>
            </a:extLst>
          </p:cNvPr>
          <p:cNvCxnSpPr/>
          <p:nvPr/>
        </p:nvCxnSpPr>
        <p:spPr>
          <a:xfrm>
            <a:off x="609600" y="5753100"/>
            <a:ext cx="86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A7E9407-17D7-4172-9409-AB4E5D65F262}"/>
              </a:ext>
            </a:extLst>
          </p:cNvPr>
          <p:cNvSpPr txBox="1"/>
          <p:nvPr/>
        </p:nvSpPr>
        <p:spPr>
          <a:xfrm>
            <a:off x="723900" y="5376148"/>
            <a:ext cx="762000" cy="369332"/>
          </a:xfrm>
          <a:prstGeom prst="rect">
            <a:avLst/>
          </a:prstGeom>
          <a:noFill/>
        </p:spPr>
        <p:txBody>
          <a:bodyPr wrap="square" rtlCol="0">
            <a:spAutoFit/>
          </a:bodyPr>
          <a:lstStyle/>
          <a:p>
            <a:r>
              <a:rPr lang="en-US" altLang="zh-CN" dirty="0"/>
              <a:t>net</a:t>
            </a:r>
            <a:r>
              <a:rPr lang="en-US" altLang="zh-CN" baseline="-25000" dirty="0"/>
              <a:t>h1</a:t>
            </a:r>
            <a:endParaRPr lang="zh-CN" altLang="en-US" baseline="-25000" dirty="0"/>
          </a:p>
        </p:txBody>
      </p:sp>
      <p:sp>
        <p:nvSpPr>
          <p:cNvPr id="18" name="文本框 17">
            <a:extLst>
              <a:ext uri="{FF2B5EF4-FFF2-40B4-BE49-F238E27FC236}">
                <a16:creationId xmlns:a16="http://schemas.microsoft.com/office/drawing/2014/main" id="{C482959B-D6F0-42D5-A236-9A0AA2A8269B}"/>
              </a:ext>
            </a:extLst>
          </p:cNvPr>
          <p:cNvSpPr txBox="1"/>
          <p:nvPr/>
        </p:nvSpPr>
        <p:spPr>
          <a:xfrm>
            <a:off x="2235200" y="5361147"/>
            <a:ext cx="762000" cy="369332"/>
          </a:xfrm>
          <a:prstGeom prst="rect">
            <a:avLst/>
          </a:prstGeom>
          <a:noFill/>
        </p:spPr>
        <p:txBody>
          <a:bodyPr wrap="square" rtlCol="0">
            <a:spAutoFit/>
          </a:bodyPr>
          <a:lstStyle/>
          <a:p>
            <a:r>
              <a:rPr lang="en-US" altLang="zh-CN" dirty="0"/>
              <a:t>out</a:t>
            </a:r>
            <a:r>
              <a:rPr lang="en-US" altLang="zh-CN" baseline="-25000" dirty="0"/>
              <a:t>h1</a:t>
            </a:r>
            <a:endParaRPr lang="zh-CN" altLang="en-US" baseline="-25000" dirty="0"/>
          </a:p>
        </p:txBody>
      </p:sp>
      <p:sp>
        <p:nvSpPr>
          <p:cNvPr id="19" name="文本框 18">
            <a:extLst>
              <a:ext uri="{FF2B5EF4-FFF2-40B4-BE49-F238E27FC236}">
                <a16:creationId xmlns:a16="http://schemas.microsoft.com/office/drawing/2014/main" id="{E6E97DB8-BD52-4F63-AD19-52ECBD886E30}"/>
              </a:ext>
            </a:extLst>
          </p:cNvPr>
          <p:cNvSpPr txBox="1"/>
          <p:nvPr/>
        </p:nvSpPr>
        <p:spPr>
          <a:xfrm>
            <a:off x="1336040" y="6189910"/>
            <a:ext cx="1010920" cy="369332"/>
          </a:xfrm>
          <a:prstGeom prst="rect">
            <a:avLst/>
          </a:prstGeom>
          <a:noFill/>
        </p:spPr>
        <p:txBody>
          <a:bodyPr wrap="square" rtlCol="0">
            <a:spAutoFit/>
          </a:bodyPr>
          <a:lstStyle/>
          <a:p>
            <a:r>
              <a:rPr lang="en-US" altLang="zh-CN" dirty="0"/>
              <a:t>sigmoid</a:t>
            </a:r>
            <a:endParaRPr lang="zh-CN" altLang="en-US" baseline="-25000" dirty="0"/>
          </a:p>
        </p:txBody>
      </p:sp>
      <p:sp>
        <p:nvSpPr>
          <p:cNvPr id="20" name="文本框 19">
            <a:extLst>
              <a:ext uri="{FF2B5EF4-FFF2-40B4-BE49-F238E27FC236}">
                <a16:creationId xmlns:a16="http://schemas.microsoft.com/office/drawing/2014/main" id="{C7C7962F-254A-4398-B39B-E37A22BD74F3}"/>
              </a:ext>
            </a:extLst>
          </p:cNvPr>
          <p:cNvSpPr txBox="1"/>
          <p:nvPr/>
        </p:nvSpPr>
        <p:spPr>
          <a:xfrm>
            <a:off x="4267200" y="5334000"/>
            <a:ext cx="4130040" cy="369332"/>
          </a:xfrm>
          <a:prstGeom prst="rect">
            <a:avLst/>
          </a:prstGeom>
          <a:noFill/>
        </p:spPr>
        <p:txBody>
          <a:bodyPr wrap="square" rtlCol="0">
            <a:spAutoFit/>
          </a:bodyPr>
          <a:lstStyle/>
          <a:p>
            <a:r>
              <a:rPr lang="zh-CN" altLang="en-US" dirty="0"/>
              <a:t>同理，可计算出神经元</a:t>
            </a:r>
            <a:r>
              <a:rPr lang="en-US" altLang="zh-CN" dirty="0"/>
              <a:t>h2</a:t>
            </a:r>
            <a:r>
              <a:rPr lang="zh-CN" altLang="en-US" dirty="0"/>
              <a:t>的输出</a:t>
            </a:r>
            <a:r>
              <a:rPr lang="en-US" altLang="zh-CN" dirty="0"/>
              <a:t>o2</a:t>
            </a:r>
            <a:r>
              <a:rPr lang="zh-CN" altLang="en-US" dirty="0"/>
              <a:t>：</a:t>
            </a:r>
          </a:p>
        </p:txBody>
      </p:sp>
      <p:cxnSp>
        <p:nvCxnSpPr>
          <p:cNvPr id="12" name="直接连接符 11">
            <a:extLst>
              <a:ext uri="{FF2B5EF4-FFF2-40B4-BE49-F238E27FC236}">
                <a16:creationId xmlns:a16="http://schemas.microsoft.com/office/drawing/2014/main" id="{A10D484A-2697-4059-8D97-1C3ECB140A6B}"/>
              </a:ext>
            </a:extLst>
          </p:cNvPr>
          <p:cNvCxnSpPr/>
          <p:nvPr/>
        </p:nvCxnSpPr>
        <p:spPr>
          <a:xfrm>
            <a:off x="4191000" y="3505200"/>
            <a:ext cx="4572000" cy="0"/>
          </a:xfrm>
          <a:prstGeom prst="line">
            <a:avLst/>
          </a:prstGeom>
        </p:spPr>
        <p:style>
          <a:lnRef idx="3">
            <a:schemeClr val="dk1"/>
          </a:lnRef>
          <a:fillRef idx="0">
            <a:schemeClr val="dk1"/>
          </a:fillRef>
          <a:effectRef idx="2">
            <a:schemeClr val="dk1"/>
          </a:effectRef>
          <a:fontRef idx="minor">
            <a:schemeClr val="tx1"/>
          </a:fontRef>
        </p:style>
      </p:cxnSp>
      <p:cxnSp>
        <p:nvCxnSpPr>
          <p:cNvPr id="23" name="直接连接符 22">
            <a:extLst>
              <a:ext uri="{FF2B5EF4-FFF2-40B4-BE49-F238E27FC236}">
                <a16:creationId xmlns:a16="http://schemas.microsoft.com/office/drawing/2014/main" id="{EDAAD59B-3DD1-4F24-A795-D6CE6CBB035E}"/>
              </a:ext>
            </a:extLst>
          </p:cNvPr>
          <p:cNvCxnSpPr/>
          <p:nvPr/>
        </p:nvCxnSpPr>
        <p:spPr>
          <a:xfrm>
            <a:off x="4191000" y="5257800"/>
            <a:ext cx="4572000" cy="0"/>
          </a:xfrm>
          <a:prstGeom prst="line">
            <a:avLst/>
          </a:prstGeom>
        </p:spPr>
        <p:style>
          <a:lnRef idx="3">
            <a:schemeClr val="dk1"/>
          </a:lnRef>
          <a:fillRef idx="0">
            <a:schemeClr val="dk1"/>
          </a:fillRef>
          <a:effectRef idx="2">
            <a:schemeClr val="dk1"/>
          </a:effectRef>
          <a:fontRef idx="minor">
            <a:schemeClr val="tx1"/>
          </a:fontRef>
        </p:style>
      </p:cxnSp>
      <p:pic>
        <p:nvPicPr>
          <p:cNvPr id="634890" name="Picture 10">
            <a:extLst>
              <a:ext uri="{FF2B5EF4-FFF2-40B4-BE49-F238E27FC236}">
                <a16:creationId xmlns:a16="http://schemas.microsoft.com/office/drawing/2014/main" id="{FEC1BDD9-18C6-4940-8BA9-F97F1326FD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0484" y="5822406"/>
            <a:ext cx="4783196" cy="457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2560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93F6D53-F556-46E9-B3E2-D610731ACFCE}"/>
              </a:ext>
            </a:extLst>
          </p:cNvPr>
          <p:cNvSpPr txBox="1">
            <a:spLocks noChangeArrowheads="1"/>
          </p:cNvSpPr>
          <p:nvPr/>
        </p:nvSpPr>
        <p:spPr>
          <a:xfrm>
            <a:off x="685800" y="437357"/>
            <a:ext cx="8229600" cy="11430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ltLang="x-none" b="1" dirty="0">
                <a:solidFill>
                  <a:srgbClr val="0000FF"/>
                </a:solidFill>
                <a:latin typeface="Arial" charset="0"/>
                <a:ea typeface="Arial" charset="0"/>
                <a:cs typeface="Arial" charset="0"/>
              </a:rPr>
              <a:t>Gradient Descent Algorithm</a:t>
            </a:r>
          </a:p>
        </p:txBody>
      </p:sp>
      <p:sp>
        <p:nvSpPr>
          <p:cNvPr id="2" name="文本框 1">
            <a:extLst>
              <a:ext uri="{FF2B5EF4-FFF2-40B4-BE49-F238E27FC236}">
                <a16:creationId xmlns:a16="http://schemas.microsoft.com/office/drawing/2014/main" id="{602D1A53-39D3-42E8-A855-865CC67DE8D5}"/>
              </a:ext>
            </a:extLst>
          </p:cNvPr>
          <p:cNvSpPr txBox="1"/>
          <p:nvPr/>
        </p:nvSpPr>
        <p:spPr>
          <a:xfrm>
            <a:off x="3308287" y="1618565"/>
            <a:ext cx="3657600" cy="646331"/>
          </a:xfrm>
          <a:prstGeom prst="rect">
            <a:avLst/>
          </a:prstGeom>
          <a:noFill/>
        </p:spPr>
        <p:txBody>
          <a:bodyPr wrap="square" rtlCol="0">
            <a:spAutoFit/>
          </a:bodyPr>
          <a:lstStyle/>
          <a:p>
            <a:r>
              <a:rPr lang="en-US" altLang="zh-CN" dirty="0"/>
              <a:t>2.</a:t>
            </a:r>
            <a:r>
              <a:rPr lang="zh-CN" altLang="en-US" dirty="0"/>
              <a:t>隐含层</a:t>
            </a:r>
            <a:r>
              <a:rPr lang="en-US" altLang="zh-CN" dirty="0"/>
              <a:t>----&gt;</a:t>
            </a:r>
            <a:r>
              <a:rPr lang="zh-CN" altLang="en-US" dirty="0"/>
              <a:t>输出层：</a:t>
            </a:r>
          </a:p>
          <a:p>
            <a:r>
              <a:rPr lang="zh-CN" altLang="en-US" dirty="0"/>
              <a:t>　　计算输出层神经元</a:t>
            </a:r>
            <a:r>
              <a:rPr lang="en-US" altLang="zh-CN" dirty="0"/>
              <a:t>o1</a:t>
            </a:r>
            <a:r>
              <a:rPr lang="zh-CN" altLang="en-US" dirty="0"/>
              <a:t>和</a:t>
            </a:r>
            <a:r>
              <a:rPr lang="en-US" altLang="zh-CN" dirty="0"/>
              <a:t>o2</a:t>
            </a:r>
            <a:r>
              <a:rPr lang="zh-CN" altLang="en-US" dirty="0"/>
              <a:t>的值：</a:t>
            </a:r>
          </a:p>
        </p:txBody>
      </p:sp>
      <p:pic>
        <p:nvPicPr>
          <p:cNvPr id="10" name="Picture 2">
            <a:extLst>
              <a:ext uri="{FF2B5EF4-FFF2-40B4-BE49-F238E27FC236}">
                <a16:creationId xmlns:a16="http://schemas.microsoft.com/office/drawing/2014/main" id="{22823BA5-1C7D-4DB6-8FDF-AA19F54E0B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 y="1524000"/>
            <a:ext cx="2863913" cy="2285993"/>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56469DA3-7A06-47F8-A7B0-576F1960E955}"/>
              </a:ext>
            </a:extLst>
          </p:cNvPr>
          <p:cNvSpPr txBox="1"/>
          <p:nvPr/>
        </p:nvSpPr>
        <p:spPr>
          <a:xfrm>
            <a:off x="3308287" y="4416266"/>
            <a:ext cx="4921313" cy="1754326"/>
          </a:xfrm>
          <a:prstGeom prst="rect">
            <a:avLst/>
          </a:prstGeom>
          <a:noFill/>
        </p:spPr>
        <p:txBody>
          <a:bodyPr wrap="square" rtlCol="0">
            <a:spAutoFit/>
          </a:bodyPr>
          <a:lstStyle/>
          <a:p>
            <a:r>
              <a:rPr lang="zh-CN" altLang="en-US" dirty="0"/>
              <a:t>这样前向传播的过程就结束了，我们得到输出值为</a:t>
            </a:r>
            <a:r>
              <a:rPr lang="en-US" altLang="zh-CN" dirty="0"/>
              <a:t>[0.75136079 , 0.772928465]</a:t>
            </a:r>
            <a:r>
              <a:rPr lang="zh-CN" altLang="en-US" dirty="0"/>
              <a:t>，与实际值</a:t>
            </a:r>
            <a:r>
              <a:rPr lang="en-US" altLang="zh-CN" dirty="0"/>
              <a:t>[0.01 , 0.99]</a:t>
            </a:r>
            <a:r>
              <a:rPr lang="zh-CN" altLang="en-US" dirty="0"/>
              <a:t>相差还很远</a:t>
            </a:r>
            <a:r>
              <a:rPr lang="en-US" altLang="zh-CN" dirty="0"/>
              <a:t>;</a:t>
            </a:r>
          </a:p>
          <a:p>
            <a:endParaRPr lang="en-US" altLang="zh-CN" dirty="0"/>
          </a:p>
          <a:p>
            <a:r>
              <a:rPr lang="zh-CN" altLang="en-US" dirty="0"/>
              <a:t>现在我们对误差进行反向传播，更新权值，重新计算输出。</a:t>
            </a:r>
          </a:p>
        </p:txBody>
      </p:sp>
      <p:sp>
        <p:nvSpPr>
          <p:cNvPr id="5" name="流程图: 接点 4">
            <a:extLst>
              <a:ext uri="{FF2B5EF4-FFF2-40B4-BE49-F238E27FC236}">
                <a16:creationId xmlns:a16="http://schemas.microsoft.com/office/drawing/2014/main" id="{367EC6AD-8B3A-400D-B90A-20A911F1D2C2}"/>
              </a:ext>
            </a:extLst>
          </p:cNvPr>
          <p:cNvSpPr/>
          <p:nvPr/>
        </p:nvSpPr>
        <p:spPr>
          <a:xfrm>
            <a:off x="1125220" y="4834652"/>
            <a:ext cx="685800" cy="685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a:t>
            </a:r>
            <a:endParaRPr lang="zh-CN" altLang="en-US" dirty="0"/>
          </a:p>
        </p:txBody>
      </p:sp>
      <p:cxnSp>
        <p:nvCxnSpPr>
          <p:cNvPr id="7" name="直接箭头连接符 6">
            <a:extLst>
              <a:ext uri="{FF2B5EF4-FFF2-40B4-BE49-F238E27FC236}">
                <a16:creationId xmlns:a16="http://schemas.microsoft.com/office/drawing/2014/main" id="{30CE4B94-1607-46A7-ACAF-BD94E9A67C49}"/>
              </a:ext>
            </a:extLst>
          </p:cNvPr>
          <p:cNvCxnSpPr>
            <a:stCxn id="5" idx="6"/>
          </p:cNvCxnSpPr>
          <p:nvPr/>
        </p:nvCxnSpPr>
        <p:spPr>
          <a:xfrm>
            <a:off x="1811020" y="5177552"/>
            <a:ext cx="86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8621EDBC-2E1F-40DA-B44A-C26CA8E876A1}"/>
              </a:ext>
            </a:extLst>
          </p:cNvPr>
          <p:cNvCxnSpPr>
            <a:cxnSpLocks/>
          </p:cNvCxnSpPr>
          <p:nvPr/>
        </p:nvCxnSpPr>
        <p:spPr>
          <a:xfrm>
            <a:off x="236220" y="5177552"/>
            <a:ext cx="86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A7E9407-17D7-4172-9409-AB4E5D65F262}"/>
              </a:ext>
            </a:extLst>
          </p:cNvPr>
          <p:cNvSpPr txBox="1"/>
          <p:nvPr/>
        </p:nvSpPr>
        <p:spPr>
          <a:xfrm>
            <a:off x="350520" y="4800600"/>
            <a:ext cx="762000" cy="369332"/>
          </a:xfrm>
          <a:prstGeom prst="rect">
            <a:avLst/>
          </a:prstGeom>
          <a:noFill/>
        </p:spPr>
        <p:txBody>
          <a:bodyPr wrap="square" rtlCol="0">
            <a:spAutoFit/>
          </a:bodyPr>
          <a:lstStyle/>
          <a:p>
            <a:r>
              <a:rPr lang="en-US" altLang="zh-CN" dirty="0"/>
              <a:t>net</a:t>
            </a:r>
            <a:r>
              <a:rPr lang="en-US" altLang="zh-CN" baseline="-25000" dirty="0"/>
              <a:t>01</a:t>
            </a:r>
            <a:endParaRPr lang="zh-CN" altLang="en-US" baseline="-25000" dirty="0"/>
          </a:p>
        </p:txBody>
      </p:sp>
      <p:sp>
        <p:nvSpPr>
          <p:cNvPr id="18" name="文本框 17">
            <a:extLst>
              <a:ext uri="{FF2B5EF4-FFF2-40B4-BE49-F238E27FC236}">
                <a16:creationId xmlns:a16="http://schemas.microsoft.com/office/drawing/2014/main" id="{C482959B-D6F0-42D5-A236-9A0AA2A8269B}"/>
              </a:ext>
            </a:extLst>
          </p:cNvPr>
          <p:cNvSpPr txBox="1"/>
          <p:nvPr/>
        </p:nvSpPr>
        <p:spPr>
          <a:xfrm>
            <a:off x="1861820" y="4785599"/>
            <a:ext cx="762000" cy="369332"/>
          </a:xfrm>
          <a:prstGeom prst="rect">
            <a:avLst/>
          </a:prstGeom>
          <a:noFill/>
        </p:spPr>
        <p:txBody>
          <a:bodyPr wrap="square" rtlCol="0">
            <a:spAutoFit/>
          </a:bodyPr>
          <a:lstStyle/>
          <a:p>
            <a:r>
              <a:rPr lang="en-US" altLang="zh-CN" dirty="0"/>
              <a:t>out</a:t>
            </a:r>
            <a:r>
              <a:rPr lang="en-US" altLang="zh-CN" baseline="-25000" dirty="0"/>
              <a:t>01</a:t>
            </a:r>
            <a:endParaRPr lang="zh-CN" altLang="en-US" baseline="-25000" dirty="0"/>
          </a:p>
        </p:txBody>
      </p:sp>
      <p:sp>
        <p:nvSpPr>
          <p:cNvPr id="19" name="文本框 18">
            <a:extLst>
              <a:ext uri="{FF2B5EF4-FFF2-40B4-BE49-F238E27FC236}">
                <a16:creationId xmlns:a16="http://schemas.microsoft.com/office/drawing/2014/main" id="{E6E97DB8-BD52-4F63-AD19-52ECBD886E30}"/>
              </a:ext>
            </a:extLst>
          </p:cNvPr>
          <p:cNvSpPr txBox="1"/>
          <p:nvPr/>
        </p:nvSpPr>
        <p:spPr>
          <a:xfrm>
            <a:off x="962660" y="5614362"/>
            <a:ext cx="1010920" cy="369332"/>
          </a:xfrm>
          <a:prstGeom prst="rect">
            <a:avLst/>
          </a:prstGeom>
          <a:noFill/>
        </p:spPr>
        <p:txBody>
          <a:bodyPr wrap="square" rtlCol="0">
            <a:spAutoFit/>
          </a:bodyPr>
          <a:lstStyle/>
          <a:p>
            <a:r>
              <a:rPr lang="en-US" altLang="zh-CN" dirty="0"/>
              <a:t>sigmoid</a:t>
            </a:r>
            <a:endParaRPr lang="zh-CN" altLang="en-US" baseline="-25000" dirty="0"/>
          </a:p>
        </p:txBody>
      </p:sp>
      <p:pic>
        <p:nvPicPr>
          <p:cNvPr id="638978" name="Picture 2">
            <a:extLst>
              <a:ext uri="{FF2B5EF4-FFF2-40B4-BE49-F238E27FC236}">
                <a16:creationId xmlns:a16="http://schemas.microsoft.com/office/drawing/2014/main" id="{2754A120-9D6C-4013-8436-CE789EEFF8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4433" y="2590800"/>
            <a:ext cx="5929567" cy="140930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直接连接符 20">
            <a:extLst>
              <a:ext uri="{FF2B5EF4-FFF2-40B4-BE49-F238E27FC236}">
                <a16:creationId xmlns:a16="http://schemas.microsoft.com/office/drawing/2014/main" id="{EA41E1D0-A230-4D99-B192-8E98B3145152}"/>
              </a:ext>
            </a:extLst>
          </p:cNvPr>
          <p:cNvCxnSpPr>
            <a:cxnSpLocks/>
          </p:cNvCxnSpPr>
          <p:nvPr/>
        </p:nvCxnSpPr>
        <p:spPr>
          <a:xfrm>
            <a:off x="3276600" y="4191000"/>
            <a:ext cx="51054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782311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93F6D53-F556-46E9-B3E2-D610731ACFCE}"/>
              </a:ext>
            </a:extLst>
          </p:cNvPr>
          <p:cNvSpPr txBox="1">
            <a:spLocks noChangeArrowheads="1"/>
          </p:cNvSpPr>
          <p:nvPr/>
        </p:nvSpPr>
        <p:spPr>
          <a:xfrm>
            <a:off x="685800" y="437357"/>
            <a:ext cx="8229600" cy="11430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ltLang="x-none" b="1" dirty="0">
                <a:solidFill>
                  <a:srgbClr val="0000FF"/>
                </a:solidFill>
                <a:latin typeface="Arial" charset="0"/>
                <a:ea typeface="Arial" charset="0"/>
                <a:cs typeface="Arial" charset="0"/>
              </a:rPr>
              <a:t>Gradient Descent Algorithm</a:t>
            </a:r>
          </a:p>
        </p:txBody>
      </p:sp>
      <p:sp>
        <p:nvSpPr>
          <p:cNvPr id="2" name="文本框 1">
            <a:extLst>
              <a:ext uri="{FF2B5EF4-FFF2-40B4-BE49-F238E27FC236}">
                <a16:creationId xmlns:a16="http://schemas.microsoft.com/office/drawing/2014/main" id="{602D1A53-39D3-42E8-A855-865CC67DE8D5}"/>
              </a:ext>
            </a:extLst>
          </p:cNvPr>
          <p:cNvSpPr txBox="1"/>
          <p:nvPr/>
        </p:nvSpPr>
        <p:spPr>
          <a:xfrm>
            <a:off x="3429000" y="1603593"/>
            <a:ext cx="3657600" cy="923330"/>
          </a:xfrm>
          <a:prstGeom prst="rect">
            <a:avLst/>
          </a:prstGeom>
          <a:noFill/>
        </p:spPr>
        <p:txBody>
          <a:bodyPr wrap="square" rtlCol="0">
            <a:spAutoFit/>
          </a:bodyPr>
          <a:lstStyle/>
          <a:p>
            <a:r>
              <a:rPr lang="en-US" altLang="zh-CN" b="1" dirty="0"/>
              <a:t>Step 2 </a:t>
            </a:r>
            <a:r>
              <a:rPr lang="zh-CN" altLang="en-US" b="1" dirty="0"/>
              <a:t>反向传播</a:t>
            </a:r>
            <a:endParaRPr lang="zh-CN" altLang="en-US" dirty="0"/>
          </a:p>
          <a:p>
            <a:r>
              <a:rPr lang="en-US" altLang="zh-CN" dirty="0"/>
              <a:t>1.</a:t>
            </a:r>
            <a:r>
              <a:rPr lang="zh-CN" altLang="en-US" dirty="0"/>
              <a:t>计算总误差</a:t>
            </a:r>
          </a:p>
          <a:p>
            <a:r>
              <a:rPr lang="zh-CN" altLang="en-US" dirty="0"/>
              <a:t>总误差：</a:t>
            </a:r>
            <a:r>
              <a:rPr lang="en-US" altLang="zh-CN" dirty="0"/>
              <a:t>(square error)</a:t>
            </a:r>
          </a:p>
        </p:txBody>
      </p:sp>
      <p:pic>
        <p:nvPicPr>
          <p:cNvPr id="10" name="Picture 2">
            <a:extLst>
              <a:ext uri="{FF2B5EF4-FFF2-40B4-BE49-F238E27FC236}">
                <a16:creationId xmlns:a16="http://schemas.microsoft.com/office/drawing/2014/main" id="{22823BA5-1C7D-4DB6-8FDF-AA19F54E0B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 y="1524000"/>
            <a:ext cx="2863913" cy="2285993"/>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56469DA3-7A06-47F8-A7B0-576F1960E955}"/>
              </a:ext>
            </a:extLst>
          </p:cNvPr>
          <p:cNvSpPr txBox="1"/>
          <p:nvPr/>
        </p:nvSpPr>
        <p:spPr>
          <a:xfrm>
            <a:off x="3227132" y="3733800"/>
            <a:ext cx="4921313" cy="646331"/>
          </a:xfrm>
          <a:prstGeom prst="rect">
            <a:avLst/>
          </a:prstGeom>
          <a:noFill/>
        </p:spPr>
        <p:txBody>
          <a:bodyPr wrap="square" rtlCol="0">
            <a:spAutoFit/>
          </a:bodyPr>
          <a:lstStyle/>
          <a:p>
            <a:r>
              <a:rPr lang="zh-CN" altLang="en-US" dirty="0"/>
              <a:t>但是有两个输出，所以分别计算</a:t>
            </a:r>
            <a:r>
              <a:rPr lang="en-US" altLang="zh-CN" dirty="0"/>
              <a:t>o1</a:t>
            </a:r>
            <a:r>
              <a:rPr lang="zh-CN" altLang="en-US" dirty="0"/>
              <a:t>和</a:t>
            </a:r>
            <a:r>
              <a:rPr lang="en-US" altLang="zh-CN" dirty="0"/>
              <a:t>o2</a:t>
            </a:r>
            <a:r>
              <a:rPr lang="zh-CN" altLang="en-US" dirty="0"/>
              <a:t>的误差，总误差为两者之和：</a:t>
            </a:r>
          </a:p>
        </p:txBody>
      </p:sp>
      <p:sp>
        <p:nvSpPr>
          <p:cNvPr id="5" name="流程图: 接点 4">
            <a:extLst>
              <a:ext uri="{FF2B5EF4-FFF2-40B4-BE49-F238E27FC236}">
                <a16:creationId xmlns:a16="http://schemas.microsoft.com/office/drawing/2014/main" id="{367EC6AD-8B3A-400D-B90A-20A911F1D2C2}"/>
              </a:ext>
            </a:extLst>
          </p:cNvPr>
          <p:cNvSpPr/>
          <p:nvPr/>
        </p:nvSpPr>
        <p:spPr>
          <a:xfrm>
            <a:off x="1125220" y="4834652"/>
            <a:ext cx="685800" cy="685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a:t>
            </a:r>
            <a:endParaRPr lang="zh-CN" altLang="en-US" dirty="0"/>
          </a:p>
        </p:txBody>
      </p:sp>
      <p:cxnSp>
        <p:nvCxnSpPr>
          <p:cNvPr id="7" name="直接箭头连接符 6">
            <a:extLst>
              <a:ext uri="{FF2B5EF4-FFF2-40B4-BE49-F238E27FC236}">
                <a16:creationId xmlns:a16="http://schemas.microsoft.com/office/drawing/2014/main" id="{30CE4B94-1607-46A7-ACAF-BD94E9A67C49}"/>
              </a:ext>
            </a:extLst>
          </p:cNvPr>
          <p:cNvCxnSpPr>
            <a:stCxn id="5" idx="6"/>
          </p:cNvCxnSpPr>
          <p:nvPr/>
        </p:nvCxnSpPr>
        <p:spPr>
          <a:xfrm>
            <a:off x="1811020" y="5177552"/>
            <a:ext cx="86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8621EDBC-2E1F-40DA-B44A-C26CA8E876A1}"/>
              </a:ext>
            </a:extLst>
          </p:cNvPr>
          <p:cNvCxnSpPr>
            <a:cxnSpLocks/>
          </p:cNvCxnSpPr>
          <p:nvPr/>
        </p:nvCxnSpPr>
        <p:spPr>
          <a:xfrm>
            <a:off x="236220" y="5177552"/>
            <a:ext cx="86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A7E9407-17D7-4172-9409-AB4E5D65F262}"/>
              </a:ext>
            </a:extLst>
          </p:cNvPr>
          <p:cNvSpPr txBox="1"/>
          <p:nvPr/>
        </p:nvSpPr>
        <p:spPr>
          <a:xfrm>
            <a:off x="350520" y="4800600"/>
            <a:ext cx="762000" cy="369332"/>
          </a:xfrm>
          <a:prstGeom prst="rect">
            <a:avLst/>
          </a:prstGeom>
          <a:noFill/>
        </p:spPr>
        <p:txBody>
          <a:bodyPr wrap="square" rtlCol="0">
            <a:spAutoFit/>
          </a:bodyPr>
          <a:lstStyle/>
          <a:p>
            <a:r>
              <a:rPr lang="en-US" altLang="zh-CN" dirty="0"/>
              <a:t>net</a:t>
            </a:r>
            <a:r>
              <a:rPr lang="en-US" altLang="zh-CN" baseline="-25000" dirty="0"/>
              <a:t>01</a:t>
            </a:r>
            <a:endParaRPr lang="zh-CN" altLang="en-US" baseline="-25000" dirty="0"/>
          </a:p>
        </p:txBody>
      </p:sp>
      <p:sp>
        <p:nvSpPr>
          <p:cNvPr id="18" name="文本框 17">
            <a:extLst>
              <a:ext uri="{FF2B5EF4-FFF2-40B4-BE49-F238E27FC236}">
                <a16:creationId xmlns:a16="http://schemas.microsoft.com/office/drawing/2014/main" id="{C482959B-D6F0-42D5-A236-9A0AA2A8269B}"/>
              </a:ext>
            </a:extLst>
          </p:cNvPr>
          <p:cNvSpPr txBox="1"/>
          <p:nvPr/>
        </p:nvSpPr>
        <p:spPr>
          <a:xfrm>
            <a:off x="1861820" y="4785599"/>
            <a:ext cx="762000" cy="369332"/>
          </a:xfrm>
          <a:prstGeom prst="rect">
            <a:avLst/>
          </a:prstGeom>
          <a:noFill/>
        </p:spPr>
        <p:txBody>
          <a:bodyPr wrap="square" rtlCol="0">
            <a:spAutoFit/>
          </a:bodyPr>
          <a:lstStyle/>
          <a:p>
            <a:r>
              <a:rPr lang="en-US" altLang="zh-CN" dirty="0"/>
              <a:t>out</a:t>
            </a:r>
            <a:r>
              <a:rPr lang="en-US" altLang="zh-CN" baseline="-25000" dirty="0"/>
              <a:t>01</a:t>
            </a:r>
            <a:endParaRPr lang="zh-CN" altLang="en-US" baseline="-25000" dirty="0"/>
          </a:p>
        </p:txBody>
      </p:sp>
      <p:sp>
        <p:nvSpPr>
          <p:cNvPr id="19" name="文本框 18">
            <a:extLst>
              <a:ext uri="{FF2B5EF4-FFF2-40B4-BE49-F238E27FC236}">
                <a16:creationId xmlns:a16="http://schemas.microsoft.com/office/drawing/2014/main" id="{E6E97DB8-BD52-4F63-AD19-52ECBD886E30}"/>
              </a:ext>
            </a:extLst>
          </p:cNvPr>
          <p:cNvSpPr txBox="1"/>
          <p:nvPr/>
        </p:nvSpPr>
        <p:spPr>
          <a:xfrm>
            <a:off x="962660" y="5614362"/>
            <a:ext cx="1010920" cy="369332"/>
          </a:xfrm>
          <a:prstGeom prst="rect">
            <a:avLst/>
          </a:prstGeom>
          <a:noFill/>
        </p:spPr>
        <p:txBody>
          <a:bodyPr wrap="square" rtlCol="0">
            <a:spAutoFit/>
          </a:bodyPr>
          <a:lstStyle/>
          <a:p>
            <a:r>
              <a:rPr lang="en-US" altLang="zh-CN" dirty="0"/>
              <a:t>sigmoid</a:t>
            </a:r>
            <a:endParaRPr lang="zh-CN" altLang="en-US" baseline="-25000" dirty="0"/>
          </a:p>
        </p:txBody>
      </p:sp>
      <p:cxnSp>
        <p:nvCxnSpPr>
          <p:cNvPr id="21" name="直接连接符 20">
            <a:extLst>
              <a:ext uri="{FF2B5EF4-FFF2-40B4-BE49-F238E27FC236}">
                <a16:creationId xmlns:a16="http://schemas.microsoft.com/office/drawing/2014/main" id="{EA41E1D0-A230-4D99-B192-8E98B3145152}"/>
              </a:ext>
            </a:extLst>
          </p:cNvPr>
          <p:cNvCxnSpPr>
            <a:cxnSpLocks/>
          </p:cNvCxnSpPr>
          <p:nvPr/>
        </p:nvCxnSpPr>
        <p:spPr>
          <a:xfrm>
            <a:off x="3352800" y="3554353"/>
            <a:ext cx="5105400" cy="0"/>
          </a:xfrm>
          <a:prstGeom prst="line">
            <a:avLst/>
          </a:prstGeom>
        </p:spPr>
        <p:style>
          <a:lnRef idx="3">
            <a:schemeClr val="dk1"/>
          </a:lnRef>
          <a:fillRef idx="0">
            <a:schemeClr val="dk1"/>
          </a:fillRef>
          <a:effectRef idx="2">
            <a:schemeClr val="dk1"/>
          </a:effectRef>
          <a:fontRef idx="minor">
            <a:schemeClr val="tx1"/>
          </a:fontRef>
        </p:style>
      </p:cxnSp>
      <p:pic>
        <p:nvPicPr>
          <p:cNvPr id="640002" name="Picture 2">
            <a:extLst>
              <a:ext uri="{FF2B5EF4-FFF2-40B4-BE49-F238E27FC236}">
                <a16:creationId xmlns:a16="http://schemas.microsoft.com/office/drawing/2014/main" id="{B069FC9B-C6E6-4CC0-8E1E-B2A5B829F2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2739" y="2528192"/>
            <a:ext cx="4610100" cy="971550"/>
          </a:xfrm>
          <a:prstGeom prst="rect">
            <a:avLst/>
          </a:prstGeom>
          <a:noFill/>
          <a:extLst>
            <a:ext uri="{909E8E84-426E-40DD-AFC4-6F175D3DCCD1}">
              <a14:hiddenFill xmlns:a14="http://schemas.microsoft.com/office/drawing/2010/main">
                <a:solidFill>
                  <a:srgbClr val="FFFFFF"/>
                </a:solidFill>
              </a14:hiddenFill>
            </a:ext>
          </a:extLst>
        </p:spPr>
      </p:pic>
      <p:pic>
        <p:nvPicPr>
          <p:cNvPr id="640004" name="Picture 4">
            <a:extLst>
              <a:ext uri="{FF2B5EF4-FFF2-40B4-BE49-F238E27FC236}">
                <a16:creationId xmlns:a16="http://schemas.microsoft.com/office/drawing/2014/main" id="{EE28885C-3131-48A0-BB55-73BFF54582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4273" y="4508708"/>
            <a:ext cx="5455920" cy="521912"/>
          </a:xfrm>
          <a:prstGeom prst="rect">
            <a:avLst/>
          </a:prstGeom>
          <a:noFill/>
          <a:extLst>
            <a:ext uri="{909E8E84-426E-40DD-AFC4-6F175D3DCCD1}">
              <a14:hiddenFill xmlns:a14="http://schemas.microsoft.com/office/drawing/2010/main">
                <a:solidFill>
                  <a:srgbClr val="FFFFFF"/>
                </a:solidFill>
              </a14:hiddenFill>
            </a:ext>
          </a:extLst>
        </p:spPr>
      </p:pic>
      <p:pic>
        <p:nvPicPr>
          <p:cNvPr id="640006" name="Picture 6">
            <a:extLst>
              <a:ext uri="{FF2B5EF4-FFF2-40B4-BE49-F238E27FC236}">
                <a16:creationId xmlns:a16="http://schemas.microsoft.com/office/drawing/2014/main" id="{6C041934-94DA-4411-803B-6398069072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7540" y="5148186"/>
            <a:ext cx="5455920" cy="529130"/>
          </a:xfrm>
          <a:prstGeom prst="rect">
            <a:avLst/>
          </a:prstGeom>
          <a:noFill/>
          <a:extLst>
            <a:ext uri="{909E8E84-426E-40DD-AFC4-6F175D3DCCD1}">
              <a14:hiddenFill xmlns:a14="http://schemas.microsoft.com/office/drawing/2010/main">
                <a:solidFill>
                  <a:srgbClr val="FFFFFF"/>
                </a:solidFill>
              </a14:hiddenFill>
            </a:ext>
          </a:extLst>
        </p:spPr>
      </p:pic>
      <p:pic>
        <p:nvPicPr>
          <p:cNvPr id="640008" name="Picture 8">
            <a:extLst>
              <a:ext uri="{FF2B5EF4-FFF2-40B4-BE49-F238E27FC236}">
                <a16:creationId xmlns:a16="http://schemas.microsoft.com/office/drawing/2014/main" id="{D0D32CB4-7AD0-4684-935D-EA71EB0779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4273" y="5873961"/>
            <a:ext cx="5871148" cy="546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287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93F6D53-F556-46E9-B3E2-D610731ACFCE}"/>
              </a:ext>
            </a:extLst>
          </p:cNvPr>
          <p:cNvSpPr txBox="1">
            <a:spLocks noChangeArrowheads="1"/>
          </p:cNvSpPr>
          <p:nvPr/>
        </p:nvSpPr>
        <p:spPr>
          <a:xfrm>
            <a:off x="685800" y="437357"/>
            <a:ext cx="8229600" cy="11430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ltLang="x-none" b="1" dirty="0">
                <a:solidFill>
                  <a:srgbClr val="0000FF"/>
                </a:solidFill>
                <a:latin typeface="Arial" charset="0"/>
                <a:ea typeface="Arial" charset="0"/>
                <a:cs typeface="Arial" charset="0"/>
              </a:rPr>
              <a:t>Gradient Descent Algorithm</a:t>
            </a:r>
          </a:p>
        </p:txBody>
      </p:sp>
      <p:sp>
        <p:nvSpPr>
          <p:cNvPr id="2" name="文本框 1">
            <a:extLst>
              <a:ext uri="{FF2B5EF4-FFF2-40B4-BE49-F238E27FC236}">
                <a16:creationId xmlns:a16="http://schemas.microsoft.com/office/drawing/2014/main" id="{602D1A53-39D3-42E8-A855-865CC67DE8D5}"/>
              </a:ext>
            </a:extLst>
          </p:cNvPr>
          <p:cNvSpPr txBox="1"/>
          <p:nvPr/>
        </p:nvSpPr>
        <p:spPr>
          <a:xfrm>
            <a:off x="3429000" y="1603593"/>
            <a:ext cx="5364480" cy="1200329"/>
          </a:xfrm>
          <a:prstGeom prst="rect">
            <a:avLst/>
          </a:prstGeom>
          <a:noFill/>
        </p:spPr>
        <p:txBody>
          <a:bodyPr wrap="square" rtlCol="0">
            <a:spAutoFit/>
          </a:bodyPr>
          <a:lstStyle/>
          <a:p>
            <a:r>
              <a:rPr lang="en-US" altLang="zh-CN" dirty="0"/>
              <a:t>2.</a:t>
            </a:r>
            <a:r>
              <a:rPr lang="zh-CN" altLang="en-US" dirty="0"/>
              <a:t>隐含层</a:t>
            </a:r>
            <a:r>
              <a:rPr lang="en-US" altLang="zh-CN" dirty="0"/>
              <a:t>----&gt;</a:t>
            </a:r>
            <a:r>
              <a:rPr lang="zh-CN" altLang="en-US" dirty="0"/>
              <a:t>输出层的权值更新：</a:t>
            </a:r>
          </a:p>
          <a:p>
            <a:r>
              <a:rPr lang="zh-CN" altLang="en-US" dirty="0"/>
              <a:t>以权重参数</a:t>
            </a:r>
            <a:r>
              <a:rPr lang="en-US" altLang="zh-CN" dirty="0"/>
              <a:t>w5</a:t>
            </a:r>
            <a:r>
              <a:rPr lang="zh-CN" altLang="en-US" dirty="0"/>
              <a:t>为例，如果我们想知道</a:t>
            </a:r>
            <a:r>
              <a:rPr lang="en-US" altLang="zh-CN" dirty="0"/>
              <a:t>w5</a:t>
            </a:r>
            <a:r>
              <a:rPr lang="zh-CN" altLang="en-US" dirty="0"/>
              <a:t>对整体误差产生了多少影响，可以用整体误差对</a:t>
            </a:r>
            <a:r>
              <a:rPr lang="en-US" altLang="zh-CN" dirty="0"/>
              <a:t>w5</a:t>
            </a:r>
            <a:r>
              <a:rPr lang="zh-CN" altLang="en-US" dirty="0"/>
              <a:t>求偏导求出：（链式法则）</a:t>
            </a:r>
          </a:p>
        </p:txBody>
      </p:sp>
      <p:pic>
        <p:nvPicPr>
          <p:cNvPr id="10" name="Picture 2">
            <a:extLst>
              <a:ext uri="{FF2B5EF4-FFF2-40B4-BE49-F238E27FC236}">
                <a16:creationId xmlns:a16="http://schemas.microsoft.com/office/drawing/2014/main" id="{22823BA5-1C7D-4DB6-8FDF-AA19F54E0B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 y="1524000"/>
            <a:ext cx="2863913" cy="2285993"/>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56469DA3-7A06-47F8-A7B0-576F1960E955}"/>
              </a:ext>
            </a:extLst>
          </p:cNvPr>
          <p:cNvSpPr txBox="1"/>
          <p:nvPr/>
        </p:nvSpPr>
        <p:spPr>
          <a:xfrm>
            <a:off x="3262692" y="3819644"/>
            <a:ext cx="4921313" cy="646331"/>
          </a:xfrm>
          <a:prstGeom prst="rect">
            <a:avLst/>
          </a:prstGeom>
          <a:noFill/>
        </p:spPr>
        <p:txBody>
          <a:bodyPr wrap="square" rtlCol="0">
            <a:spAutoFit/>
          </a:bodyPr>
          <a:lstStyle/>
          <a:p>
            <a:r>
              <a:rPr lang="zh-CN" altLang="en-US" dirty="0"/>
              <a:t>下面的图可以更直观的看清楚误差是怎样反向传播的：</a:t>
            </a:r>
          </a:p>
        </p:txBody>
      </p:sp>
      <p:sp>
        <p:nvSpPr>
          <p:cNvPr id="5" name="流程图: 接点 4">
            <a:extLst>
              <a:ext uri="{FF2B5EF4-FFF2-40B4-BE49-F238E27FC236}">
                <a16:creationId xmlns:a16="http://schemas.microsoft.com/office/drawing/2014/main" id="{367EC6AD-8B3A-400D-B90A-20A911F1D2C2}"/>
              </a:ext>
            </a:extLst>
          </p:cNvPr>
          <p:cNvSpPr/>
          <p:nvPr/>
        </p:nvSpPr>
        <p:spPr>
          <a:xfrm>
            <a:off x="1125220" y="4834652"/>
            <a:ext cx="685800" cy="685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a:t>
            </a:r>
            <a:endParaRPr lang="zh-CN" altLang="en-US" dirty="0"/>
          </a:p>
        </p:txBody>
      </p:sp>
      <p:cxnSp>
        <p:nvCxnSpPr>
          <p:cNvPr id="7" name="直接箭头连接符 6">
            <a:extLst>
              <a:ext uri="{FF2B5EF4-FFF2-40B4-BE49-F238E27FC236}">
                <a16:creationId xmlns:a16="http://schemas.microsoft.com/office/drawing/2014/main" id="{30CE4B94-1607-46A7-ACAF-BD94E9A67C49}"/>
              </a:ext>
            </a:extLst>
          </p:cNvPr>
          <p:cNvCxnSpPr>
            <a:cxnSpLocks/>
            <a:stCxn id="5" idx="6"/>
          </p:cNvCxnSpPr>
          <p:nvPr/>
        </p:nvCxnSpPr>
        <p:spPr>
          <a:xfrm>
            <a:off x="1811020" y="5177552"/>
            <a:ext cx="86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8621EDBC-2E1F-40DA-B44A-C26CA8E876A1}"/>
              </a:ext>
            </a:extLst>
          </p:cNvPr>
          <p:cNvCxnSpPr>
            <a:cxnSpLocks/>
          </p:cNvCxnSpPr>
          <p:nvPr/>
        </p:nvCxnSpPr>
        <p:spPr>
          <a:xfrm>
            <a:off x="236220" y="5177552"/>
            <a:ext cx="86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A7E9407-17D7-4172-9409-AB4E5D65F262}"/>
              </a:ext>
            </a:extLst>
          </p:cNvPr>
          <p:cNvSpPr txBox="1"/>
          <p:nvPr/>
        </p:nvSpPr>
        <p:spPr>
          <a:xfrm>
            <a:off x="350520" y="4800600"/>
            <a:ext cx="762000" cy="369332"/>
          </a:xfrm>
          <a:prstGeom prst="rect">
            <a:avLst/>
          </a:prstGeom>
          <a:noFill/>
        </p:spPr>
        <p:txBody>
          <a:bodyPr wrap="square" rtlCol="0">
            <a:spAutoFit/>
          </a:bodyPr>
          <a:lstStyle/>
          <a:p>
            <a:r>
              <a:rPr lang="en-US" altLang="zh-CN" dirty="0"/>
              <a:t>net</a:t>
            </a:r>
            <a:r>
              <a:rPr lang="en-US" altLang="zh-CN" baseline="-25000" dirty="0"/>
              <a:t>01</a:t>
            </a:r>
            <a:endParaRPr lang="zh-CN" altLang="en-US" baseline="-25000" dirty="0"/>
          </a:p>
        </p:txBody>
      </p:sp>
      <p:sp>
        <p:nvSpPr>
          <p:cNvPr id="18" name="文本框 17">
            <a:extLst>
              <a:ext uri="{FF2B5EF4-FFF2-40B4-BE49-F238E27FC236}">
                <a16:creationId xmlns:a16="http://schemas.microsoft.com/office/drawing/2014/main" id="{C482959B-D6F0-42D5-A236-9A0AA2A8269B}"/>
              </a:ext>
            </a:extLst>
          </p:cNvPr>
          <p:cNvSpPr txBox="1"/>
          <p:nvPr/>
        </p:nvSpPr>
        <p:spPr>
          <a:xfrm>
            <a:off x="1861820" y="4785599"/>
            <a:ext cx="762000" cy="369332"/>
          </a:xfrm>
          <a:prstGeom prst="rect">
            <a:avLst/>
          </a:prstGeom>
          <a:noFill/>
        </p:spPr>
        <p:txBody>
          <a:bodyPr wrap="square" rtlCol="0">
            <a:spAutoFit/>
          </a:bodyPr>
          <a:lstStyle/>
          <a:p>
            <a:r>
              <a:rPr lang="en-US" altLang="zh-CN" dirty="0"/>
              <a:t>out</a:t>
            </a:r>
            <a:r>
              <a:rPr lang="en-US" altLang="zh-CN" baseline="-25000" dirty="0"/>
              <a:t>01</a:t>
            </a:r>
            <a:endParaRPr lang="zh-CN" altLang="en-US" baseline="-25000" dirty="0"/>
          </a:p>
        </p:txBody>
      </p:sp>
      <p:sp>
        <p:nvSpPr>
          <p:cNvPr id="19" name="文本框 18">
            <a:extLst>
              <a:ext uri="{FF2B5EF4-FFF2-40B4-BE49-F238E27FC236}">
                <a16:creationId xmlns:a16="http://schemas.microsoft.com/office/drawing/2014/main" id="{E6E97DB8-BD52-4F63-AD19-52ECBD886E30}"/>
              </a:ext>
            </a:extLst>
          </p:cNvPr>
          <p:cNvSpPr txBox="1"/>
          <p:nvPr/>
        </p:nvSpPr>
        <p:spPr>
          <a:xfrm>
            <a:off x="962660" y="5614362"/>
            <a:ext cx="1010920" cy="369332"/>
          </a:xfrm>
          <a:prstGeom prst="rect">
            <a:avLst/>
          </a:prstGeom>
          <a:noFill/>
        </p:spPr>
        <p:txBody>
          <a:bodyPr wrap="square" rtlCol="0">
            <a:spAutoFit/>
          </a:bodyPr>
          <a:lstStyle/>
          <a:p>
            <a:r>
              <a:rPr lang="en-US" altLang="zh-CN" dirty="0"/>
              <a:t>sigmoid</a:t>
            </a:r>
            <a:endParaRPr lang="zh-CN" altLang="en-US" baseline="-25000" dirty="0"/>
          </a:p>
        </p:txBody>
      </p:sp>
      <p:cxnSp>
        <p:nvCxnSpPr>
          <p:cNvPr id="21" name="直接连接符 20">
            <a:extLst>
              <a:ext uri="{FF2B5EF4-FFF2-40B4-BE49-F238E27FC236}">
                <a16:creationId xmlns:a16="http://schemas.microsoft.com/office/drawing/2014/main" id="{EA41E1D0-A230-4D99-B192-8E98B3145152}"/>
              </a:ext>
            </a:extLst>
          </p:cNvPr>
          <p:cNvCxnSpPr>
            <a:cxnSpLocks/>
          </p:cNvCxnSpPr>
          <p:nvPr/>
        </p:nvCxnSpPr>
        <p:spPr>
          <a:xfrm>
            <a:off x="3247452" y="3657600"/>
            <a:ext cx="5105400" cy="0"/>
          </a:xfrm>
          <a:prstGeom prst="line">
            <a:avLst/>
          </a:prstGeom>
        </p:spPr>
        <p:style>
          <a:lnRef idx="3">
            <a:schemeClr val="dk1"/>
          </a:lnRef>
          <a:fillRef idx="0">
            <a:schemeClr val="dk1"/>
          </a:fillRef>
          <a:effectRef idx="2">
            <a:schemeClr val="dk1"/>
          </a:effectRef>
          <a:fontRef idx="minor">
            <a:schemeClr val="tx1"/>
          </a:fontRef>
        </p:style>
      </p:cxnSp>
      <p:pic>
        <p:nvPicPr>
          <p:cNvPr id="642050" name="Picture 2">
            <a:extLst>
              <a:ext uri="{FF2B5EF4-FFF2-40B4-BE49-F238E27FC236}">
                <a16:creationId xmlns:a16="http://schemas.microsoft.com/office/drawing/2014/main" id="{F56EE509-E80E-4041-BD56-6CA0D678B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5990" y="2798223"/>
            <a:ext cx="5118100" cy="783633"/>
          </a:xfrm>
          <a:prstGeom prst="rect">
            <a:avLst/>
          </a:prstGeom>
          <a:noFill/>
          <a:extLst>
            <a:ext uri="{909E8E84-426E-40DD-AFC4-6F175D3DCCD1}">
              <a14:hiddenFill xmlns:a14="http://schemas.microsoft.com/office/drawing/2010/main">
                <a:solidFill>
                  <a:srgbClr val="FFFFFF"/>
                </a:solidFill>
              </a14:hiddenFill>
            </a:ext>
          </a:extLst>
        </p:spPr>
      </p:pic>
      <p:pic>
        <p:nvPicPr>
          <p:cNvPr id="642052" name="Picture 4">
            <a:extLst>
              <a:ext uri="{FF2B5EF4-FFF2-40B4-BE49-F238E27FC236}">
                <a16:creationId xmlns:a16="http://schemas.microsoft.com/office/drawing/2014/main" id="{5B019EFE-EAF4-4894-B11C-B569BDCD82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3920" y="4465975"/>
            <a:ext cx="4725608" cy="2299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511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93F6D53-F556-46E9-B3E2-D610731ACFCE}"/>
              </a:ext>
            </a:extLst>
          </p:cNvPr>
          <p:cNvSpPr txBox="1">
            <a:spLocks noChangeArrowheads="1"/>
          </p:cNvSpPr>
          <p:nvPr/>
        </p:nvSpPr>
        <p:spPr>
          <a:xfrm>
            <a:off x="685800" y="437357"/>
            <a:ext cx="8229600" cy="11430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ltLang="x-none" b="1" dirty="0">
                <a:solidFill>
                  <a:srgbClr val="0000FF"/>
                </a:solidFill>
                <a:latin typeface="Arial" charset="0"/>
                <a:ea typeface="Arial" charset="0"/>
                <a:cs typeface="Arial" charset="0"/>
              </a:rPr>
              <a:t>Gradient Descent Algorithm</a:t>
            </a:r>
          </a:p>
        </p:txBody>
      </p:sp>
      <p:sp>
        <p:nvSpPr>
          <p:cNvPr id="2" name="文本框 1">
            <a:extLst>
              <a:ext uri="{FF2B5EF4-FFF2-40B4-BE49-F238E27FC236}">
                <a16:creationId xmlns:a16="http://schemas.microsoft.com/office/drawing/2014/main" id="{602D1A53-39D3-42E8-A855-865CC67DE8D5}"/>
              </a:ext>
            </a:extLst>
          </p:cNvPr>
          <p:cNvSpPr txBox="1"/>
          <p:nvPr/>
        </p:nvSpPr>
        <p:spPr>
          <a:xfrm>
            <a:off x="3429000" y="1603593"/>
            <a:ext cx="5364480" cy="923330"/>
          </a:xfrm>
          <a:prstGeom prst="rect">
            <a:avLst/>
          </a:prstGeom>
          <a:noFill/>
        </p:spPr>
        <p:txBody>
          <a:bodyPr wrap="square" rtlCol="0">
            <a:spAutoFit/>
          </a:bodyPr>
          <a:lstStyle/>
          <a:p>
            <a:r>
              <a:rPr lang="zh-CN" altLang="en-US" dirty="0"/>
              <a:t>现在我们来分别计算每个式子的值：</a:t>
            </a:r>
            <a:endParaRPr lang="en-US" altLang="zh-CN" dirty="0"/>
          </a:p>
          <a:p>
            <a:endParaRPr lang="en-US" altLang="zh-CN" dirty="0"/>
          </a:p>
          <a:p>
            <a:r>
              <a:rPr lang="zh-CN" altLang="en-US" dirty="0"/>
              <a:t>计算            ：</a:t>
            </a:r>
          </a:p>
        </p:txBody>
      </p:sp>
      <p:pic>
        <p:nvPicPr>
          <p:cNvPr id="10" name="Picture 2">
            <a:extLst>
              <a:ext uri="{FF2B5EF4-FFF2-40B4-BE49-F238E27FC236}">
                <a16:creationId xmlns:a16="http://schemas.microsoft.com/office/drawing/2014/main" id="{22823BA5-1C7D-4DB6-8FDF-AA19F54E0B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 y="1524000"/>
            <a:ext cx="2863913" cy="2285993"/>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56469DA3-7A06-47F8-A7B0-576F1960E955}"/>
              </a:ext>
            </a:extLst>
          </p:cNvPr>
          <p:cNvSpPr txBox="1"/>
          <p:nvPr/>
        </p:nvSpPr>
        <p:spPr>
          <a:xfrm>
            <a:off x="3276600" y="4800600"/>
            <a:ext cx="4921313" cy="369332"/>
          </a:xfrm>
          <a:prstGeom prst="rect">
            <a:avLst/>
          </a:prstGeom>
          <a:noFill/>
        </p:spPr>
        <p:txBody>
          <a:bodyPr wrap="square" rtlCol="0">
            <a:spAutoFit/>
          </a:bodyPr>
          <a:lstStyle/>
          <a:p>
            <a:r>
              <a:rPr lang="zh-CN" altLang="en-US" dirty="0"/>
              <a:t>计算         ：</a:t>
            </a:r>
          </a:p>
        </p:txBody>
      </p:sp>
      <p:sp>
        <p:nvSpPr>
          <p:cNvPr id="5" name="流程图: 接点 4">
            <a:extLst>
              <a:ext uri="{FF2B5EF4-FFF2-40B4-BE49-F238E27FC236}">
                <a16:creationId xmlns:a16="http://schemas.microsoft.com/office/drawing/2014/main" id="{367EC6AD-8B3A-400D-B90A-20A911F1D2C2}"/>
              </a:ext>
            </a:extLst>
          </p:cNvPr>
          <p:cNvSpPr/>
          <p:nvPr/>
        </p:nvSpPr>
        <p:spPr>
          <a:xfrm>
            <a:off x="1125220" y="4834652"/>
            <a:ext cx="685800" cy="685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a:t>
            </a:r>
            <a:endParaRPr lang="zh-CN" altLang="en-US" dirty="0"/>
          </a:p>
        </p:txBody>
      </p:sp>
      <p:cxnSp>
        <p:nvCxnSpPr>
          <p:cNvPr id="7" name="直接箭头连接符 6">
            <a:extLst>
              <a:ext uri="{FF2B5EF4-FFF2-40B4-BE49-F238E27FC236}">
                <a16:creationId xmlns:a16="http://schemas.microsoft.com/office/drawing/2014/main" id="{30CE4B94-1607-46A7-ACAF-BD94E9A67C49}"/>
              </a:ext>
            </a:extLst>
          </p:cNvPr>
          <p:cNvCxnSpPr>
            <a:cxnSpLocks/>
            <a:stCxn id="5" idx="6"/>
          </p:cNvCxnSpPr>
          <p:nvPr/>
        </p:nvCxnSpPr>
        <p:spPr>
          <a:xfrm>
            <a:off x="1811020" y="5177552"/>
            <a:ext cx="86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8621EDBC-2E1F-40DA-B44A-C26CA8E876A1}"/>
              </a:ext>
            </a:extLst>
          </p:cNvPr>
          <p:cNvCxnSpPr>
            <a:cxnSpLocks/>
          </p:cNvCxnSpPr>
          <p:nvPr/>
        </p:nvCxnSpPr>
        <p:spPr>
          <a:xfrm>
            <a:off x="236220" y="5177552"/>
            <a:ext cx="86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A7E9407-17D7-4172-9409-AB4E5D65F262}"/>
              </a:ext>
            </a:extLst>
          </p:cNvPr>
          <p:cNvSpPr txBox="1"/>
          <p:nvPr/>
        </p:nvSpPr>
        <p:spPr>
          <a:xfrm>
            <a:off x="350520" y="4800600"/>
            <a:ext cx="762000" cy="369332"/>
          </a:xfrm>
          <a:prstGeom prst="rect">
            <a:avLst/>
          </a:prstGeom>
          <a:noFill/>
        </p:spPr>
        <p:txBody>
          <a:bodyPr wrap="square" rtlCol="0">
            <a:spAutoFit/>
          </a:bodyPr>
          <a:lstStyle/>
          <a:p>
            <a:r>
              <a:rPr lang="en-US" altLang="zh-CN" dirty="0"/>
              <a:t>net</a:t>
            </a:r>
            <a:r>
              <a:rPr lang="en-US" altLang="zh-CN" baseline="-25000" dirty="0"/>
              <a:t>01</a:t>
            </a:r>
            <a:endParaRPr lang="zh-CN" altLang="en-US" baseline="-25000" dirty="0"/>
          </a:p>
        </p:txBody>
      </p:sp>
      <p:sp>
        <p:nvSpPr>
          <p:cNvPr id="18" name="文本框 17">
            <a:extLst>
              <a:ext uri="{FF2B5EF4-FFF2-40B4-BE49-F238E27FC236}">
                <a16:creationId xmlns:a16="http://schemas.microsoft.com/office/drawing/2014/main" id="{C482959B-D6F0-42D5-A236-9A0AA2A8269B}"/>
              </a:ext>
            </a:extLst>
          </p:cNvPr>
          <p:cNvSpPr txBox="1"/>
          <p:nvPr/>
        </p:nvSpPr>
        <p:spPr>
          <a:xfrm>
            <a:off x="1861820" y="4785599"/>
            <a:ext cx="762000" cy="369332"/>
          </a:xfrm>
          <a:prstGeom prst="rect">
            <a:avLst/>
          </a:prstGeom>
          <a:noFill/>
        </p:spPr>
        <p:txBody>
          <a:bodyPr wrap="square" rtlCol="0">
            <a:spAutoFit/>
          </a:bodyPr>
          <a:lstStyle/>
          <a:p>
            <a:r>
              <a:rPr lang="en-US" altLang="zh-CN" dirty="0"/>
              <a:t>out</a:t>
            </a:r>
            <a:r>
              <a:rPr lang="en-US" altLang="zh-CN" baseline="-25000" dirty="0"/>
              <a:t>01</a:t>
            </a:r>
            <a:endParaRPr lang="zh-CN" altLang="en-US" baseline="-25000" dirty="0"/>
          </a:p>
        </p:txBody>
      </p:sp>
      <p:sp>
        <p:nvSpPr>
          <p:cNvPr id="19" name="文本框 18">
            <a:extLst>
              <a:ext uri="{FF2B5EF4-FFF2-40B4-BE49-F238E27FC236}">
                <a16:creationId xmlns:a16="http://schemas.microsoft.com/office/drawing/2014/main" id="{E6E97DB8-BD52-4F63-AD19-52ECBD886E30}"/>
              </a:ext>
            </a:extLst>
          </p:cNvPr>
          <p:cNvSpPr txBox="1"/>
          <p:nvPr/>
        </p:nvSpPr>
        <p:spPr>
          <a:xfrm>
            <a:off x="962660" y="5614362"/>
            <a:ext cx="1010920" cy="369332"/>
          </a:xfrm>
          <a:prstGeom prst="rect">
            <a:avLst/>
          </a:prstGeom>
          <a:noFill/>
        </p:spPr>
        <p:txBody>
          <a:bodyPr wrap="square" rtlCol="0">
            <a:spAutoFit/>
          </a:bodyPr>
          <a:lstStyle/>
          <a:p>
            <a:r>
              <a:rPr lang="en-US" altLang="zh-CN" dirty="0"/>
              <a:t>sigmoid</a:t>
            </a:r>
            <a:endParaRPr lang="zh-CN" altLang="en-US" baseline="-25000" dirty="0"/>
          </a:p>
        </p:txBody>
      </p:sp>
      <p:cxnSp>
        <p:nvCxnSpPr>
          <p:cNvPr id="21" name="直接连接符 20">
            <a:extLst>
              <a:ext uri="{FF2B5EF4-FFF2-40B4-BE49-F238E27FC236}">
                <a16:creationId xmlns:a16="http://schemas.microsoft.com/office/drawing/2014/main" id="{EA41E1D0-A230-4D99-B192-8E98B3145152}"/>
              </a:ext>
            </a:extLst>
          </p:cNvPr>
          <p:cNvCxnSpPr>
            <a:cxnSpLocks/>
          </p:cNvCxnSpPr>
          <p:nvPr/>
        </p:nvCxnSpPr>
        <p:spPr>
          <a:xfrm>
            <a:off x="3376869" y="4572000"/>
            <a:ext cx="5105400" cy="0"/>
          </a:xfrm>
          <a:prstGeom prst="line">
            <a:avLst/>
          </a:prstGeom>
        </p:spPr>
        <p:style>
          <a:lnRef idx="3">
            <a:schemeClr val="dk1"/>
          </a:lnRef>
          <a:fillRef idx="0">
            <a:schemeClr val="dk1"/>
          </a:fillRef>
          <a:effectRef idx="2">
            <a:schemeClr val="dk1"/>
          </a:effectRef>
          <a:fontRef idx="minor">
            <a:schemeClr val="tx1"/>
          </a:fontRef>
        </p:style>
      </p:cxnSp>
      <p:pic>
        <p:nvPicPr>
          <p:cNvPr id="645122" name="Picture 2">
            <a:extLst>
              <a:ext uri="{FF2B5EF4-FFF2-40B4-BE49-F238E27FC236}">
                <a16:creationId xmlns:a16="http://schemas.microsoft.com/office/drawing/2014/main" id="{758EF274-0773-4742-B06A-2A4BBCC033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2009306"/>
            <a:ext cx="658414" cy="533399"/>
          </a:xfrm>
          <a:prstGeom prst="rect">
            <a:avLst/>
          </a:prstGeom>
          <a:noFill/>
          <a:extLst>
            <a:ext uri="{909E8E84-426E-40DD-AFC4-6F175D3DCCD1}">
              <a14:hiddenFill xmlns:a14="http://schemas.microsoft.com/office/drawing/2010/main">
                <a:solidFill>
                  <a:srgbClr val="FFFFFF"/>
                </a:solidFill>
              </a14:hiddenFill>
            </a:ext>
          </a:extLst>
        </p:spPr>
      </p:pic>
      <p:pic>
        <p:nvPicPr>
          <p:cNvPr id="645124" name="Picture 4">
            <a:extLst>
              <a:ext uri="{FF2B5EF4-FFF2-40B4-BE49-F238E27FC236}">
                <a16:creationId xmlns:a16="http://schemas.microsoft.com/office/drawing/2014/main" id="{9DB40574-02B2-446F-A6C7-C103CA4637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2792080"/>
            <a:ext cx="5807191" cy="1554633"/>
          </a:xfrm>
          <a:prstGeom prst="rect">
            <a:avLst/>
          </a:prstGeom>
          <a:noFill/>
          <a:extLst>
            <a:ext uri="{909E8E84-426E-40DD-AFC4-6F175D3DCCD1}">
              <a14:hiddenFill xmlns:a14="http://schemas.microsoft.com/office/drawing/2010/main">
                <a:solidFill>
                  <a:srgbClr val="FFFFFF"/>
                </a:solidFill>
              </a14:hiddenFill>
            </a:ext>
          </a:extLst>
        </p:spPr>
      </p:pic>
      <p:pic>
        <p:nvPicPr>
          <p:cNvPr id="645126" name="Picture 6">
            <a:extLst>
              <a:ext uri="{FF2B5EF4-FFF2-40B4-BE49-F238E27FC236}">
                <a16:creationId xmlns:a16="http://schemas.microsoft.com/office/drawing/2014/main" id="{791FD9A5-6887-4CBA-9E73-62F2C852B8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2152" y="4713392"/>
            <a:ext cx="534495" cy="441539"/>
          </a:xfrm>
          <a:prstGeom prst="rect">
            <a:avLst/>
          </a:prstGeom>
          <a:noFill/>
          <a:extLst>
            <a:ext uri="{909E8E84-426E-40DD-AFC4-6F175D3DCCD1}">
              <a14:hiddenFill xmlns:a14="http://schemas.microsoft.com/office/drawing/2010/main">
                <a:solidFill>
                  <a:srgbClr val="FFFFFF"/>
                </a:solidFill>
              </a14:hiddenFill>
            </a:ext>
          </a:extLst>
        </p:spPr>
      </p:pic>
      <p:pic>
        <p:nvPicPr>
          <p:cNvPr id="645128" name="Picture 8">
            <a:extLst>
              <a:ext uri="{FF2B5EF4-FFF2-40B4-BE49-F238E27FC236}">
                <a16:creationId xmlns:a16="http://schemas.microsoft.com/office/drawing/2014/main" id="{117813D2-1E4A-464C-9FB4-1E5ACDA48A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4200" y="5440471"/>
            <a:ext cx="6202073" cy="1007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5079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93F6D53-F556-46E9-B3E2-D610731ACFCE}"/>
              </a:ext>
            </a:extLst>
          </p:cNvPr>
          <p:cNvSpPr txBox="1">
            <a:spLocks noChangeArrowheads="1"/>
          </p:cNvSpPr>
          <p:nvPr/>
        </p:nvSpPr>
        <p:spPr>
          <a:xfrm>
            <a:off x="685800" y="437357"/>
            <a:ext cx="8229600" cy="11430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ltLang="x-none" b="1" dirty="0">
                <a:solidFill>
                  <a:srgbClr val="0000FF"/>
                </a:solidFill>
                <a:latin typeface="Arial" charset="0"/>
                <a:ea typeface="Arial" charset="0"/>
                <a:cs typeface="Arial" charset="0"/>
              </a:rPr>
              <a:t>Gradient Descent Algorithm</a:t>
            </a:r>
          </a:p>
        </p:txBody>
      </p:sp>
      <p:sp>
        <p:nvSpPr>
          <p:cNvPr id="2" name="文本框 1">
            <a:extLst>
              <a:ext uri="{FF2B5EF4-FFF2-40B4-BE49-F238E27FC236}">
                <a16:creationId xmlns:a16="http://schemas.microsoft.com/office/drawing/2014/main" id="{602D1A53-39D3-42E8-A855-865CC67DE8D5}"/>
              </a:ext>
            </a:extLst>
          </p:cNvPr>
          <p:cNvSpPr txBox="1"/>
          <p:nvPr/>
        </p:nvSpPr>
        <p:spPr>
          <a:xfrm>
            <a:off x="3429000" y="1406142"/>
            <a:ext cx="5364480" cy="923330"/>
          </a:xfrm>
          <a:prstGeom prst="rect">
            <a:avLst/>
          </a:prstGeom>
          <a:noFill/>
        </p:spPr>
        <p:txBody>
          <a:bodyPr wrap="square" rtlCol="0">
            <a:spAutoFit/>
          </a:bodyPr>
          <a:lstStyle/>
          <a:p>
            <a:r>
              <a:rPr lang="zh-CN" altLang="en-US" dirty="0"/>
              <a:t>现在我们来分别计算每个式子的值：</a:t>
            </a:r>
            <a:endParaRPr lang="en-US" altLang="zh-CN" dirty="0"/>
          </a:p>
          <a:p>
            <a:endParaRPr lang="en-US" altLang="zh-CN" dirty="0"/>
          </a:p>
          <a:p>
            <a:r>
              <a:rPr lang="zh-CN" altLang="en-US" dirty="0"/>
              <a:t>计算            ：</a:t>
            </a:r>
          </a:p>
        </p:txBody>
      </p:sp>
      <p:pic>
        <p:nvPicPr>
          <p:cNvPr id="10" name="Picture 2">
            <a:extLst>
              <a:ext uri="{FF2B5EF4-FFF2-40B4-BE49-F238E27FC236}">
                <a16:creationId xmlns:a16="http://schemas.microsoft.com/office/drawing/2014/main" id="{22823BA5-1C7D-4DB6-8FDF-AA19F54E0B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 y="1524000"/>
            <a:ext cx="2863913" cy="2285993"/>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56469DA3-7A06-47F8-A7B0-576F1960E955}"/>
              </a:ext>
            </a:extLst>
          </p:cNvPr>
          <p:cNvSpPr txBox="1"/>
          <p:nvPr/>
        </p:nvSpPr>
        <p:spPr>
          <a:xfrm>
            <a:off x="3415997" y="3657797"/>
            <a:ext cx="4921313" cy="369332"/>
          </a:xfrm>
          <a:prstGeom prst="rect">
            <a:avLst/>
          </a:prstGeom>
          <a:noFill/>
        </p:spPr>
        <p:txBody>
          <a:bodyPr wrap="square" rtlCol="0">
            <a:spAutoFit/>
          </a:bodyPr>
          <a:lstStyle/>
          <a:p>
            <a:r>
              <a:rPr lang="zh-CN" altLang="en-US" dirty="0"/>
              <a:t>最后三者相乘：</a:t>
            </a:r>
          </a:p>
        </p:txBody>
      </p:sp>
      <p:sp>
        <p:nvSpPr>
          <p:cNvPr id="5" name="流程图: 接点 4">
            <a:extLst>
              <a:ext uri="{FF2B5EF4-FFF2-40B4-BE49-F238E27FC236}">
                <a16:creationId xmlns:a16="http://schemas.microsoft.com/office/drawing/2014/main" id="{367EC6AD-8B3A-400D-B90A-20A911F1D2C2}"/>
              </a:ext>
            </a:extLst>
          </p:cNvPr>
          <p:cNvSpPr/>
          <p:nvPr/>
        </p:nvSpPr>
        <p:spPr>
          <a:xfrm>
            <a:off x="1125220" y="4834652"/>
            <a:ext cx="685800" cy="685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a:t>
            </a:r>
            <a:endParaRPr lang="zh-CN" altLang="en-US" dirty="0"/>
          </a:p>
        </p:txBody>
      </p:sp>
      <p:cxnSp>
        <p:nvCxnSpPr>
          <p:cNvPr id="7" name="直接箭头连接符 6">
            <a:extLst>
              <a:ext uri="{FF2B5EF4-FFF2-40B4-BE49-F238E27FC236}">
                <a16:creationId xmlns:a16="http://schemas.microsoft.com/office/drawing/2014/main" id="{30CE4B94-1607-46A7-ACAF-BD94E9A67C49}"/>
              </a:ext>
            </a:extLst>
          </p:cNvPr>
          <p:cNvCxnSpPr>
            <a:cxnSpLocks/>
            <a:stCxn id="5" idx="6"/>
          </p:cNvCxnSpPr>
          <p:nvPr/>
        </p:nvCxnSpPr>
        <p:spPr>
          <a:xfrm>
            <a:off x="1811020" y="5177552"/>
            <a:ext cx="86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8621EDBC-2E1F-40DA-B44A-C26CA8E876A1}"/>
              </a:ext>
            </a:extLst>
          </p:cNvPr>
          <p:cNvCxnSpPr>
            <a:cxnSpLocks/>
          </p:cNvCxnSpPr>
          <p:nvPr/>
        </p:nvCxnSpPr>
        <p:spPr>
          <a:xfrm>
            <a:off x="236220" y="5177552"/>
            <a:ext cx="86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A7E9407-17D7-4172-9409-AB4E5D65F262}"/>
              </a:ext>
            </a:extLst>
          </p:cNvPr>
          <p:cNvSpPr txBox="1"/>
          <p:nvPr/>
        </p:nvSpPr>
        <p:spPr>
          <a:xfrm>
            <a:off x="338123" y="4774482"/>
            <a:ext cx="762000" cy="369332"/>
          </a:xfrm>
          <a:prstGeom prst="rect">
            <a:avLst/>
          </a:prstGeom>
          <a:noFill/>
        </p:spPr>
        <p:txBody>
          <a:bodyPr wrap="square" rtlCol="0">
            <a:spAutoFit/>
          </a:bodyPr>
          <a:lstStyle/>
          <a:p>
            <a:r>
              <a:rPr lang="en-US" altLang="zh-CN" dirty="0"/>
              <a:t>net</a:t>
            </a:r>
            <a:r>
              <a:rPr lang="en-US" altLang="zh-CN" baseline="-25000" dirty="0"/>
              <a:t>01</a:t>
            </a:r>
            <a:endParaRPr lang="zh-CN" altLang="en-US" baseline="-25000" dirty="0"/>
          </a:p>
        </p:txBody>
      </p:sp>
      <p:sp>
        <p:nvSpPr>
          <p:cNvPr id="18" name="文本框 17">
            <a:extLst>
              <a:ext uri="{FF2B5EF4-FFF2-40B4-BE49-F238E27FC236}">
                <a16:creationId xmlns:a16="http://schemas.microsoft.com/office/drawing/2014/main" id="{C482959B-D6F0-42D5-A236-9A0AA2A8269B}"/>
              </a:ext>
            </a:extLst>
          </p:cNvPr>
          <p:cNvSpPr txBox="1"/>
          <p:nvPr/>
        </p:nvSpPr>
        <p:spPr>
          <a:xfrm>
            <a:off x="1861820" y="4785599"/>
            <a:ext cx="762000" cy="369332"/>
          </a:xfrm>
          <a:prstGeom prst="rect">
            <a:avLst/>
          </a:prstGeom>
          <a:noFill/>
        </p:spPr>
        <p:txBody>
          <a:bodyPr wrap="square" rtlCol="0">
            <a:spAutoFit/>
          </a:bodyPr>
          <a:lstStyle/>
          <a:p>
            <a:r>
              <a:rPr lang="en-US" altLang="zh-CN" dirty="0"/>
              <a:t>out</a:t>
            </a:r>
            <a:r>
              <a:rPr lang="en-US" altLang="zh-CN" baseline="-25000" dirty="0"/>
              <a:t>01</a:t>
            </a:r>
            <a:endParaRPr lang="zh-CN" altLang="en-US" baseline="-25000" dirty="0"/>
          </a:p>
        </p:txBody>
      </p:sp>
      <p:sp>
        <p:nvSpPr>
          <p:cNvPr id="19" name="文本框 18">
            <a:extLst>
              <a:ext uri="{FF2B5EF4-FFF2-40B4-BE49-F238E27FC236}">
                <a16:creationId xmlns:a16="http://schemas.microsoft.com/office/drawing/2014/main" id="{E6E97DB8-BD52-4F63-AD19-52ECBD886E30}"/>
              </a:ext>
            </a:extLst>
          </p:cNvPr>
          <p:cNvSpPr txBox="1"/>
          <p:nvPr/>
        </p:nvSpPr>
        <p:spPr>
          <a:xfrm>
            <a:off x="962660" y="5614362"/>
            <a:ext cx="1010920" cy="369332"/>
          </a:xfrm>
          <a:prstGeom prst="rect">
            <a:avLst/>
          </a:prstGeom>
          <a:noFill/>
        </p:spPr>
        <p:txBody>
          <a:bodyPr wrap="square" rtlCol="0">
            <a:spAutoFit/>
          </a:bodyPr>
          <a:lstStyle/>
          <a:p>
            <a:r>
              <a:rPr lang="en-US" altLang="zh-CN" dirty="0"/>
              <a:t>sigmoid</a:t>
            </a:r>
            <a:endParaRPr lang="zh-CN" altLang="en-US" baseline="-25000" dirty="0"/>
          </a:p>
        </p:txBody>
      </p:sp>
      <p:cxnSp>
        <p:nvCxnSpPr>
          <p:cNvPr id="21" name="直接连接符 20">
            <a:extLst>
              <a:ext uri="{FF2B5EF4-FFF2-40B4-BE49-F238E27FC236}">
                <a16:creationId xmlns:a16="http://schemas.microsoft.com/office/drawing/2014/main" id="{EA41E1D0-A230-4D99-B192-8E98B3145152}"/>
              </a:ext>
            </a:extLst>
          </p:cNvPr>
          <p:cNvCxnSpPr>
            <a:cxnSpLocks/>
          </p:cNvCxnSpPr>
          <p:nvPr/>
        </p:nvCxnSpPr>
        <p:spPr>
          <a:xfrm>
            <a:off x="3429000" y="3581400"/>
            <a:ext cx="5105400" cy="0"/>
          </a:xfrm>
          <a:prstGeom prst="line">
            <a:avLst/>
          </a:prstGeom>
        </p:spPr>
        <p:style>
          <a:lnRef idx="3">
            <a:schemeClr val="dk1"/>
          </a:lnRef>
          <a:fillRef idx="0">
            <a:schemeClr val="dk1"/>
          </a:fillRef>
          <a:effectRef idx="2">
            <a:schemeClr val="dk1"/>
          </a:effectRef>
          <a:fontRef idx="minor">
            <a:schemeClr val="tx1"/>
          </a:fontRef>
        </p:style>
      </p:cxnSp>
      <p:pic>
        <p:nvPicPr>
          <p:cNvPr id="646146" name="Picture 2">
            <a:extLst>
              <a:ext uri="{FF2B5EF4-FFF2-40B4-BE49-F238E27FC236}">
                <a16:creationId xmlns:a16="http://schemas.microsoft.com/office/drawing/2014/main" id="{73C7FEBB-EA8F-4E8E-AFCC-4DE1275BD6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1933429"/>
            <a:ext cx="5334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46148" name="Picture 4">
            <a:extLst>
              <a:ext uri="{FF2B5EF4-FFF2-40B4-BE49-F238E27FC236}">
                <a16:creationId xmlns:a16="http://schemas.microsoft.com/office/drawing/2014/main" id="{E6A384C8-C688-4776-9F3C-653203B639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4560" y="2389677"/>
            <a:ext cx="5836537" cy="1142989"/>
          </a:xfrm>
          <a:prstGeom prst="rect">
            <a:avLst/>
          </a:prstGeom>
          <a:noFill/>
          <a:extLst>
            <a:ext uri="{909E8E84-426E-40DD-AFC4-6F175D3DCCD1}">
              <a14:hiddenFill xmlns:a14="http://schemas.microsoft.com/office/drawing/2010/main">
                <a:solidFill>
                  <a:srgbClr val="FFFFFF"/>
                </a:solidFill>
              </a14:hiddenFill>
            </a:ext>
          </a:extLst>
        </p:spPr>
      </p:pic>
      <p:pic>
        <p:nvPicPr>
          <p:cNvPr id="646150" name="Picture 6">
            <a:extLst>
              <a:ext uri="{FF2B5EF4-FFF2-40B4-BE49-F238E27FC236}">
                <a16:creationId xmlns:a16="http://schemas.microsoft.com/office/drawing/2014/main" id="{DCCD6C77-DF5D-4A35-B9BB-FD70A8B3CE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5517" y="4081051"/>
            <a:ext cx="5657186" cy="930097"/>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85A6FACF-3679-4EC8-A6AF-CE35F2BC8974}"/>
              </a:ext>
            </a:extLst>
          </p:cNvPr>
          <p:cNvSpPr txBox="1"/>
          <p:nvPr/>
        </p:nvSpPr>
        <p:spPr>
          <a:xfrm>
            <a:off x="3309317" y="5358069"/>
            <a:ext cx="5257800" cy="646331"/>
          </a:xfrm>
          <a:prstGeom prst="rect">
            <a:avLst/>
          </a:prstGeom>
          <a:noFill/>
        </p:spPr>
        <p:txBody>
          <a:bodyPr wrap="square" rtlCol="0">
            <a:spAutoFit/>
          </a:bodyPr>
          <a:lstStyle/>
          <a:p>
            <a:r>
              <a:rPr lang="zh-CN" altLang="en-US" dirty="0"/>
              <a:t>这样我们就计算出整体误差</a:t>
            </a:r>
            <a:r>
              <a:rPr lang="en-US" altLang="zh-CN" dirty="0"/>
              <a:t>E(total)</a:t>
            </a:r>
            <a:r>
              <a:rPr lang="zh-CN" altLang="en-US" dirty="0"/>
              <a:t>对</a:t>
            </a:r>
            <a:r>
              <a:rPr lang="en-US" altLang="zh-CN" dirty="0"/>
              <a:t>w5</a:t>
            </a:r>
            <a:r>
              <a:rPr lang="zh-CN" altLang="en-US" dirty="0"/>
              <a:t>的偏导值，随后更新王的值</a:t>
            </a:r>
          </a:p>
        </p:txBody>
      </p:sp>
      <p:cxnSp>
        <p:nvCxnSpPr>
          <p:cNvPr id="22" name="直接连接符 21">
            <a:extLst>
              <a:ext uri="{FF2B5EF4-FFF2-40B4-BE49-F238E27FC236}">
                <a16:creationId xmlns:a16="http://schemas.microsoft.com/office/drawing/2014/main" id="{D9BC805F-5D5C-4A45-A5A6-56E5DAFF3667}"/>
              </a:ext>
            </a:extLst>
          </p:cNvPr>
          <p:cNvCxnSpPr>
            <a:cxnSpLocks/>
          </p:cNvCxnSpPr>
          <p:nvPr/>
        </p:nvCxnSpPr>
        <p:spPr>
          <a:xfrm>
            <a:off x="3385517" y="5177552"/>
            <a:ext cx="5105400" cy="0"/>
          </a:xfrm>
          <a:prstGeom prst="line">
            <a:avLst/>
          </a:prstGeom>
        </p:spPr>
        <p:style>
          <a:lnRef idx="3">
            <a:schemeClr val="dk1"/>
          </a:lnRef>
          <a:fillRef idx="0">
            <a:schemeClr val="dk1"/>
          </a:fillRef>
          <a:effectRef idx="2">
            <a:schemeClr val="dk1"/>
          </a:effectRef>
          <a:fontRef idx="minor">
            <a:schemeClr val="tx1"/>
          </a:fontRef>
        </p:style>
      </p:cxnSp>
      <p:pic>
        <p:nvPicPr>
          <p:cNvPr id="646152" name="Picture 8">
            <a:extLst>
              <a:ext uri="{FF2B5EF4-FFF2-40B4-BE49-F238E27FC236}">
                <a16:creationId xmlns:a16="http://schemas.microsoft.com/office/drawing/2014/main" id="{251A5747-A4E8-431C-8AE7-DBEF7AF6F9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0" y="6155639"/>
            <a:ext cx="6469380" cy="523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2909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02D1A53-39D3-42E8-A855-865CC67DE8D5}"/>
              </a:ext>
            </a:extLst>
          </p:cNvPr>
          <p:cNvSpPr txBox="1"/>
          <p:nvPr/>
        </p:nvSpPr>
        <p:spPr>
          <a:xfrm>
            <a:off x="228600" y="533400"/>
            <a:ext cx="8382000" cy="1477328"/>
          </a:xfrm>
          <a:prstGeom prst="rect">
            <a:avLst/>
          </a:prstGeom>
          <a:noFill/>
        </p:spPr>
        <p:txBody>
          <a:bodyPr wrap="square" rtlCol="0">
            <a:spAutoFit/>
          </a:bodyPr>
          <a:lstStyle/>
          <a:p>
            <a:r>
              <a:rPr lang="en-US" altLang="zh-CN" dirty="0"/>
              <a:t>3.</a:t>
            </a:r>
            <a:r>
              <a:rPr lang="zh-CN" altLang="en-US" dirty="0"/>
              <a:t>隐含层</a:t>
            </a:r>
            <a:r>
              <a:rPr lang="en-US" altLang="zh-CN" dirty="0"/>
              <a:t>----&gt;</a:t>
            </a:r>
            <a:r>
              <a:rPr lang="zh-CN" altLang="en-US" dirty="0"/>
              <a:t>隐含层的权值更新：</a:t>
            </a:r>
          </a:p>
          <a:p>
            <a:r>
              <a:rPr lang="zh-CN" altLang="en-US" dirty="0"/>
              <a:t>　方法其实与上面说的差不多，但是有个地方需要变一下，在上文计算总误差对</a:t>
            </a:r>
            <a:r>
              <a:rPr lang="en-US" altLang="zh-CN" dirty="0"/>
              <a:t>w5</a:t>
            </a:r>
            <a:r>
              <a:rPr lang="zh-CN" altLang="en-US" dirty="0"/>
              <a:t>的偏导时，是从</a:t>
            </a:r>
            <a:r>
              <a:rPr lang="en-US" altLang="zh-CN" dirty="0"/>
              <a:t>out(o1)----&gt;net(o1)----&gt;w5,</a:t>
            </a:r>
            <a:r>
              <a:rPr lang="zh-CN" altLang="en-US" dirty="0"/>
              <a:t>但是在隐含层之间的权值更新时，是</a:t>
            </a:r>
            <a:r>
              <a:rPr lang="en-US" altLang="zh-CN" dirty="0"/>
              <a:t>out(h1)----&gt;net(h1)----&gt;w1,</a:t>
            </a:r>
            <a:r>
              <a:rPr lang="zh-CN" altLang="en-US" dirty="0"/>
              <a:t>而</a:t>
            </a:r>
            <a:r>
              <a:rPr lang="en-US" altLang="zh-CN" dirty="0"/>
              <a:t>out(h1)</a:t>
            </a:r>
            <a:r>
              <a:rPr lang="zh-CN" altLang="en-US" dirty="0"/>
              <a:t>会接受</a:t>
            </a:r>
            <a:r>
              <a:rPr lang="en-US" altLang="zh-CN" dirty="0"/>
              <a:t>E(o1)</a:t>
            </a:r>
            <a:r>
              <a:rPr lang="zh-CN" altLang="en-US" dirty="0"/>
              <a:t>和</a:t>
            </a:r>
            <a:r>
              <a:rPr lang="en-US" altLang="zh-CN" dirty="0"/>
              <a:t>E(o2)</a:t>
            </a:r>
            <a:r>
              <a:rPr lang="zh-CN" altLang="en-US" dirty="0"/>
              <a:t>两个地方传来的误差，所以这个地方两个都要计算。</a:t>
            </a:r>
          </a:p>
        </p:txBody>
      </p:sp>
      <p:pic>
        <p:nvPicPr>
          <p:cNvPr id="648194" name="Picture 2">
            <a:extLst>
              <a:ext uri="{FF2B5EF4-FFF2-40B4-BE49-F238E27FC236}">
                <a16:creationId xmlns:a16="http://schemas.microsoft.com/office/drawing/2014/main" id="{8C8BBC4D-7875-4CF0-8D93-1437BF4E37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133600"/>
            <a:ext cx="5486400" cy="4529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2089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B26FBA8-C5F7-4259-A582-14FC55C09AC3}"/>
              </a:ext>
            </a:extLst>
          </p:cNvPr>
          <p:cNvPicPr>
            <a:picLocks noChangeAspect="1"/>
          </p:cNvPicPr>
          <p:nvPr/>
        </p:nvPicPr>
        <p:blipFill>
          <a:blip r:embed="rId3"/>
          <a:stretch>
            <a:fillRect/>
          </a:stretch>
        </p:blipFill>
        <p:spPr>
          <a:xfrm>
            <a:off x="533399" y="533400"/>
            <a:ext cx="7425343" cy="6019800"/>
          </a:xfrm>
          <a:prstGeom prst="rect">
            <a:avLst/>
          </a:prstGeom>
        </p:spPr>
      </p:pic>
    </p:spTree>
    <p:extLst>
      <p:ext uri="{BB962C8B-B14F-4D97-AF65-F5344CB8AC3E}">
        <p14:creationId xmlns:p14="http://schemas.microsoft.com/office/powerpoint/2010/main" val="35303283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64241</TotalTime>
  <Words>4965</Words>
  <Application>Microsoft Office PowerPoint</Application>
  <PresentationFormat>全屏显示(4:3)</PresentationFormat>
  <Paragraphs>830</Paragraphs>
  <Slides>117</Slides>
  <Notes>79</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117</vt:i4>
      </vt:variant>
    </vt:vector>
  </HeadingPairs>
  <TitlesOfParts>
    <vt:vector size="135" baseType="lpstr">
      <vt:lpstr>바탕</vt:lpstr>
      <vt:lpstr>Monotype Sorts</vt:lpstr>
      <vt:lpstr>Noto Sans CJK JP Regular</vt:lpstr>
      <vt:lpstr>黑体</vt:lpstr>
      <vt:lpstr>华文楷体</vt:lpstr>
      <vt:lpstr>微软雅黑</vt:lpstr>
      <vt:lpstr>Arial</vt:lpstr>
      <vt:lpstr>Calibri</vt:lpstr>
      <vt:lpstr>Cambria Math</vt:lpstr>
      <vt:lpstr>Georgia</vt:lpstr>
      <vt:lpstr>Times New Roman</vt:lpstr>
      <vt:lpstr>Trebuchet MS</vt:lpstr>
      <vt:lpstr>Verdana</vt:lpstr>
      <vt:lpstr>Wingdings</vt:lpstr>
      <vt:lpstr>Wingdings 2</vt:lpstr>
      <vt:lpstr>Wingdings 3</vt:lpstr>
      <vt:lpstr>Urban</vt:lpstr>
      <vt:lpstr>Equation</vt:lpstr>
      <vt:lpstr>Neural Network</vt:lpstr>
      <vt:lpstr>Part2 </vt:lpstr>
      <vt:lpstr>Topics</vt:lpstr>
      <vt:lpstr>PowerPoint 演示文稿</vt:lpstr>
      <vt:lpstr>Artifical Nerual Network</vt:lpstr>
      <vt:lpstr>Artifical Nerual Network</vt:lpstr>
      <vt:lpstr>Two Types of Supervised Learning</vt:lpstr>
      <vt:lpstr>Steps</vt:lpstr>
      <vt:lpstr>PowerPoint 演示文稿</vt:lpstr>
      <vt:lpstr>Biological Neural Nets</vt:lpstr>
      <vt:lpstr>Biological Neural Nets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How does the brain work</vt:lpstr>
      <vt:lpstr>A Typical Cortical Neuron</vt:lpstr>
      <vt:lpstr>ANNs – The basics</vt:lpstr>
      <vt:lpstr>PowerPoint 演示文稿</vt:lpstr>
      <vt:lpstr>PowerPoint 演示文稿</vt:lpstr>
      <vt:lpstr>PowerPoint 演示文稿</vt:lpstr>
      <vt:lpstr>PowerPoint 演示文稿</vt:lpstr>
      <vt:lpstr>Artificial Neuron</vt:lpstr>
      <vt:lpstr>Binary threshold neurons</vt:lpstr>
      <vt:lpstr>Bias of a Neuron </vt:lpstr>
      <vt:lpstr>Sigmoid neurons</vt:lpstr>
      <vt:lpstr>Example</vt:lpstr>
      <vt:lpstr>Activation Function</vt:lpstr>
      <vt:lpstr>激活函数的性质</vt:lpstr>
      <vt:lpstr>常见激活函数</vt:lpstr>
      <vt:lpstr>常见激活函数</vt:lpstr>
      <vt:lpstr>常见激活函数</vt:lpstr>
      <vt:lpstr>常见激活函数</vt:lpstr>
      <vt:lpstr>常见激活函数及其导数</vt:lpstr>
      <vt:lpstr>Artifical Nerual Network</vt:lpstr>
      <vt:lpstr>前馈神经网络</vt:lpstr>
      <vt:lpstr>前馈神经网络</vt:lpstr>
      <vt:lpstr>前馈神经网络</vt:lpstr>
      <vt:lpstr>通用近似定理</vt:lpstr>
      <vt:lpstr>PowerPoint 演示文稿</vt:lpstr>
      <vt:lpstr>PowerPoint 演示文稿</vt:lpstr>
      <vt:lpstr>PowerPoint 演示文稿</vt:lpstr>
      <vt:lpstr>深层前馈神经网络</vt:lpstr>
      <vt:lpstr>神经网络发展史</vt:lpstr>
      <vt:lpstr>PowerPoint 演示文稿</vt:lpstr>
      <vt:lpstr>神经网络发展史</vt:lpstr>
      <vt:lpstr>神经网络发展史</vt:lpstr>
      <vt:lpstr>神经网络发展史</vt:lpstr>
      <vt:lpstr>神经网络发展史</vt:lpstr>
      <vt:lpstr>ANN application areas</vt:lpstr>
      <vt:lpstr>Topics</vt:lpstr>
      <vt:lpstr>PowerPoint 演示文稿</vt:lpstr>
      <vt:lpstr>Training</vt:lpstr>
      <vt:lpstr>Training Procedure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梯度下降法——更新权值</vt:lpstr>
      <vt:lpstr>PowerPoint 演示文稿</vt:lpstr>
      <vt:lpstr>PowerPoint 演示文稿</vt:lpstr>
      <vt:lpstr>误差函数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梯度下降法——更新权值</vt:lpstr>
      <vt:lpstr>梯度下降法——更新权值</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Learning Rate</vt:lpstr>
      <vt:lpstr>PowerPoint 演示文稿</vt:lpstr>
      <vt:lpstr>Termination Conditions for BP</vt:lpstr>
      <vt:lpstr>Generalization</vt:lpstr>
      <vt:lpstr>Generalization</vt:lpstr>
      <vt:lpstr>Underfitting and Overfitting</vt:lpstr>
      <vt:lpstr>Decision boundary perspective…</vt:lpstr>
      <vt:lpstr>Decision boundary perspective…</vt:lpstr>
      <vt:lpstr>Decision boundary perspective…</vt:lpstr>
      <vt:lpstr>Decision boundary perspective…</vt:lpstr>
      <vt:lpstr>Decision boundary perspective…</vt:lpstr>
      <vt:lpstr>Decision boundary perspective…</vt:lpstr>
      <vt:lpstr>Generalization and Capacity</vt:lpstr>
      <vt:lpstr>Learning Curves</vt:lpstr>
      <vt:lpstr>Summary</vt:lpstr>
      <vt:lpstr>Acknowledgments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Informatics Research Overview</dc:title>
  <dc:creator>Joshi, Trupti</dc:creator>
  <cp:lastModifiedBy>何 飞</cp:lastModifiedBy>
  <cp:revision>1075</cp:revision>
  <dcterms:created xsi:type="dcterms:W3CDTF">2006-08-16T00:00:00Z</dcterms:created>
  <dcterms:modified xsi:type="dcterms:W3CDTF">2019-10-21T00:58:10Z</dcterms:modified>
</cp:coreProperties>
</file>